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81" r:id="rId4"/>
    <p:sldId id="294" r:id="rId5"/>
    <p:sldId id="295" r:id="rId6"/>
    <p:sldId id="277" r:id="rId7"/>
    <p:sldId id="297" r:id="rId8"/>
    <p:sldId id="288" r:id="rId9"/>
  </p:sldIdLst>
  <p:sldSz cx="9144000" cy="5143500" type="screen16x9"/>
  <p:notesSz cx="6858000" cy="1390650"/>
  <p:embeddedFontLst>
    <p:embeddedFont>
      <p:font typeface="Georgia" panose="02040502050405020303" pitchFamily="18" charset="0"/>
      <p:regular r:id="rId11"/>
      <p:bold r:id="rId12"/>
      <p:italic r:id="rId13"/>
      <p:boldItalic r:id="rId14"/>
    </p:embeddedFont>
    <p:embeddedFont>
      <p:font typeface="Lato" panose="020F0502020204030203" pitchFamily="34" charset="0"/>
      <p:regular r:id="rId15"/>
      <p:bold r:id="rId16"/>
      <p:italic r:id="rId17"/>
      <p:boldItalic r:id="rId18"/>
    </p:embeddedFont>
    <p:embeddedFont>
      <p:font typeface="Montserrat"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C583A-5EA9-482B-8D67-7307A3309580}" v="8" dt="2020-08-21T21:02:18.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22" autoAdjust="0"/>
  </p:normalViewPr>
  <p:slideViewPr>
    <p:cSldViewPr snapToGrid="0">
      <p:cViewPr varScale="1">
        <p:scale>
          <a:sx n="126" d="100"/>
          <a:sy n="126" d="100"/>
        </p:scale>
        <p:origin x="11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Perez" userId="453c1a8d-87a6-4c7f-93fd-438b28cacf9c" providerId="ADAL" clId="{1E6C583A-5EA9-482B-8D67-7307A3309580}"/>
    <pc:docChg chg="undo custSel addSld delSld modSld modMainMaster delSection modSection">
      <pc:chgData name="Christopher Perez" userId="453c1a8d-87a6-4c7f-93fd-438b28cacf9c" providerId="ADAL" clId="{1E6C583A-5EA9-482B-8D67-7307A3309580}" dt="2020-08-21T21:38:03.962" v="2816" actId="20577"/>
      <pc:docMkLst>
        <pc:docMk/>
      </pc:docMkLst>
      <pc:sldChg chg="addSp modSp mod">
        <pc:chgData name="Christopher Perez" userId="453c1a8d-87a6-4c7f-93fd-438b28cacf9c" providerId="ADAL" clId="{1E6C583A-5EA9-482B-8D67-7307A3309580}" dt="2020-08-21T20:07:25.849" v="1023" actId="20577"/>
        <pc:sldMkLst>
          <pc:docMk/>
          <pc:sldMk cId="0" sldId="256"/>
        </pc:sldMkLst>
        <pc:spChg chg="add mod">
          <ac:chgData name="Christopher Perez" userId="453c1a8d-87a6-4c7f-93fd-438b28cacf9c" providerId="ADAL" clId="{1E6C583A-5EA9-482B-8D67-7307A3309580}" dt="2020-08-21T20:06:44.142" v="949" actId="1076"/>
          <ac:spMkLst>
            <pc:docMk/>
            <pc:sldMk cId="0" sldId="256"/>
            <ac:spMk id="4" creationId="{400537F2-02A6-4A9B-992C-8F8FACF102D2}"/>
          </ac:spMkLst>
        </pc:spChg>
        <pc:spChg chg="add mod ord">
          <ac:chgData name="Christopher Perez" userId="453c1a8d-87a6-4c7f-93fd-438b28cacf9c" providerId="ADAL" clId="{1E6C583A-5EA9-482B-8D67-7307A3309580}" dt="2020-08-21T20:07:07.695" v="963" actId="6549"/>
          <ac:spMkLst>
            <pc:docMk/>
            <pc:sldMk cId="0" sldId="256"/>
            <ac:spMk id="5" creationId="{1345BBDD-9CA6-4555-BBA0-EAA711B90A35}"/>
          </ac:spMkLst>
        </pc:spChg>
        <pc:spChg chg="mod">
          <ac:chgData name="Christopher Perez" userId="453c1a8d-87a6-4c7f-93fd-438b28cacf9c" providerId="ADAL" clId="{1E6C583A-5EA9-482B-8D67-7307A3309580}" dt="2020-08-21T20:00:28.194" v="832" actId="20577"/>
          <ac:spMkLst>
            <pc:docMk/>
            <pc:sldMk cId="0" sldId="256"/>
            <ac:spMk id="134" creationId="{00000000-0000-0000-0000-000000000000}"/>
          </ac:spMkLst>
        </pc:spChg>
        <pc:spChg chg="mod ord">
          <ac:chgData name="Christopher Perez" userId="453c1a8d-87a6-4c7f-93fd-438b28cacf9c" providerId="ADAL" clId="{1E6C583A-5EA9-482B-8D67-7307A3309580}" dt="2020-08-21T20:07:25.849" v="1023" actId="20577"/>
          <ac:spMkLst>
            <pc:docMk/>
            <pc:sldMk cId="0" sldId="256"/>
            <ac:spMk id="135" creationId="{00000000-0000-0000-0000-000000000000}"/>
          </ac:spMkLst>
        </pc:spChg>
      </pc:sldChg>
      <pc:sldChg chg="modSp mod">
        <pc:chgData name="Christopher Perez" userId="453c1a8d-87a6-4c7f-93fd-438b28cacf9c" providerId="ADAL" clId="{1E6C583A-5EA9-482B-8D67-7307A3309580}" dt="2020-08-21T20:18:07.290" v="1028" actId="13926"/>
        <pc:sldMkLst>
          <pc:docMk/>
          <pc:sldMk cId="0" sldId="257"/>
        </pc:sldMkLst>
        <pc:spChg chg="mod">
          <ac:chgData name="Christopher Perez" userId="453c1a8d-87a6-4c7f-93fd-438b28cacf9c" providerId="ADAL" clId="{1E6C583A-5EA9-482B-8D67-7307A3309580}" dt="2020-08-21T20:18:07.290" v="1028" actId="13926"/>
          <ac:spMkLst>
            <pc:docMk/>
            <pc:sldMk cId="0" sldId="257"/>
            <ac:spMk id="140" creationId="{00000000-0000-0000-0000-000000000000}"/>
          </ac:spMkLst>
        </pc:spChg>
      </pc:sldChg>
      <pc:sldChg chg="del">
        <pc:chgData name="Christopher Perez" userId="453c1a8d-87a6-4c7f-93fd-438b28cacf9c" providerId="ADAL" clId="{1E6C583A-5EA9-482B-8D67-7307A3309580}" dt="2020-08-21T20:44:10.883" v="2512" actId="2696"/>
        <pc:sldMkLst>
          <pc:docMk/>
          <pc:sldMk cId="0" sldId="258"/>
        </pc:sldMkLst>
      </pc:sldChg>
      <pc:sldChg chg="del">
        <pc:chgData name="Christopher Perez" userId="453c1a8d-87a6-4c7f-93fd-438b28cacf9c" providerId="ADAL" clId="{1E6C583A-5EA9-482B-8D67-7307A3309580}" dt="2020-08-21T20:44:10.883" v="2512" actId="2696"/>
        <pc:sldMkLst>
          <pc:docMk/>
          <pc:sldMk cId="0" sldId="260"/>
        </pc:sldMkLst>
      </pc:sldChg>
      <pc:sldChg chg="del">
        <pc:chgData name="Christopher Perez" userId="453c1a8d-87a6-4c7f-93fd-438b28cacf9c" providerId="ADAL" clId="{1E6C583A-5EA9-482B-8D67-7307A3309580}" dt="2020-08-21T20:44:10.883" v="2512" actId="2696"/>
        <pc:sldMkLst>
          <pc:docMk/>
          <pc:sldMk cId="0" sldId="267"/>
        </pc:sldMkLst>
      </pc:sldChg>
      <pc:sldChg chg="del">
        <pc:chgData name="Christopher Perez" userId="453c1a8d-87a6-4c7f-93fd-438b28cacf9c" providerId="ADAL" clId="{1E6C583A-5EA9-482B-8D67-7307A3309580}" dt="2020-08-21T20:44:10.883" v="2512" actId="2696"/>
        <pc:sldMkLst>
          <pc:docMk/>
          <pc:sldMk cId="0" sldId="269"/>
        </pc:sldMkLst>
      </pc:sldChg>
      <pc:sldChg chg="del">
        <pc:chgData name="Christopher Perez" userId="453c1a8d-87a6-4c7f-93fd-438b28cacf9c" providerId="ADAL" clId="{1E6C583A-5EA9-482B-8D67-7307A3309580}" dt="2020-08-21T20:44:10.883" v="2512" actId="2696"/>
        <pc:sldMkLst>
          <pc:docMk/>
          <pc:sldMk cId="0" sldId="270"/>
        </pc:sldMkLst>
      </pc:sldChg>
      <pc:sldChg chg="del">
        <pc:chgData name="Christopher Perez" userId="453c1a8d-87a6-4c7f-93fd-438b28cacf9c" providerId="ADAL" clId="{1E6C583A-5EA9-482B-8D67-7307A3309580}" dt="2020-08-21T20:44:10.883" v="2512" actId="2696"/>
        <pc:sldMkLst>
          <pc:docMk/>
          <pc:sldMk cId="0" sldId="271"/>
        </pc:sldMkLst>
      </pc:sldChg>
      <pc:sldChg chg="modSp del mod">
        <pc:chgData name="Christopher Perez" userId="453c1a8d-87a6-4c7f-93fd-438b28cacf9c" providerId="ADAL" clId="{1E6C583A-5EA9-482B-8D67-7307A3309580}" dt="2020-08-21T20:51:41.393" v="2573" actId="2696"/>
        <pc:sldMkLst>
          <pc:docMk/>
          <pc:sldMk cId="0" sldId="274"/>
        </pc:sldMkLst>
        <pc:spChg chg="mod">
          <ac:chgData name="Christopher Perez" userId="453c1a8d-87a6-4c7f-93fd-438b28cacf9c" providerId="ADAL" clId="{1E6C583A-5EA9-482B-8D67-7307A3309580}" dt="2020-08-21T20:50:49.087" v="2572" actId="20577"/>
          <ac:spMkLst>
            <pc:docMk/>
            <pc:sldMk cId="0" sldId="274"/>
            <ac:spMk id="229" creationId="{00000000-0000-0000-0000-000000000000}"/>
          </ac:spMkLst>
        </pc:spChg>
      </pc:sldChg>
      <pc:sldChg chg="del">
        <pc:chgData name="Christopher Perez" userId="453c1a8d-87a6-4c7f-93fd-438b28cacf9c" providerId="ADAL" clId="{1E6C583A-5EA9-482B-8D67-7307A3309580}" dt="2020-08-21T20:44:10.883" v="2512" actId="2696"/>
        <pc:sldMkLst>
          <pc:docMk/>
          <pc:sldMk cId="2833831698" sldId="276"/>
        </pc:sldMkLst>
      </pc:sldChg>
      <pc:sldChg chg="add">
        <pc:chgData name="Christopher Perez" userId="453c1a8d-87a6-4c7f-93fd-438b28cacf9c" providerId="ADAL" clId="{1E6C583A-5EA9-482B-8D67-7307A3309580}" dt="2020-08-21T21:02:17.999" v="2583"/>
        <pc:sldMkLst>
          <pc:docMk/>
          <pc:sldMk cId="461534530" sldId="277"/>
        </pc:sldMkLst>
      </pc:sldChg>
      <pc:sldChg chg="modSp del mod modNotesTx">
        <pc:chgData name="Christopher Perez" userId="453c1a8d-87a6-4c7f-93fd-438b28cacf9c" providerId="ADAL" clId="{1E6C583A-5EA9-482B-8D67-7307A3309580}" dt="2020-08-21T21:02:14.154" v="2582" actId="2696"/>
        <pc:sldMkLst>
          <pc:docMk/>
          <pc:sldMk cId="1540141040" sldId="277"/>
        </pc:sldMkLst>
        <pc:spChg chg="mod">
          <ac:chgData name="Christopher Perez" userId="453c1a8d-87a6-4c7f-93fd-438b28cacf9c" providerId="ADAL" clId="{1E6C583A-5EA9-482B-8D67-7307A3309580}" dt="2020-08-21T20:57:16.503" v="2581" actId="6549"/>
          <ac:spMkLst>
            <pc:docMk/>
            <pc:sldMk cId="1540141040" sldId="277"/>
            <ac:spMk id="223" creationId="{00000000-0000-0000-0000-000000000000}"/>
          </ac:spMkLst>
        </pc:spChg>
      </pc:sldChg>
      <pc:sldChg chg="del">
        <pc:chgData name="Christopher Perez" userId="453c1a8d-87a6-4c7f-93fd-438b28cacf9c" providerId="ADAL" clId="{1E6C583A-5EA9-482B-8D67-7307A3309580}" dt="2020-08-21T20:44:10.883" v="2512" actId="2696"/>
        <pc:sldMkLst>
          <pc:docMk/>
          <pc:sldMk cId="3725369786" sldId="279"/>
        </pc:sldMkLst>
      </pc:sldChg>
      <pc:sldChg chg="del">
        <pc:chgData name="Christopher Perez" userId="453c1a8d-87a6-4c7f-93fd-438b28cacf9c" providerId="ADAL" clId="{1E6C583A-5EA9-482B-8D67-7307A3309580}" dt="2020-08-21T20:44:10.883" v="2512" actId="2696"/>
        <pc:sldMkLst>
          <pc:docMk/>
          <pc:sldMk cId="0" sldId="280"/>
        </pc:sldMkLst>
      </pc:sldChg>
      <pc:sldChg chg="modSp mod modNotesTx">
        <pc:chgData name="Christopher Perez" userId="453c1a8d-87a6-4c7f-93fd-438b28cacf9c" providerId="ADAL" clId="{1E6C583A-5EA9-482B-8D67-7307A3309580}" dt="2020-08-21T20:39:59.738" v="2171" actId="20577"/>
        <pc:sldMkLst>
          <pc:docMk/>
          <pc:sldMk cId="1613408681" sldId="281"/>
        </pc:sldMkLst>
        <pc:spChg chg="mod">
          <ac:chgData name="Christopher Perez" userId="453c1a8d-87a6-4c7f-93fd-438b28cacf9c" providerId="ADAL" clId="{1E6C583A-5EA9-482B-8D67-7307A3309580}" dt="2020-08-21T20:39:59.738" v="2171" actId="20577"/>
          <ac:spMkLst>
            <pc:docMk/>
            <pc:sldMk cId="1613408681" sldId="281"/>
            <ac:spMk id="223" creationId="{00000000-0000-0000-0000-000000000000}"/>
          </ac:spMkLst>
        </pc:spChg>
      </pc:sldChg>
      <pc:sldChg chg="addSp delSp modSp del mod">
        <pc:chgData name="Christopher Perez" userId="453c1a8d-87a6-4c7f-93fd-438b28cacf9c" providerId="ADAL" clId="{1E6C583A-5EA9-482B-8D67-7307A3309580}" dt="2020-08-21T21:02:26.017" v="2584" actId="47"/>
        <pc:sldMkLst>
          <pc:docMk/>
          <pc:sldMk cId="2173754894" sldId="282"/>
        </pc:sldMkLst>
        <pc:spChg chg="mod">
          <ac:chgData name="Christopher Perez" userId="453c1a8d-87a6-4c7f-93fd-438b28cacf9c" providerId="ADAL" clId="{1E6C583A-5EA9-482B-8D67-7307A3309580}" dt="2020-08-21T20:43:51.838" v="2510" actId="20577"/>
          <ac:spMkLst>
            <pc:docMk/>
            <pc:sldMk cId="2173754894" sldId="282"/>
            <ac:spMk id="3" creationId="{F51E4E02-707F-4995-91BE-6098C169BC9B}"/>
          </ac:spMkLst>
        </pc:spChg>
        <pc:spChg chg="add del mod">
          <ac:chgData name="Christopher Perez" userId="453c1a8d-87a6-4c7f-93fd-438b28cacf9c" providerId="ADAL" clId="{1E6C583A-5EA9-482B-8D67-7307A3309580}" dt="2020-08-21T20:43:56.527" v="2511" actId="478"/>
          <ac:spMkLst>
            <pc:docMk/>
            <pc:sldMk cId="2173754894" sldId="282"/>
            <ac:spMk id="4" creationId="{BCAF5DA8-A077-4692-8CCF-C8F50EF41052}"/>
          </ac:spMkLst>
        </pc:spChg>
        <pc:spChg chg="del">
          <ac:chgData name="Christopher Perez" userId="453c1a8d-87a6-4c7f-93fd-438b28cacf9c" providerId="ADAL" clId="{1E6C583A-5EA9-482B-8D67-7307A3309580}" dt="2020-08-21T20:43:43.836" v="2502" actId="478"/>
          <ac:spMkLst>
            <pc:docMk/>
            <pc:sldMk cId="2173754894" sldId="282"/>
            <ac:spMk id="223" creationId="{00000000-0000-0000-0000-000000000000}"/>
          </ac:spMkLst>
        </pc:spChg>
      </pc:sldChg>
      <pc:sldChg chg="del">
        <pc:chgData name="Christopher Perez" userId="453c1a8d-87a6-4c7f-93fd-438b28cacf9c" providerId="ADAL" clId="{1E6C583A-5EA9-482B-8D67-7307A3309580}" dt="2020-08-21T20:44:10.883" v="2512" actId="2696"/>
        <pc:sldMkLst>
          <pc:docMk/>
          <pc:sldMk cId="1760655167" sldId="284"/>
        </pc:sldMkLst>
      </pc:sldChg>
      <pc:sldChg chg="del">
        <pc:chgData name="Christopher Perez" userId="453c1a8d-87a6-4c7f-93fd-438b28cacf9c" providerId="ADAL" clId="{1E6C583A-5EA9-482B-8D67-7307A3309580}" dt="2020-08-21T20:44:10.883" v="2512" actId="2696"/>
        <pc:sldMkLst>
          <pc:docMk/>
          <pc:sldMk cId="2656403396" sldId="285"/>
        </pc:sldMkLst>
      </pc:sldChg>
      <pc:sldChg chg="del">
        <pc:chgData name="Christopher Perez" userId="453c1a8d-87a6-4c7f-93fd-438b28cacf9c" providerId="ADAL" clId="{1E6C583A-5EA9-482B-8D67-7307A3309580}" dt="2020-08-21T20:44:10.883" v="2512" actId="2696"/>
        <pc:sldMkLst>
          <pc:docMk/>
          <pc:sldMk cId="4102043621" sldId="286"/>
        </pc:sldMkLst>
      </pc:sldChg>
      <pc:sldChg chg="setBg">
        <pc:chgData name="Christopher Perez" userId="453c1a8d-87a6-4c7f-93fd-438b28cacf9c" providerId="ADAL" clId="{1E6C583A-5EA9-482B-8D67-7307A3309580}" dt="2020-08-21T20:44:18.740" v="2513"/>
        <pc:sldMkLst>
          <pc:docMk/>
          <pc:sldMk cId="4044599904" sldId="288"/>
        </pc:sldMkLst>
      </pc:sldChg>
      <pc:sldChg chg="del">
        <pc:chgData name="Christopher Perez" userId="453c1a8d-87a6-4c7f-93fd-438b28cacf9c" providerId="ADAL" clId="{1E6C583A-5EA9-482B-8D67-7307A3309580}" dt="2020-08-21T20:44:10.883" v="2512" actId="2696"/>
        <pc:sldMkLst>
          <pc:docMk/>
          <pc:sldMk cId="2499813704" sldId="289"/>
        </pc:sldMkLst>
      </pc:sldChg>
      <pc:sldChg chg="del">
        <pc:chgData name="Christopher Perez" userId="453c1a8d-87a6-4c7f-93fd-438b28cacf9c" providerId="ADAL" clId="{1E6C583A-5EA9-482B-8D67-7307A3309580}" dt="2020-08-21T20:44:10.883" v="2512" actId="2696"/>
        <pc:sldMkLst>
          <pc:docMk/>
          <pc:sldMk cId="1650201885" sldId="290"/>
        </pc:sldMkLst>
      </pc:sldChg>
      <pc:sldChg chg="del">
        <pc:chgData name="Christopher Perez" userId="453c1a8d-87a6-4c7f-93fd-438b28cacf9c" providerId="ADAL" clId="{1E6C583A-5EA9-482B-8D67-7307A3309580}" dt="2020-08-21T20:44:10.883" v="2512" actId="2696"/>
        <pc:sldMkLst>
          <pc:docMk/>
          <pc:sldMk cId="3251222797" sldId="292"/>
        </pc:sldMkLst>
      </pc:sldChg>
      <pc:sldChg chg="del">
        <pc:chgData name="Christopher Perez" userId="453c1a8d-87a6-4c7f-93fd-438b28cacf9c" providerId="ADAL" clId="{1E6C583A-5EA9-482B-8D67-7307A3309580}" dt="2020-08-21T20:44:10.883" v="2512" actId="2696"/>
        <pc:sldMkLst>
          <pc:docMk/>
          <pc:sldMk cId="2057419863" sldId="293"/>
        </pc:sldMkLst>
      </pc:sldChg>
      <pc:sldChg chg="modSp add mod modNotesTx">
        <pc:chgData name="Christopher Perez" userId="453c1a8d-87a6-4c7f-93fd-438b28cacf9c" providerId="ADAL" clId="{1E6C583A-5EA9-482B-8D67-7307A3309580}" dt="2020-08-21T20:40:04.367" v="2174" actId="20577"/>
        <pc:sldMkLst>
          <pc:docMk/>
          <pc:sldMk cId="3202632955" sldId="294"/>
        </pc:sldMkLst>
        <pc:spChg chg="mod">
          <ac:chgData name="Christopher Perez" userId="453c1a8d-87a6-4c7f-93fd-438b28cacf9c" providerId="ADAL" clId="{1E6C583A-5EA9-482B-8D67-7307A3309580}" dt="2020-08-21T20:40:04.367" v="2174" actId="20577"/>
          <ac:spMkLst>
            <pc:docMk/>
            <pc:sldMk cId="3202632955" sldId="294"/>
            <ac:spMk id="223" creationId="{00000000-0000-0000-0000-000000000000}"/>
          </ac:spMkLst>
        </pc:spChg>
      </pc:sldChg>
      <pc:sldChg chg="modSp add mod modNotesTx">
        <pc:chgData name="Christopher Perez" userId="453c1a8d-87a6-4c7f-93fd-438b28cacf9c" providerId="ADAL" clId="{1E6C583A-5EA9-482B-8D67-7307A3309580}" dt="2020-08-21T20:42:50.008" v="2434" actId="20577"/>
        <pc:sldMkLst>
          <pc:docMk/>
          <pc:sldMk cId="149964704" sldId="295"/>
        </pc:sldMkLst>
        <pc:spChg chg="mod">
          <ac:chgData name="Christopher Perez" userId="453c1a8d-87a6-4c7f-93fd-438b28cacf9c" providerId="ADAL" clId="{1E6C583A-5EA9-482B-8D67-7307A3309580}" dt="2020-08-21T20:40:06.152" v="2177" actId="20577"/>
          <ac:spMkLst>
            <pc:docMk/>
            <pc:sldMk cId="149964704" sldId="295"/>
            <ac:spMk id="223" creationId="{00000000-0000-0000-0000-000000000000}"/>
          </ac:spMkLst>
        </pc:spChg>
      </pc:sldChg>
      <pc:sldChg chg="add">
        <pc:chgData name="Christopher Perez" userId="453c1a8d-87a6-4c7f-93fd-438b28cacf9c" providerId="ADAL" clId="{1E6C583A-5EA9-482B-8D67-7307A3309580}" dt="2020-08-21T21:02:17.999" v="2583"/>
        <pc:sldMkLst>
          <pc:docMk/>
          <pc:sldMk cId="2822283621" sldId="296"/>
        </pc:sldMkLst>
      </pc:sldChg>
      <pc:sldChg chg="modSp add del mod">
        <pc:chgData name="Christopher Perez" userId="453c1a8d-87a6-4c7f-93fd-438b28cacf9c" providerId="ADAL" clId="{1E6C583A-5EA9-482B-8D67-7307A3309580}" dt="2020-08-21T21:02:14.154" v="2582" actId="2696"/>
        <pc:sldMkLst>
          <pc:docMk/>
          <pc:sldMk cId="2988657587" sldId="296"/>
        </pc:sldMkLst>
        <pc:spChg chg="mod">
          <ac:chgData name="Christopher Perez" userId="453c1a8d-87a6-4c7f-93fd-438b28cacf9c" providerId="ADAL" clId="{1E6C583A-5EA9-482B-8D67-7307A3309580}" dt="2020-08-21T20:43:10.880" v="2441" actId="20577"/>
          <ac:spMkLst>
            <pc:docMk/>
            <pc:sldMk cId="2988657587" sldId="296"/>
            <ac:spMk id="223" creationId="{00000000-0000-0000-0000-000000000000}"/>
          </ac:spMkLst>
        </pc:spChg>
      </pc:sldChg>
      <pc:sldChg chg="add del">
        <pc:chgData name="Christopher Perez" userId="453c1a8d-87a6-4c7f-93fd-438b28cacf9c" providerId="ADAL" clId="{1E6C583A-5EA9-482B-8D67-7307A3309580}" dt="2020-08-21T21:02:14.154" v="2582" actId="2696"/>
        <pc:sldMkLst>
          <pc:docMk/>
          <pc:sldMk cId="295785643" sldId="297"/>
        </pc:sldMkLst>
      </pc:sldChg>
      <pc:sldChg chg="modSp add mod">
        <pc:chgData name="Christopher Perez" userId="453c1a8d-87a6-4c7f-93fd-438b28cacf9c" providerId="ADAL" clId="{1E6C583A-5EA9-482B-8D67-7307A3309580}" dt="2020-08-21T21:38:03.962" v="2816" actId="20577"/>
        <pc:sldMkLst>
          <pc:docMk/>
          <pc:sldMk cId="3310325965" sldId="297"/>
        </pc:sldMkLst>
        <pc:spChg chg="mod">
          <ac:chgData name="Christopher Perez" userId="453c1a8d-87a6-4c7f-93fd-438b28cacf9c" providerId="ADAL" clId="{1E6C583A-5EA9-482B-8D67-7307A3309580}" dt="2020-08-21T21:38:03.962" v="2816" actId="20577"/>
          <ac:spMkLst>
            <pc:docMk/>
            <pc:sldMk cId="3310325965" sldId="297"/>
            <ac:spMk id="223" creationId="{00000000-0000-0000-0000-000000000000}"/>
          </ac:spMkLst>
        </pc:spChg>
      </pc:sldChg>
      <pc:sldMasterChg chg="setBg delSldLayout modSldLayout">
        <pc:chgData name="Christopher Perez" userId="453c1a8d-87a6-4c7f-93fd-438b28cacf9c" providerId="ADAL" clId="{1E6C583A-5EA9-482B-8D67-7307A3309580}" dt="2020-08-21T20:51:41.393" v="2573" actId="2696"/>
        <pc:sldMasterMkLst>
          <pc:docMk/>
          <pc:sldMasterMk cId="0" sldId="2147483659"/>
        </pc:sldMasterMkLst>
        <pc:sldLayoutChg chg="setBg">
          <pc:chgData name="Christopher Perez" userId="453c1a8d-87a6-4c7f-93fd-438b28cacf9c" providerId="ADAL" clId="{1E6C583A-5EA9-482B-8D67-7307A3309580}" dt="2020-08-21T20:44:18.740" v="2513"/>
          <pc:sldLayoutMkLst>
            <pc:docMk/>
            <pc:sldMasterMk cId="0" sldId="2147483659"/>
            <pc:sldLayoutMk cId="0" sldId="2147483648"/>
          </pc:sldLayoutMkLst>
        </pc:sldLayoutChg>
        <pc:sldLayoutChg chg="setBg">
          <pc:chgData name="Christopher Perez" userId="453c1a8d-87a6-4c7f-93fd-438b28cacf9c" providerId="ADAL" clId="{1E6C583A-5EA9-482B-8D67-7307A3309580}" dt="2020-08-21T20:44:18.740" v="2513"/>
          <pc:sldLayoutMkLst>
            <pc:docMk/>
            <pc:sldMasterMk cId="0" sldId="2147483659"/>
            <pc:sldLayoutMk cId="0" sldId="2147483649"/>
          </pc:sldLayoutMkLst>
        </pc:sldLayoutChg>
        <pc:sldLayoutChg chg="del">
          <pc:chgData name="Christopher Perez" userId="453c1a8d-87a6-4c7f-93fd-438b28cacf9c" providerId="ADAL" clId="{1E6C583A-5EA9-482B-8D67-7307A3309580}" dt="2020-08-21T20:44:10.883" v="2512" actId="2696"/>
          <pc:sldLayoutMkLst>
            <pc:docMk/>
            <pc:sldMasterMk cId="0" sldId="2147483659"/>
            <pc:sldLayoutMk cId="0" sldId="2147483650"/>
          </pc:sldLayoutMkLst>
        </pc:sldLayoutChg>
        <pc:sldLayoutChg chg="del setBg">
          <pc:chgData name="Christopher Perez" userId="453c1a8d-87a6-4c7f-93fd-438b28cacf9c" providerId="ADAL" clId="{1E6C583A-5EA9-482B-8D67-7307A3309580}" dt="2020-08-21T20:51:41.393" v="2573" actId="2696"/>
          <pc:sldLayoutMkLst>
            <pc:docMk/>
            <pc:sldMasterMk cId="0" sldId="2147483659"/>
            <pc:sldLayoutMk cId="0" sldId="2147483651"/>
          </pc:sldLayoutMkLst>
        </pc:sldLayoutChg>
        <pc:sldLayoutChg chg="setBg">
          <pc:chgData name="Christopher Perez" userId="453c1a8d-87a6-4c7f-93fd-438b28cacf9c" providerId="ADAL" clId="{1E6C583A-5EA9-482B-8D67-7307A3309580}" dt="2020-08-21T20:44:18.740" v="2513"/>
          <pc:sldLayoutMkLst>
            <pc:docMk/>
            <pc:sldMasterMk cId="0" sldId="2147483659"/>
            <pc:sldLayoutMk cId="0" sldId="2147483652"/>
          </pc:sldLayoutMkLst>
        </pc:sldLayoutChg>
        <pc:sldLayoutChg chg="setBg">
          <pc:chgData name="Christopher Perez" userId="453c1a8d-87a6-4c7f-93fd-438b28cacf9c" providerId="ADAL" clId="{1E6C583A-5EA9-482B-8D67-7307A3309580}" dt="2020-08-21T20:44:18.740" v="2513"/>
          <pc:sldLayoutMkLst>
            <pc:docMk/>
            <pc:sldMasterMk cId="0" sldId="2147483659"/>
            <pc:sldLayoutMk cId="0" sldId="2147483653"/>
          </pc:sldLayoutMkLst>
        </pc:sldLayoutChg>
        <pc:sldLayoutChg chg="del">
          <pc:chgData name="Christopher Perez" userId="453c1a8d-87a6-4c7f-93fd-438b28cacf9c" providerId="ADAL" clId="{1E6C583A-5EA9-482B-8D67-7307A3309580}" dt="2020-08-21T20:44:10.883" v="2512" actId="2696"/>
          <pc:sldLayoutMkLst>
            <pc:docMk/>
            <pc:sldMasterMk cId="0" sldId="2147483659"/>
            <pc:sldLayoutMk cId="0" sldId="2147483654"/>
          </pc:sldLayoutMkLst>
        </pc:sldLayoutChg>
        <pc:sldLayoutChg chg="setBg">
          <pc:chgData name="Christopher Perez" userId="453c1a8d-87a6-4c7f-93fd-438b28cacf9c" providerId="ADAL" clId="{1E6C583A-5EA9-482B-8D67-7307A3309580}" dt="2020-08-21T20:44:18.740" v="2513"/>
          <pc:sldLayoutMkLst>
            <pc:docMk/>
            <pc:sldMasterMk cId="0" sldId="2147483659"/>
            <pc:sldLayoutMk cId="0" sldId="2147483655"/>
          </pc:sldLayoutMkLst>
        </pc:sldLayoutChg>
        <pc:sldLayoutChg chg="setBg">
          <pc:chgData name="Christopher Perez" userId="453c1a8d-87a6-4c7f-93fd-438b28cacf9c" providerId="ADAL" clId="{1E6C583A-5EA9-482B-8D67-7307A3309580}" dt="2020-08-21T20:44:18.740" v="2513"/>
          <pc:sldLayoutMkLst>
            <pc:docMk/>
            <pc:sldMasterMk cId="0" sldId="2147483659"/>
            <pc:sldLayoutMk cId="0" sldId="2147483656"/>
          </pc:sldLayoutMkLst>
        </pc:sldLayoutChg>
        <pc:sldLayoutChg chg="del">
          <pc:chgData name="Christopher Perez" userId="453c1a8d-87a6-4c7f-93fd-438b28cacf9c" providerId="ADAL" clId="{1E6C583A-5EA9-482B-8D67-7307A3309580}" dt="2020-08-21T20:44:10.883" v="2512" actId="2696"/>
          <pc:sldLayoutMkLst>
            <pc:docMk/>
            <pc:sldMasterMk cId="0" sldId="2147483659"/>
            <pc:sldLayoutMk cId="0"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085850" lvl="2" indent="-171450">
              <a:buFontTx/>
              <a:buChar char="-"/>
            </a:pPr>
            <a:endParaRPr lang="en-US" dirty="0"/>
          </a:p>
          <a:p>
            <a:pPr marL="1085850" lvl="2" indent="-171450">
              <a:buFontTx/>
              <a:buChar char="-"/>
            </a:pPr>
            <a:endParaRPr lang="en-US" dirty="0"/>
          </a:p>
          <a:p>
            <a:pPr marL="628650" lvl="1" indent="-171450">
              <a:buFontTx/>
              <a:buChar char="-"/>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4c1ecbd2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4c1ecbd2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FontTx/>
              <a:buNone/>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c7c3ce6a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c7c3ce6a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highlight>
                  <a:srgbClr val="008080"/>
                </a:highlight>
              </a:rPr>
              <a:t>Chapter 1-3 Description:</a:t>
            </a:r>
            <a:r>
              <a:rPr lang="en" sz="1100" dirty="0">
                <a:latin typeface="Georgia"/>
              </a:rPr>
              <a:t> Local context, language, the “now”, the impact (economically, social justice, higher education)</a:t>
            </a:r>
            <a:endParaRPr dirty="0"/>
          </a:p>
        </p:txBody>
      </p:sp>
    </p:spTree>
    <p:extLst>
      <p:ext uri="{BB962C8B-B14F-4D97-AF65-F5344CB8AC3E}">
        <p14:creationId xmlns:p14="http://schemas.microsoft.com/office/powerpoint/2010/main" val="653646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c7c3ce6a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c7c3ce6a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highlight>
                  <a:srgbClr val="008080"/>
                </a:highlight>
              </a:rPr>
              <a:t>Chapter 4-6 Description:</a:t>
            </a:r>
            <a:r>
              <a:rPr lang="en" sz="1100" dirty="0">
                <a:latin typeface="Georgia"/>
              </a:rPr>
              <a:t> campus involvement, what can we do to change how we (the campus) address housing insecurity, but also see how complex it is, looking inward to ourselves (what are we doing)</a:t>
            </a:r>
            <a:endParaRPr dirty="0"/>
          </a:p>
        </p:txBody>
      </p:sp>
    </p:spTree>
    <p:extLst>
      <p:ext uri="{BB962C8B-B14F-4D97-AF65-F5344CB8AC3E}">
        <p14:creationId xmlns:p14="http://schemas.microsoft.com/office/powerpoint/2010/main" val="192658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c7c3ce6a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c7c3ce6a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highlight>
                  <a:srgbClr val="008080"/>
                </a:highlight>
              </a:rPr>
              <a:t>Chapter 7-9 Description:</a:t>
            </a:r>
            <a:r>
              <a:rPr lang="en" sz="1100" dirty="0">
                <a:latin typeface="Georgia"/>
              </a:rPr>
              <a:t> establishing a framework, then an organization. Leverging what we have now, how do we use those relationships to build more resources. Sustainment over time, proactive instead of reactive. </a:t>
            </a:r>
            <a:endParaRPr dirty="0"/>
          </a:p>
        </p:txBody>
      </p:sp>
    </p:spTree>
    <p:extLst>
      <p:ext uri="{BB962C8B-B14F-4D97-AF65-F5344CB8AC3E}">
        <p14:creationId xmlns:p14="http://schemas.microsoft.com/office/powerpoint/2010/main" val="2187213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c7c3ce6a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c7c3ce6a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4) An action plan should lead to a community of practice.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0043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c7c3ce6a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c7c3ce6a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4) An action plan should lead to a community of practice.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5453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115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blipFill dpi="0" rotWithShape="1">
          <a:blip r:embed="rId8">
            <a:lum/>
          </a:blip>
          <a:srcRect/>
          <a:stretch>
            <a:fillRect l="-4000" r="-4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5" name="Google Shape;135;p13">
            <a:extLst>
              <a:ext uri="{FF2B5EF4-FFF2-40B4-BE49-F238E27FC236}">
                <a16:creationId xmlns:a16="http://schemas.microsoft.com/office/drawing/2014/main" id="{1345BBDD-9CA6-4555-BBA0-EAA711B90A35}"/>
              </a:ext>
            </a:extLst>
          </p:cNvPr>
          <p:cNvSpPr txBox="1">
            <a:spLocks/>
          </p:cNvSpPr>
          <p:nvPr/>
        </p:nvSpPr>
        <p:spPr>
          <a:xfrm>
            <a:off x="0" y="3927000"/>
            <a:ext cx="9144000" cy="121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1pPr>
            <a:lvl2pPr marL="914400" marR="0" lvl="1"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2pPr>
            <a:lvl3pPr marL="1371600" marR="0" lvl="2"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3pPr>
            <a:lvl4pPr marL="1828800" marR="0" lvl="3"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4pPr>
            <a:lvl5pPr marL="2286000" marR="0" lvl="4"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5pPr>
            <a:lvl6pPr marL="2743200" marR="0" lvl="5"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6pPr>
            <a:lvl7pPr marL="3200400" marR="0" lvl="6"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7pPr>
            <a:lvl8pPr marL="3657600" marR="0" lvl="7"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8pPr>
            <a:lvl9pPr marL="4114800" marR="0" lvl="8"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9pPr>
          </a:lstStyle>
          <a:p>
            <a:pPr marL="0" indent="0" algn="ctr"/>
            <a:r>
              <a:rPr lang="en-US" sz="1600" dirty="0">
                <a:latin typeface="Georgia"/>
                <a:ea typeface="Arial"/>
                <a:cs typeface="Arial"/>
                <a:sym typeface="Arial"/>
              </a:rPr>
              <a:t>Susan Johnson</a:t>
            </a:r>
          </a:p>
          <a:p>
            <a:pPr marL="0" indent="0" algn="ctr"/>
            <a:r>
              <a:rPr lang="en-US" sz="1600" dirty="0">
                <a:latin typeface="Georgia"/>
                <a:ea typeface="Arial"/>
                <a:cs typeface="Arial"/>
                <a:sym typeface="Arial"/>
              </a:rPr>
              <a:t>Professor, English</a:t>
            </a:r>
            <a:endParaRPr lang="en-US" sz="1600" dirty="0">
              <a:latin typeface="Georgia"/>
              <a:ea typeface="Arial"/>
              <a:cs typeface="Arial"/>
            </a:endParaRPr>
          </a:p>
        </p:txBody>
      </p:sp>
      <p:sp>
        <p:nvSpPr>
          <p:cNvPr id="134" name="Google Shape;134;p13"/>
          <p:cNvSpPr txBox="1">
            <a:spLocks noGrp="1"/>
          </p:cNvSpPr>
          <p:nvPr>
            <p:ph type="ctrTitle"/>
          </p:nvPr>
        </p:nvSpPr>
        <p:spPr>
          <a:xfrm>
            <a:off x="2596591" y="759851"/>
            <a:ext cx="6716100" cy="3001311"/>
          </a:xfrm>
          <a:prstGeom prst="rect">
            <a:avLst/>
          </a:prstGeom>
        </p:spPr>
        <p:txBody>
          <a:bodyPr spcFirstLastPara="1" wrap="square" lIns="91425" tIns="91425" rIns="91425" bIns="91425" anchor="t" anchorCtr="0">
            <a:noAutofit/>
          </a:bodyPr>
          <a:lstStyle/>
          <a:p>
            <a:pPr algn="ctr"/>
            <a:r>
              <a:rPr lang="en-US" sz="3600" b="1" dirty="0">
                <a:latin typeface="Georgia"/>
              </a:rPr>
              <a:t>Addressing Homelessness</a:t>
            </a:r>
            <a:br>
              <a:rPr lang="en-US" sz="3600" b="1" dirty="0">
                <a:latin typeface="Georgia"/>
              </a:rPr>
            </a:br>
            <a:r>
              <a:rPr lang="en-US" sz="3600" b="1" dirty="0">
                <a:latin typeface="Georgia"/>
              </a:rPr>
              <a:t>and Housing Insecurity</a:t>
            </a:r>
            <a:br>
              <a:rPr lang="en-US" sz="3600" b="1" dirty="0">
                <a:latin typeface="Georgia"/>
              </a:rPr>
            </a:br>
            <a:r>
              <a:rPr lang="en-US" sz="3600" b="1" dirty="0">
                <a:latin typeface="Georgia"/>
              </a:rPr>
              <a:t>in Higher Education:</a:t>
            </a:r>
            <a:br>
              <a:rPr lang="en-US" sz="3600" b="1" dirty="0">
                <a:latin typeface="Georgia"/>
              </a:rPr>
            </a:br>
            <a:r>
              <a:rPr lang="en-US" sz="3200" dirty="0">
                <a:latin typeface="Georgia"/>
              </a:rPr>
              <a:t>Strategies for </a:t>
            </a:r>
            <a:br>
              <a:rPr lang="en-US" sz="3200" dirty="0">
                <a:latin typeface="Georgia"/>
              </a:rPr>
            </a:br>
            <a:r>
              <a:rPr lang="en-US" sz="3200" dirty="0">
                <a:latin typeface="Georgia"/>
              </a:rPr>
              <a:t>Educational Leaders</a:t>
            </a:r>
            <a:endParaRPr lang="en-US" sz="3400" dirty="0">
              <a:latin typeface="Georgia"/>
            </a:endParaRPr>
          </a:p>
        </p:txBody>
      </p:sp>
      <p:sp>
        <p:nvSpPr>
          <p:cNvPr id="4" name="Google Shape;135;p13">
            <a:extLst>
              <a:ext uri="{FF2B5EF4-FFF2-40B4-BE49-F238E27FC236}">
                <a16:creationId xmlns:a16="http://schemas.microsoft.com/office/drawing/2014/main" id="{400537F2-02A6-4A9B-992C-8F8FACF102D2}"/>
              </a:ext>
            </a:extLst>
          </p:cNvPr>
          <p:cNvSpPr txBox="1">
            <a:spLocks/>
          </p:cNvSpPr>
          <p:nvPr/>
        </p:nvSpPr>
        <p:spPr>
          <a:xfrm>
            <a:off x="-562889" y="3927000"/>
            <a:ext cx="4374900" cy="1216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1pPr>
            <a:lvl2pPr marL="914400" marR="0" lvl="1"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2pPr>
            <a:lvl3pPr marL="1371600" marR="0" lvl="2"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3pPr>
            <a:lvl4pPr marL="1828800" marR="0" lvl="3"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4pPr>
            <a:lvl5pPr marL="2286000" marR="0" lvl="4"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5pPr>
            <a:lvl6pPr marL="2743200" marR="0" lvl="5"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6pPr>
            <a:lvl7pPr marL="3200400" marR="0" lvl="6"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7pPr>
            <a:lvl8pPr marL="3657600" marR="0" lvl="7"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8pPr>
            <a:lvl9pPr marL="4114800" marR="0" lvl="8" indent="-298450" algn="l" rtl="0">
              <a:lnSpc>
                <a:spcPct val="100000"/>
              </a:lnSpc>
              <a:spcBef>
                <a:spcPts val="0"/>
              </a:spcBef>
              <a:spcAft>
                <a:spcPts val="0"/>
              </a:spcAft>
              <a:buClr>
                <a:schemeClr val="lt1"/>
              </a:buClr>
              <a:buSzPts val="1300"/>
              <a:buFont typeface="Lato"/>
              <a:buNone/>
              <a:defRPr sz="1300" b="0" i="0" u="none" strike="noStrike" cap="none">
                <a:solidFill>
                  <a:schemeClr val="lt1"/>
                </a:solidFill>
                <a:latin typeface="Lato"/>
                <a:ea typeface="Lato"/>
                <a:cs typeface="Lato"/>
                <a:sym typeface="Lato"/>
              </a:defRPr>
            </a:lvl9pPr>
          </a:lstStyle>
          <a:p>
            <a:pPr marL="0" indent="0" algn="ctr"/>
            <a:r>
              <a:rPr lang="en-US" sz="1600" dirty="0">
                <a:latin typeface="Georgia"/>
                <a:ea typeface="Arial"/>
                <a:cs typeface="Arial"/>
                <a:sym typeface="Arial"/>
              </a:rPr>
              <a:t>Judith Crozier</a:t>
            </a:r>
            <a:br>
              <a:rPr lang="en-US" sz="1600" dirty="0">
                <a:latin typeface="Georgia"/>
                <a:ea typeface="Arial"/>
                <a:cs typeface="Arial"/>
                <a:sym typeface="Arial"/>
              </a:rPr>
            </a:br>
            <a:r>
              <a:rPr lang="en-US" sz="1600" dirty="0">
                <a:latin typeface="Georgia"/>
                <a:ea typeface="Arial"/>
                <a:cs typeface="Arial"/>
                <a:sym typeface="Arial"/>
              </a:rPr>
              <a:t>Professor, English</a:t>
            </a:r>
          </a:p>
        </p:txBody>
      </p:sp>
      <p:sp>
        <p:nvSpPr>
          <p:cNvPr id="135" name="Google Shape;135;p13"/>
          <p:cNvSpPr txBox="1">
            <a:spLocks noGrp="1"/>
          </p:cNvSpPr>
          <p:nvPr>
            <p:ph type="subTitle" idx="1"/>
          </p:nvPr>
        </p:nvSpPr>
        <p:spPr>
          <a:xfrm>
            <a:off x="5331989" y="3927000"/>
            <a:ext cx="4374900" cy="1216500"/>
          </a:xfrm>
          <a:prstGeom prst="rect">
            <a:avLst/>
          </a:prstGeom>
        </p:spPr>
        <p:txBody>
          <a:bodyPr spcFirstLastPara="1" wrap="square" lIns="91425" tIns="91425" rIns="91425" bIns="91425" anchor="t" anchorCtr="0">
            <a:noAutofit/>
          </a:bodyPr>
          <a:lstStyle/>
          <a:p>
            <a:pPr marL="0" indent="0" algn="ctr"/>
            <a:r>
              <a:rPr lang="en-US" sz="1600" dirty="0">
                <a:latin typeface="Georgia"/>
                <a:ea typeface="Arial"/>
                <a:cs typeface="Arial"/>
              </a:rPr>
              <a:t>Christopher Perez</a:t>
            </a:r>
            <a:br>
              <a:rPr lang="en-US" sz="1600" dirty="0">
                <a:latin typeface="Georgia"/>
                <a:ea typeface="Arial"/>
                <a:cs typeface="Arial"/>
              </a:rPr>
            </a:br>
            <a:r>
              <a:rPr lang="en-US" sz="1600" dirty="0">
                <a:latin typeface="Georgia"/>
                <a:ea typeface="Arial"/>
                <a:cs typeface="Arial"/>
              </a:rPr>
              <a:t>Student Activities Coordinator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title"/>
          </p:nvPr>
        </p:nvSpPr>
        <p:spPr>
          <a:xfrm>
            <a:off x="1297500" y="393750"/>
            <a:ext cx="7038900" cy="455224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800" b="1" dirty="0">
                <a:latin typeface="Georgia"/>
              </a:rPr>
              <a:t>Book Summary:</a:t>
            </a:r>
            <a:endParaRPr lang="en-US" sz="4800" b="1" dirty="0">
              <a:latin typeface="Georgia"/>
            </a:endParaRPr>
          </a:p>
          <a:p>
            <a:pPr marL="0" lvl="0" indent="0" algn="l" rtl="0">
              <a:spcBef>
                <a:spcPts val="0"/>
              </a:spcBef>
              <a:spcAft>
                <a:spcPts val="0"/>
              </a:spcAft>
              <a:buNone/>
            </a:pPr>
            <a:endParaRPr dirty="0">
              <a:latin typeface="Georgia"/>
            </a:endParaRPr>
          </a:p>
          <a:p>
            <a:pPr>
              <a:buSzPts val="3600"/>
            </a:pPr>
            <a:r>
              <a:rPr lang="en-US" sz="1300" dirty="0"/>
              <a:t>This book helps </a:t>
            </a:r>
            <a:r>
              <a:rPr lang="en-US" sz="1300" dirty="0">
                <a:highlight>
                  <a:srgbClr val="008080"/>
                </a:highlight>
              </a:rPr>
              <a:t>educational leaders </a:t>
            </a:r>
            <a:r>
              <a:rPr lang="en-US" sz="1300" dirty="0"/>
              <a:t>provide support for students who face significant barriers to </a:t>
            </a:r>
            <a:r>
              <a:rPr lang="en-US" sz="1300" dirty="0">
                <a:highlight>
                  <a:srgbClr val="008080"/>
                </a:highlight>
              </a:rPr>
              <a:t>college access, success, and retention</a:t>
            </a:r>
            <a:r>
              <a:rPr lang="en-US" sz="1300" dirty="0"/>
              <a:t>. The authors offer research-based, practical guidance to allow readers to </a:t>
            </a:r>
            <a:r>
              <a:rPr lang="en-US" sz="1300" dirty="0">
                <a:highlight>
                  <a:srgbClr val="008080"/>
                </a:highlight>
              </a:rPr>
              <a:t>evaluate these issues within their local context, create and implement a plan of action, and sustain those efforts over time</a:t>
            </a:r>
            <a:r>
              <a:rPr lang="en-US" sz="1300" dirty="0"/>
              <a:t>. Vignettes based on interviews with students experiencing homelessness and housing insecurity and contributions from practitioners are woven throughout the text to illustrate promising-practice recommendations. Topics include trauma-informed frameworks, policies affecting homelessness and housing insecurity, transitioning students to college, supporting college retention, collaborations and partnerships, and life after college. This practical resource can be used as a </a:t>
            </a:r>
            <a:r>
              <a:rPr lang="en-US" sz="1300" dirty="0">
                <a:highlight>
                  <a:srgbClr val="008080"/>
                </a:highlight>
              </a:rPr>
              <a:t>professional development tool for student affairs, academic affairs, health and wellness centers, and other campus-based support services</a:t>
            </a:r>
            <a:r>
              <a:rPr lang="en-US" sz="1300" dirty="0"/>
              <a:t>. The book features: (1) Guidance for evaluating food and housing insecurity in a local context; (2) Practical ideas for designing and implementing solutions; (3) Useful strategies for building a team and securing resources; and (4) Case studies that include voices of students and higher education practitioners. </a:t>
            </a:r>
            <a:endParaRPr sz="1300" dirty="0">
              <a:latin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1297500" y="393750"/>
            <a:ext cx="7684942" cy="4524339"/>
          </a:xfrm>
          <a:prstGeom prst="rect">
            <a:avLst/>
          </a:prstGeom>
        </p:spPr>
        <p:txBody>
          <a:bodyPr spcFirstLastPara="1" wrap="square" lIns="91425" tIns="91425" rIns="91425" bIns="91425" anchor="t" anchorCtr="0">
            <a:noAutofit/>
          </a:bodyPr>
          <a:lstStyle/>
          <a:p>
            <a:r>
              <a:rPr lang="en-US" sz="4800" b="1" dirty="0">
                <a:latin typeface="Georgia"/>
              </a:rPr>
              <a:t>Chapter Breakdown</a:t>
            </a:r>
            <a:br>
              <a:rPr lang="en-US" sz="4800" b="1" dirty="0">
                <a:latin typeface="Georgia"/>
              </a:rPr>
            </a:br>
            <a:endParaRPr dirty="0">
              <a:latin typeface="Georgia"/>
            </a:endParaRPr>
          </a:p>
          <a:p>
            <a:pPr>
              <a:buSzPts val="3600"/>
            </a:pPr>
            <a:r>
              <a:rPr lang="en" sz="2800" dirty="0">
                <a:latin typeface="Georgia"/>
              </a:rPr>
              <a:t>Chapter 1-3 (September 18)</a:t>
            </a:r>
            <a:br>
              <a:rPr lang="en" sz="2800" dirty="0">
                <a:latin typeface="Georgia"/>
              </a:rPr>
            </a:br>
            <a:r>
              <a:rPr lang="en" sz="2800" dirty="0">
                <a:latin typeface="Georgia"/>
              </a:rPr>
              <a:t>	- Introduction</a:t>
            </a:r>
            <a:br>
              <a:rPr lang="en" sz="2800" dirty="0">
                <a:latin typeface="Georgia"/>
              </a:rPr>
            </a:br>
            <a:r>
              <a:rPr lang="en" sz="2800" dirty="0">
                <a:latin typeface="Georgia"/>
              </a:rPr>
              <a:t>	- Housing Insecurity in Higher Education</a:t>
            </a:r>
            <a:br>
              <a:rPr lang="en" sz="2800" dirty="0">
                <a:latin typeface="Georgia"/>
              </a:rPr>
            </a:br>
            <a:r>
              <a:rPr lang="en" sz="2800" dirty="0">
                <a:latin typeface="Georgia"/>
              </a:rPr>
              <a:t>	- Social &amp; Political Context</a:t>
            </a:r>
            <a:br>
              <a:rPr lang="en" sz="2800" dirty="0">
                <a:latin typeface="Georgia"/>
              </a:rPr>
            </a:br>
            <a:endParaRPr lang="en" sz="1800" dirty="0">
              <a:latin typeface="Georgia"/>
            </a:endParaRPr>
          </a:p>
        </p:txBody>
      </p:sp>
    </p:spTree>
    <p:extLst>
      <p:ext uri="{BB962C8B-B14F-4D97-AF65-F5344CB8AC3E}">
        <p14:creationId xmlns:p14="http://schemas.microsoft.com/office/powerpoint/2010/main" val="1613408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1297500" y="393750"/>
            <a:ext cx="8829480" cy="4524339"/>
          </a:xfrm>
          <a:prstGeom prst="rect">
            <a:avLst/>
          </a:prstGeom>
        </p:spPr>
        <p:txBody>
          <a:bodyPr spcFirstLastPara="1" wrap="square" lIns="91425" tIns="91425" rIns="91425" bIns="91425" anchor="t" anchorCtr="0">
            <a:noAutofit/>
          </a:bodyPr>
          <a:lstStyle/>
          <a:p>
            <a:r>
              <a:rPr lang="en-US" sz="4800" b="1" dirty="0">
                <a:latin typeface="Georgia"/>
              </a:rPr>
              <a:t>Chapter Breakdown</a:t>
            </a:r>
            <a:br>
              <a:rPr lang="en-US" sz="4800" b="1" dirty="0">
                <a:latin typeface="Georgia"/>
              </a:rPr>
            </a:br>
            <a:endParaRPr dirty="0">
              <a:latin typeface="Georgia"/>
            </a:endParaRPr>
          </a:p>
          <a:p>
            <a:pPr>
              <a:buSzPts val="3600"/>
            </a:pPr>
            <a:r>
              <a:rPr lang="en" sz="2800" dirty="0">
                <a:latin typeface="Georgia"/>
              </a:rPr>
              <a:t>Chapter 4-6 (October 30)</a:t>
            </a:r>
            <a:br>
              <a:rPr lang="en" sz="2800" dirty="0">
                <a:latin typeface="Georgia"/>
              </a:rPr>
            </a:br>
            <a:r>
              <a:rPr lang="en" sz="2800" dirty="0">
                <a:latin typeface="Georgia"/>
              </a:rPr>
              <a:t>	- Trauma-Informed and Sensitive Colleges</a:t>
            </a:r>
            <a:br>
              <a:rPr lang="en" sz="2800" dirty="0">
                <a:latin typeface="Georgia"/>
              </a:rPr>
            </a:br>
            <a:r>
              <a:rPr lang="en" sz="2800" dirty="0">
                <a:latin typeface="Georgia"/>
              </a:rPr>
              <a:t>	- Localizing Housing Insecurity</a:t>
            </a:r>
            <a:br>
              <a:rPr lang="en" sz="2800" dirty="0">
                <a:latin typeface="Georgia"/>
              </a:rPr>
            </a:br>
            <a:r>
              <a:rPr lang="en" sz="2800" dirty="0">
                <a:latin typeface="Georgia"/>
              </a:rPr>
              <a:t>	- Evaluating Housing Insecurity on </a:t>
            </a:r>
            <a:br>
              <a:rPr lang="en" sz="2800" dirty="0">
                <a:latin typeface="Georgia"/>
              </a:rPr>
            </a:br>
            <a:r>
              <a:rPr lang="en" sz="2800" dirty="0">
                <a:latin typeface="Georgia"/>
              </a:rPr>
              <a:t>	   Your Campus</a:t>
            </a:r>
            <a:endParaRPr sz="2800" dirty="0">
              <a:latin typeface="Georgia"/>
            </a:endParaRPr>
          </a:p>
          <a:p>
            <a:pPr>
              <a:buSzPts val="3600"/>
            </a:pPr>
            <a:endParaRPr lang="en" sz="1800" dirty="0">
              <a:latin typeface="Georgia"/>
            </a:endParaRPr>
          </a:p>
        </p:txBody>
      </p:sp>
    </p:spTree>
    <p:extLst>
      <p:ext uri="{BB962C8B-B14F-4D97-AF65-F5344CB8AC3E}">
        <p14:creationId xmlns:p14="http://schemas.microsoft.com/office/powerpoint/2010/main" val="320263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1297500" y="393750"/>
            <a:ext cx="8829480" cy="4524339"/>
          </a:xfrm>
          <a:prstGeom prst="rect">
            <a:avLst/>
          </a:prstGeom>
        </p:spPr>
        <p:txBody>
          <a:bodyPr spcFirstLastPara="1" wrap="square" lIns="91425" tIns="91425" rIns="91425" bIns="91425" anchor="t" anchorCtr="0">
            <a:noAutofit/>
          </a:bodyPr>
          <a:lstStyle/>
          <a:p>
            <a:r>
              <a:rPr lang="en-US" sz="4800" b="1" dirty="0">
                <a:latin typeface="Georgia"/>
              </a:rPr>
              <a:t>Chapter Breakdown</a:t>
            </a:r>
            <a:br>
              <a:rPr lang="en-US" sz="4800" b="1" dirty="0">
                <a:latin typeface="Georgia"/>
              </a:rPr>
            </a:br>
            <a:endParaRPr dirty="0">
              <a:latin typeface="Georgia"/>
            </a:endParaRPr>
          </a:p>
          <a:p>
            <a:pPr>
              <a:buSzPts val="3600"/>
            </a:pPr>
            <a:r>
              <a:rPr lang="en" sz="2800" dirty="0">
                <a:latin typeface="Georgia"/>
              </a:rPr>
              <a:t>Chapter 7-9 (November 13)</a:t>
            </a:r>
            <a:br>
              <a:rPr lang="en" sz="2800" dirty="0">
                <a:latin typeface="Georgia"/>
              </a:rPr>
            </a:br>
            <a:r>
              <a:rPr lang="en" sz="2800" dirty="0">
                <a:latin typeface="Georgia"/>
              </a:rPr>
              <a:t>	- Implementing Strategies to Improve </a:t>
            </a:r>
            <a:br>
              <a:rPr lang="en" sz="2800" dirty="0">
                <a:latin typeface="Georgia"/>
              </a:rPr>
            </a:br>
            <a:r>
              <a:rPr lang="en" sz="2800" dirty="0">
                <a:latin typeface="Georgia"/>
              </a:rPr>
              <a:t>	   Student Experiences</a:t>
            </a:r>
            <a:br>
              <a:rPr lang="en" sz="2800" dirty="0">
                <a:latin typeface="Georgia"/>
              </a:rPr>
            </a:br>
            <a:r>
              <a:rPr lang="en" sz="2800" dirty="0">
                <a:latin typeface="Georgia"/>
              </a:rPr>
              <a:t>	- Sustaining Efforts Over Time</a:t>
            </a:r>
            <a:br>
              <a:rPr lang="en" sz="2800" dirty="0">
                <a:latin typeface="Georgia"/>
              </a:rPr>
            </a:br>
            <a:r>
              <a:rPr lang="en" sz="2800" dirty="0">
                <a:latin typeface="Georgia"/>
              </a:rPr>
              <a:t>	- Looking Forward</a:t>
            </a:r>
            <a:endParaRPr lang="en" sz="1800" dirty="0">
              <a:latin typeface="Georgia"/>
            </a:endParaRPr>
          </a:p>
        </p:txBody>
      </p:sp>
    </p:spTree>
    <p:extLst>
      <p:ext uri="{BB962C8B-B14F-4D97-AF65-F5344CB8AC3E}">
        <p14:creationId xmlns:p14="http://schemas.microsoft.com/office/powerpoint/2010/main" val="149964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1297500" y="393750"/>
            <a:ext cx="7684942" cy="4524339"/>
          </a:xfrm>
          <a:prstGeom prst="rect">
            <a:avLst/>
          </a:prstGeom>
        </p:spPr>
        <p:txBody>
          <a:bodyPr spcFirstLastPara="1" wrap="square" lIns="91425" tIns="91425" rIns="91425" bIns="91425" anchor="t" anchorCtr="0">
            <a:noAutofit/>
          </a:bodyPr>
          <a:lstStyle/>
          <a:p>
            <a:r>
              <a:rPr lang="en-US" sz="4800" b="1" dirty="0">
                <a:latin typeface="Georgia"/>
              </a:rPr>
              <a:t>Book Club Expectations</a:t>
            </a:r>
          </a:p>
          <a:p>
            <a:pPr marL="0" lvl="0" indent="0" algn="l" rtl="0">
              <a:spcBef>
                <a:spcPts val="0"/>
              </a:spcBef>
              <a:spcAft>
                <a:spcPts val="0"/>
              </a:spcAft>
              <a:buNone/>
            </a:pPr>
            <a:endParaRPr dirty="0">
              <a:latin typeface="Georgia"/>
            </a:endParaRPr>
          </a:p>
          <a:p>
            <a:pPr>
              <a:buSzPts val="3600"/>
            </a:pPr>
            <a:r>
              <a:rPr lang="en" sz="2800" dirty="0">
                <a:latin typeface="Georgia"/>
              </a:rPr>
              <a:t>1) Calendar Invite</a:t>
            </a:r>
            <a:br>
              <a:rPr lang="en" sz="2800" dirty="0">
                <a:latin typeface="Georgia"/>
              </a:rPr>
            </a:br>
            <a:r>
              <a:rPr lang="en" sz="2800" dirty="0">
                <a:latin typeface="Georgia"/>
              </a:rPr>
              <a:t>2) Meeting Summary</a:t>
            </a:r>
            <a:br>
              <a:rPr lang="en" sz="2800" dirty="0">
                <a:latin typeface="Georgia"/>
              </a:rPr>
            </a:br>
            <a:r>
              <a:rPr lang="en" sz="2800" dirty="0">
                <a:latin typeface="Georgia"/>
              </a:rPr>
              <a:t>3) Facilitator/Moderator</a:t>
            </a:r>
            <a:br>
              <a:rPr lang="en" sz="2800" dirty="0">
                <a:latin typeface="Georgia"/>
              </a:rPr>
            </a:br>
            <a:r>
              <a:rPr lang="en" sz="2800" dirty="0">
                <a:latin typeface="Georgia"/>
              </a:rPr>
              <a:t>4) Action Plan</a:t>
            </a:r>
            <a:br>
              <a:rPr lang="en" sz="2800" dirty="0">
                <a:latin typeface="Georgia"/>
              </a:rPr>
            </a:br>
            <a:r>
              <a:rPr lang="en" sz="2800" dirty="0">
                <a:latin typeface="Georgia"/>
              </a:rPr>
              <a:t>5) Safe Space</a:t>
            </a:r>
            <a:br>
              <a:rPr lang="en" sz="2800" dirty="0">
                <a:latin typeface="Georgia"/>
              </a:rPr>
            </a:br>
            <a:r>
              <a:rPr lang="en" sz="2800" dirty="0">
                <a:latin typeface="Georgia"/>
              </a:rPr>
              <a:t>6) Network of Support</a:t>
            </a:r>
            <a:br>
              <a:rPr lang="en-US" sz="2800" dirty="0">
                <a:latin typeface="Georgia"/>
              </a:rPr>
            </a:br>
            <a:endParaRPr lang="en-US" sz="2800" dirty="0">
              <a:latin typeface="Georgia"/>
            </a:endParaRPr>
          </a:p>
          <a:p>
            <a:pPr>
              <a:buSzPts val="3600"/>
            </a:pPr>
            <a:endParaRPr lang="en" sz="1800" dirty="0">
              <a:latin typeface="Georgia"/>
            </a:endParaRPr>
          </a:p>
        </p:txBody>
      </p:sp>
    </p:spTree>
    <p:extLst>
      <p:ext uri="{BB962C8B-B14F-4D97-AF65-F5344CB8AC3E}">
        <p14:creationId xmlns:p14="http://schemas.microsoft.com/office/powerpoint/2010/main" val="46153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0"/>
          <p:cNvSpPr txBox="1">
            <a:spLocks noGrp="1"/>
          </p:cNvSpPr>
          <p:nvPr>
            <p:ph type="title"/>
          </p:nvPr>
        </p:nvSpPr>
        <p:spPr>
          <a:xfrm>
            <a:off x="1297500" y="393750"/>
            <a:ext cx="7684942" cy="4524339"/>
          </a:xfrm>
          <a:prstGeom prst="rect">
            <a:avLst/>
          </a:prstGeom>
        </p:spPr>
        <p:txBody>
          <a:bodyPr spcFirstLastPara="1" wrap="square" lIns="91425" tIns="91425" rIns="91425" bIns="91425" anchor="t" anchorCtr="0">
            <a:noAutofit/>
          </a:bodyPr>
          <a:lstStyle/>
          <a:p>
            <a:r>
              <a:rPr lang="en-US" sz="4800" b="1" dirty="0">
                <a:latin typeface="Georgia"/>
              </a:rPr>
              <a:t>Book Club Expectations</a:t>
            </a:r>
          </a:p>
          <a:p>
            <a:pPr marL="0" lvl="0" indent="0" algn="l" rtl="0">
              <a:spcBef>
                <a:spcPts val="0"/>
              </a:spcBef>
              <a:spcAft>
                <a:spcPts val="0"/>
              </a:spcAft>
              <a:buNone/>
            </a:pPr>
            <a:endParaRPr dirty="0">
              <a:latin typeface="Georgia"/>
            </a:endParaRPr>
          </a:p>
          <a:p>
            <a:pPr>
              <a:buSzPts val="3600"/>
            </a:pPr>
            <a:r>
              <a:rPr lang="en" sz="2800" dirty="0">
                <a:latin typeface="Georgia"/>
              </a:rPr>
              <a:t>1) Strategies to support students</a:t>
            </a:r>
            <a:br>
              <a:rPr lang="en" sz="2800" dirty="0">
                <a:latin typeface="Georgia"/>
              </a:rPr>
            </a:br>
            <a:r>
              <a:rPr lang="en" sz="2800" dirty="0">
                <a:latin typeface="Georgia"/>
              </a:rPr>
              <a:t>2) Resource List</a:t>
            </a:r>
            <a:br>
              <a:rPr lang="en" sz="2800" dirty="0">
                <a:latin typeface="Georgia"/>
              </a:rPr>
            </a:br>
            <a:r>
              <a:rPr lang="en" sz="2800" dirty="0">
                <a:latin typeface="Georgia"/>
              </a:rPr>
              <a:t>3) Centralized Location</a:t>
            </a:r>
            <a:br>
              <a:rPr lang="en" sz="2800" dirty="0">
                <a:latin typeface="Georgia"/>
              </a:rPr>
            </a:br>
            <a:r>
              <a:rPr lang="en" sz="2800" dirty="0">
                <a:latin typeface="Georgia"/>
              </a:rPr>
              <a:t>4) Recommendations to Compton College</a:t>
            </a:r>
            <a:br>
              <a:rPr lang="en" sz="2800" dirty="0">
                <a:latin typeface="Georgia"/>
              </a:rPr>
            </a:br>
            <a:r>
              <a:rPr lang="en" sz="2800" dirty="0">
                <a:latin typeface="Georgia"/>
              </a:rPr>
              <a:t>5) </a:t>
            </a:r>
            <a:r>
              <a:rPr lang="en" sz="2800">
                <a:latin typeface="Georgia"/>
              </a:rPr>
              <a:t>COVID-19 support</a:t>
            </a:r>
            <a:br>
              <a:rPr lang="en" sz="2800" dirty="0">
                <a:latin typeface="Georgia"/>
              </a:rPr>
            </a:br>
            <a:r>
              <a:rPr lang="en" sz="2800" dirty="0">
                <a:latin typeface="Georgia"/>
              </a:rPr>
              <a:t>6) Tartarsupport@compton.edu</a:t>
            </a:r>
            <a:br>
              <a:rPr lang="en-US" sz="2800" dirty="0">
                <a:latin typeface="Georgia"/>
              </a:rPr>
            </a:br>
            <a:endParaRPr lang="en-US" sz="2800" dirty="0">
              <a:latin typeface="Georgia"/>
            </a:endParaRPr>
          </a:p>
          <a:p>
            <a:pPr>
              <a:buSzPts val="3600"/>
            </a:pPr>
            <a:endParaRPr lang="en" sz="1800" dirty="0">
              <a:latin typeface="Georgia"/>
            </a:endParaRPr>
          </a:p>
        </p:txBody>
      </p:sp>
    </p:spTree>
    <p:extLst>
      <p:ext uri="{BB962C8B-B14F-4D97-AF65-F5344CB8AC3E}">
        <p14:creationId xmlns:p14="http://schemas.microsoft.com/office/powerpoint/2010/main" val="3310325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3;p30">
            <a:extLst>
              <a:ext uri="{FF2B5EF4-FFF2-40B4-BE49-F238E27FC236}">
                <a16:creationId xmlns:a16="http://schemas.microsoft.com/office/drawing/2014/main" id="{3E7FA568-1EE3-4467-8CD6-6115EA590F3A}"/>
              </a:ext>
            </a:extLst>
          </p:cNvPr>
          <p:cNvSpPr txBox="1">
            <a:spLocks/>
          </p:cNvSpPr>
          <p:nvPr/>
        </p:nvSpPr>
        <p:spPr>
          <a:xfrm>
            <a:off x="973034" y="811200"/>
            <a:ext cx="7197932" cy="3521100"/>
          </a:xfrm>
          <a:prstGeom prst="rect">
            <a:avLst/>
          </a:prstGeom>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n-US" sz="3200" dirty="0">
                <a:solidFill>
                  <a:schemeClr val="bg1"/>
                </a:solidFill>
                <a:latin typeface="Georgia" panose="02040502050405020303" pitchFamily="18" charset="0"/>
              </a:rPr>
              <a:t>“We judge ourselves by our intentions. And others by their actions.”</a:t>
            </a:r>
            <a:br>
              <a:rPr lang="en-US" sz="3200" dirty="0">
                <a:solidFill>
                  <a:schemeClr val="bg1"/>
                </a:solidFill>
                <a:latin typeface="Georgia" panose="02040502050405020303" pitchFamily="18" charset="0"/>
              </a:rPr>
            </a:br>
            <a:r>
              <a:rPr lang="en-US" sz="3200" dirty="0">
                <a:solidFill>
                  <a:schemeClr val="bg1"/>
                </a:solidFill>
                <a:latin typeface="Georgia" panose="02040502050405020303" pitchFamily="18" charset="0"/>
              </a:rPr>
              <a:t>		</a:t>
            </a:r>
            <a:br>
              <a:rPr lang="en-US" sz="3200" dirty="0">
                <a:solidFill>
                  <a:schemeClr val="bg1"/>
                </a:solidFill>
                <a:latin typeface="Georgia" panose="02040502050405020303" pitchFamily="18" charset="0"/>
              </a:rPr>
            </a:br>
            <a:r>
              <a:rPr lang="en-US" sz="3200" dirty="0">
                <a:solidFill>
                  <a:schemeClr val="bg1"/>
                </a:solidFill>
                <a:latin typeface="Georgia" panose="02040502050405020303" pitchFamily="18" charset="0"/>
              </a:rPr>
              <a:t>		- Stephen R. Covey</a:t>
            </a:r>
            <a:endParaRPr lang="en" sz="32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44599904"/>
      </p:ext>
    </p:extLst>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763</TotalTime>
  <Words>561</Words>
  <Application>Microsoft Office PowerPoint</Application>
  <PresentationFormat>On-screen Show (16:9)</PresentationFormat>
  <Paragraphs>27</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Montserrat</vt:lpstr>
      <vt:lpstr>Georgia</vt:lpstr>
      <vt:lpstr>Lato</vt:lpstr>
      <vt:lpstr>Arial</vt:lpstr>
      <vt:lpstr>Focus</vt:lpstr>
      <vt:lpstr>Addressing Homelessness and Housing Insecurity in Higher Education: Strategies for  Educational Leaders</vt:lpstr>
      <vt:lpstr>Book Summary:  This book helps educational leaders provide support for students who face significant barriers to college access, success, and retention. The authors offer research-based, practical guidance to allow readers to evaluate these issues within their local context, create and implement a plan of action, and sustain those efforts over time. Vignettes based on interviews with students experiencing homelessness and housing insecurity and contributions from practitioners are woven throughout the text to illustrate promising-practice recommendations. Topics include trauma-informed frameworks, policies affecting homelessness and housing insecurity, transitioning students to college, supporting college retention, collaborations and partnerships, and life after college. This practical resource can be used as a professional development tool for student affairs, academic affairs, health and wellness centers, and other campus-based support services. The book features: (1) Guidance for evaluating food and housing insecurity in a local context; (2) Practical ideas for designing and implementing solutions; (3) Useful strategies for building a team and securing resources; and (4) Case studies that include voices of students and higher education practitioners. </vt:lpstr>
      <vt:lpstr>Chapter Breakdown  Chapter 1-3 (September 18)  - Introduction  - Housing Insecurity in Higher Education  - Social &amp; Political Context </vt:lpstr>
      <vt:lpstr>Chapter Breakdown  Chapter 4-6 (October 30)  - Trauma-Informed and Sensitive Colleges  - Localizing Housing Insecurity  - Evaluating Housing Insecurity on      Your Campus </vt:lpstr>
      <vt:lpstr>Chapter Breakdown  Chapter 7-9 (November 13)  - Implementing Strategies to Improve      Student Experiences  - Sustaining Efforts Over Time  - Looking Forward</vt:lpstr>
      <vt:lpstr>Book Club Expectations  1) Calendar Invite 2) Meeting Summary 3) Facilitator/Moderator 4) Action Plan 5) Safe Space 6) Network of Support  </vt:lpstr>
      <vt:lpstr>Book Club Expectations  1) Strategies to support students 2) Resource List 3) Centralized Location 4) Recommendations to Compton College 5) COVID-19 support 6) Tartarsupport@compton.edu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&amp; Leadership:  Cultivating Student Leaders to  Curate an Authentic  Digital Identity</dc:title>
  <dc:creator>Christopher Perez</dc:creator>
  <cp:lastModifiedBy>Christopher Perez</cp:lastModifiedBy>
  <cp:revision>39</cp:revision>
  <dcterms:created xsi:type="dcterms:W3CDTF">2020-04-09T17:35:16Z</dcterms:created>
  <dcterms:modified xsi:type="dcterms:W3CDTF">2020-08-24T17:43:12Z</dcterms:modified>
</cp:coreProperties>
</file>