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3" Type="http://schemas.openxmlformats.org/officeDocument/2006/relationships/slide" Target="slides/slide8.xml"/><Relationship Id="rId18" Type="http://schemas.openxmlformats.org/officeDocument/2006/relationships/slide" Target="slides/slide13.xml"/><Relationship Id="rId21" Type="http://schemas.openxmlformats.org/officeDocument/2006/relationships/slide" Target="slides/slide16.xml"/><Relationship Id="rId34" Type="http://schemas.openxmlformats.org/officeDocument/2006/relationships/slide" Target="slides/slide29.xml"/><Relationship Id="rId25" Type="http://schemas.openxmlformats.org/officeDocument/2006/relationships/slide" Target="slides/slide20.xml"/><Relationship Id="rId7" Type="http://schemas.openxmlformats.org/officeDocument/2006/relationships/slide" Target="slides/slide2.xml"/><Relationship Id="rId33" Type="http://schemas.openxmlformats.org/officeDocument/2006/relationships/slide" Target="slides/slide28.xml"/><Relationship Id="rId12" Type="http://schemas.openxmlformats.org/officeDocument/2006/relationships/slide" Target="slides/slide7.xml"/><Relationship Id="rId17" Type="http://schemas.openxmlformats.org/officeDocument/2006/relationships/slide" Target="slides/slide12.xml"/><Relationship Id="rId38" Type="http://schemas.openxmlformats.org/officeDocument/2006/relationships/customXml" Target="../customXml/item3.xml"/><Relationship Id="rId20" Type="http://schemas.openxmlformats.org/officeDocument/2006/relationships/slide" Target="slides/slide15.xml"/><Relationship Id="rId2" Type="http://schemas.openxmlformats.org/officeDocument/2006/relationships/viewProps" Target="viewProps.xml"/><Relationship Id="rId29" Type="http://schemas.openxmlformats.org/officeDocument/2006/relationships/slide" Target="slides/slide24.xml"/><Relationship Id="rId16" Type="http://schemas.openxmlformats.org/officeDocument/2006/relationships/slide" Target="slides/slide11.xml"/><Relationship Id="rId24" Type="http://schemas.openxmlformats.org/officeDocument/2006/relationships/slide" Target="slides/slide19.xml"/><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customXml" Target="../customXml/item2.xml"/><Relationship Id="rId23" Type="http://schemas.openxmlformats.org/officeDocument/2006/relationships/slide" Target="slides/slide18.xml"/><Relationship Id="rId28" Type="http://schemas.openxmlformats.org/officeDocument/2006/relationships/slide" Target="slides/slide23.xml"/><Relationship Id="rId5" Type="http://schemas.openxmlformats.org/officeDocument/2006/relationships/notesMaster" Target="notesMasters/notesMaster1.xml"/><Relationship Id="rId15" Type="http://schemas.openxmlformats.org/officeDocument/2006/relationships/slide" Target="slides/slide10.xml"/><Relationship Id="rId36" Type="http://schemas.openxmlformats.org/officeDocument/2006/relationships/customXml" Target="../customXml/item1.xml"/><Relationship Id="rId31" Type="http://schemas.openxmlformats.org/officeDocument/2006/relationships/slide" Target="slides/slide26.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14" Type="http://schemas.openxmlformats.org/officeDocument/2006/relationships/slide" Target="slides/slide9.xml"/><Relationship Id="rId8" Type="http://schemas.openxmlformats.org/officeDocument/2006/relationships/slide" Target="slides/slide3.xml"/><Relationship Id="rId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c937a5c46d7052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c937a5c46d7052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648a42c95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648a42c95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8395a6eb40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8395a6eb40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8719846d7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8719846d7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7788e2fcc5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7788e2fcc5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8719846d7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8719846d7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8763bff46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8763bff46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8719846d7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8719846d7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8719846d7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8719846d7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8763bff465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8763bff465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705df13f3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705df13f3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7788e2fcc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7788e2fcc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7788e2fcc5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7788e2fcc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77bf7f17d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7bf7f17d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77bf7f17d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77bf7f17d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875c52bdf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875c52bdf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875c52bdf4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875c52bdf4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75992a978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75992a978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8395a6eb40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8395a6eb40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7788e2fcc5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7788e2fcc5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8395a6eb40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8395a6eb40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41893761c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41893761c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5a6fbefbb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5a6fbefbb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455af172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455af172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455af1730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455af1730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61063ae82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1063ae82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827d8dc0d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827d8dc0d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8395a6eb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8395a6eb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c937a5c46d70523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c937a5c46d70523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20" name="Google Shape;20;p4"/>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210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42" name="Google Shape;42;p9"/>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cs.google.com/document/d/171OmT9nGE1ZOy9BpeuauFA9UA62WN96lmqViEvWMQM4/edit?usp=sharing" TargetMode="External"/><Relationship Id="rId4" Type="http://schemas.openxmlformats.org/officeDocument/2006/relationships/hyperlink" Target="https://www.asccc.org/resolutions/support-new-distance-education-definition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document/d/1LjealGB0pH-GQ2YrLyQUFZGuEpo3bM2bTFGC2Y3Z1ZI/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docs.google.com/document/d/1lhmhv1F3utnjtcNs90fXT7nuhR5YBjY2GNB7g7ueWjI/edit?usp=sharing" TargetMode="External"/><Relationship Id="rId4" Type="http://schemas.openxmlformats.org/officeDocument/2006/relationships/hyperlink" Target="https://docs.google.com/document/d/1lhmhv1F3utnjtcNs90fXT7nuhR5YBjY2GNB7g7ueWjI/edit?usp=shar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docs.google.com/document/d/1CFCFCjGjOggqdjx36tkL3P_EYuSNoKo2GrTijrrT4A0/edit?usp=sharin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docs.google.com/document/d/1hn7kWIaSp_xRKpjnmv65Pg93hS72KVFAZKhHlYmixkM/edit?usp=shar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compton.co1.qualtrics.com/jfe/preview/SV_0fBZXb3k960Kw9D?Q_SurveyVersionID=current&amp;Q_CHL=preview"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docs.google.com/document/d/1bA5yqHGGQbrli-PtiMJOwAC_bkUWiAmhmOdcu7TC8B4/edit?usp=sharin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docs.google.com/document/d/1PxlRsfXnowIlTtaz5F97KHh1Ho0iQxjExf8ehKfNP74/edit?usp=sharin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docs.google.com/document/d/1sR9ClFkIInXcgORSm9qxkrlX8voTRVQ6PlPEpoiuRhk/edit?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cccconfer.zoom.us/j/498385619" TargetMode="External"/><Relationship Id="rId4" Type="http://schemas.openxmlformats.org/officeDocument/2006/relationships/hyperlink" Target="https://zoom.us/u/arSbaaODs" TargetMode="External"/><Relationship Id="rId5" Type="http://schemas.openxmlformats.org/officeDocument/2006/relationships/hyperlink" Target="mailto:498385619@lync.zoom.us" TargetMode="External"/><Relationship Id="rId6" Type="http://schemas.openxmlformats.org/officeDocument/2006/relationships/hyperlink" Target="http://www.compton.edu/academics/distance-ed/facultyresources.asp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drive.google.com/file/d/13Yb5PEo6DlnDYbtDhyw4GhbrHESSqjTg/view?usp=sharing" TargetMode="External"/><Relationship Id="rId4" Type="http://schemas.openxmlformats.org/officeDocument/2006/relationships/hyperlink" Target="https://docs.google.com/document/d/1O15yV-9cepIkIAeQikO9Dl9KFlpo-CXsz8Nw4tyzbzc/edit?usp=sharin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drive.google.com/file/d/15WHP5I_ssCTdyqbi7368WqNGJ_KQHgwi/view?usp=sharing" TargetMode="External"/><Relationship Id="rId4" Type="http://schemas.openxmlformats.org/officeDocument/2006/relationships/hyperlink" Target="https://docs.google.com/document/d/1O15yV-9cepIkIAeQikO9Dl9KFlpo-CXsz8Nw4tyzbzc/edit?usp=sharin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drive.google.com/file/d/15ksXPQZ0-qIjkQR3SNERu-FVmHiWj88M/view?usp=sharing" TargetMode="External"/><Relationship Id="rId4" Type="http://schemas.openxmlformats.org/officeDocument/2006/relationships/hyperlink" Target="https://docs.google.com/document/d/1O15yV-9cepIkIAeQikO9Dl9KFlpo-CXsz8Nw4tyzbzc/edit?usp=sharin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drive.google.com/file/d/1QJVQrWKgHUFtPrBEhlISJDzpFYXleDqZ/view?usp=sharing" TargetMode="External"/><Relationship Id="rId4" Type="http://schemas.openxmlformats.org/officeDocument/2006/relationships/hyperlink" Target="https://docs.google.com/document/d/1O15yV-9cepIkIAeQikO9Dl9KFlpo-CXsz8Nw4tyzbzc/edit?usp=sharin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drive.google.com/file/d/17Za-bV6GadgsFaxoEvqF_KV4tVFXkIUA/view?usp=sharing" TargetMode="External"/><Relationship Id="rId4" Type="http://schemas.openxmlformats.org/officeDocument/2006/relationships/hyperlink" Target="https://docs.google.com/document/d/1O15yV-9cepIkIAeQikO9Dl9KFlpo-CXsz8Nw4tyzbzc/edit?usp=sharin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s://drive.google.com/file/d/1r5N3mNdpVHv_JoThPMCyAcUjnRaWwDVm/view?usp=sharing" TargetMode="External"/><Relationship Id="rId4" Type="http://schemas.openxmlformats.org/officeDocument/2006/relationships/hyperlink" Target="https://docs.google.com/document/d/1O15yV-9cepIkIAeQikO9Dl9KFlpo-CXsz8Nw4tyzbzc/edit?usp=sharing"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www.compton.edu/academics/distance-ed/DEPolicies.asp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drive.google.com/file/d/1En5_QgtesGwOG4YU0qq0vLe_6CIMRtiB/view?usp=sharing"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 Id="rId3" Type="http://schemas.openxmlformats.org/officeDocument/2006/relationships/hyperlink" Target="https://docs.google.com/document/d/1we5fPg8i2c_8NKlR1Ty3JXSNa9YpsoL3ghCsJ4x73d8/edit?usp=sha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compton.edu/academics/docs/Summary-Degrees-Certificat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 Id="rId3" Type="http://schemas.openxmlformats.org/officeDocument/2006/relationships/hyperlink" Target="https://docs.google.com/document/d/e/2PACX-1vT0wsBcwjAQ9L1vCPCi5dilIL1Y5RW97tqtGDT5fko_8mtdltVXMzFmRhPVsiDv6dc8c_qfUSIlBDLu/pu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hyperlink" Target="https://docs.google.com/document/d/1ZJMhTdH9mlO45TU_daC3Ab7Nv-AFv_XiamPSym4AFy0/edit?usp=sharing" TargetMode="External"/><Relationship Id="rId4" Type="http://schemas.openxmlformats.org/officeDocument/2006/relationships/hyperlink" Target="https://cccconfer.zoom.us/rec/share/_O9MJavRr31JQdLmsR7BX6d_Gq_3aaa8h3AXq_oEyxzK1jEl1BE23dKFmJApmd5O?startTime=159052338200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hyperlink" Target="https://docs.google.com/presentation/d/1RPGAIMd6_l5iWeySyOIhVGaQ7I3cClfMknuza2ctItU/edit?usp=sharing" TargetMode="External"/><Relationship Id="rId4" Type="http://schemas.openxmlformats.org/officeDocument/2006/relationships/hyperlink" Target="https://docs.google.com/document/d/16z9zTrqFT8GO36A2T3t7GdmvhKVyQIufPZVALhQu0o8/edit?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document/d/1yN4Ota451g3cBU5jYdI4hEsrU3kJU4OZfkgaAs79keE/edit?usp=sharing" TargetMode="External"/><Relationship Id="rId4" Type="http://schemas.openxmlformats.org/officeDocument/2006/relationships/hyperlink" Target="http://cccdeco.org/resources/ccc-de-coordinators-monthly-meetings-link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cccdeco.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ocs.google.com/document/d/1Z-s4WIVeCffuZRLVV5WHxZv_uwUbA9JbjOzGTESzLMg/edit?usp=sharing" TargetMode="External"/><Relationship Id="rId4" Type="http://schemas.openxmlformats.org/officeDocument/2006/relationships/hyperlink" Target="https://compton.instructure.com/courses/361/discussion_topics/21640" TargetMode="External"/><Relationship Id="rId5" Type="http://schemas.openxmlformats.org/officeDocument/2006/relationships/hyperlink" Target="https://compton.instructure.com/courses/361/discussion_topics/21254"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pic>
        <p:nvPicPr>
          <p:cNvPr id="56" name="Google Shape;56;p13"/>
          <p:cNvPicPr preferRelativeResize="0"/>
          <p:nvPr/>
        </p:nvPicPr>
        <p:blipFill>
          <a:blip r:embed="rId3">
            <a:alphaModFix/>
          </a:blip>
          <a:stretch>
            <a:fillRect/>
          </a:stretch>
        </p:blipFill>
        <p:spPr>
          <a:xfrm>
            <a:off x="3358883" y="0"/>
            <a:ext cx="2426226" cy="3139826"/>
          </a:xfrm>
          <a:prstGeom prst="rect">
            <a:avLst/>
          </a:prstGeom>
          <a:noFill/>
          <a:ln>
            <a:noFill/>
          </a:ln>
        </p:spPr>
      </p:pic>
      <p:sp>
        <p:nvSpPr>
          <p:cNvPr id="57" name="Google Shape;57;p13"/>
          <p:cNvSpPr txBox="1"/>
          <p:nvPr>
            <p:ph type="ctrTitle"/>
          </p:nvPr>
        </p:nvSpPr>
        <p:spPr>
          <a:xfrm>
            <a:off x="311696" y="1522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DEAC</a:t>
            </a:r>
            <a:endParaRPr>
              <a:latin typeface="Calibri"/>
              <a:ea typeface="Calibri"/>
              <a:cs typeface="Calibri"/>
              <a:sym typeface="Calibri"/>
            </a:endParaRPr>
          </a:p>
        </p:txBody>
      </p:sp>
      <p:sp>
        <p:nvSpPr>
          <p:cNvPr id="58" name="Google Shape;58;p13"/>
          <p:cNvSpPr txBox="1"/>
          <p:nvPr>
            <p:ph idx="1" type="subTitle"/>
          </p:nvPr>
        </p:nvSpPr>
        <p:spPr>
          <a:xfrm>
            <a:off x="311700" y="3612075"/>
            <a:ext cx="8520600" cy="137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Distance Education Advisory Committee</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Tuesday May 26, 2020</a:t>
            </a:r>
            <a:br>
              <a:rPr lang="en">
                <a:latin typeface="Calibri"/>
                <a:ea typeface="Calibri"/>
                <a:cs typeface="Calibri"/>
                <a:sym typeface="Calibri"/>
              </a:rPr>
            </a:br>
            <a:r>
              <a:rPr lang="en">
                <a:latin typeface="Calibri"/>
                <a:ea typeface="Calibri"/>
                <a:cs typeface="Calibri"/>
                <a:sym typeface="Calibri"/>
              </a:rPr>
              <a:t>1:00pm-2:00pm via Zoom</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title"/>
          </p:nvPr>
        </p:nvSpPr>
        <p:spPr>
          <a:xfrm>
            <a:off x="265500" y="1233175"/>
            <a:ext cx="4045200" cy="2729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Actionable and Discussion Items</a:t>
            </a:r>
            <a:endParaRPr/>
          </a:p>
        </p:txBody>
      </p:sp>
      <p:sp>
        <p:nvSpPr>
          <p:cNvPr id="115" name="Google Shape;115;p22"/>
          <p:cNvSpPr txBox="1"/>
          <p:nvPr>
            <p:ph idx="2" type="body"/>
          </p:nvPr>
        </p:nvSpPr>
        <p:spPr>
          <a:xfrm>
            <a:off x="4572000" y="453050"/>
            <a:ext cx="3813900" cy="4588200"/>
          </a:xfrm>
          <a:prstGeom prst="rect">
            <a:avLst/>
          </a:prstGeom>
        </p:spPr>
        <p:txBody>
          <a:bodyPr anchorCtr="0" anchor="ctr" bIns="91425" lIns="91425" spcFirstLastPara="1" rIns="91425" wrap="square" tIns="91425">
            <a:noAutofit/>
          </a:bodyPr>
          <a:lstStyle/>
          <a:p>
            <a:pPr indent="-304800" lvl="0" marL="457200" rtl="0" algn="l">
              <a:spcBef>
                <a:spcPts val="0"/>
              </a:spcBef>
              <a:spcAft>
                <a:spcPts val="0"/>
              </a:spcAft>
              <a:buSzPts val="1200"/>
              <a:buAutoNum type="arabicPeriod"/>
            </a:pPr>
            <a:r>
              <a:rPr lang="en" sz="1200"/>
              <a:t>ASCCC Third Category of Online Classes: Second Read and Vote</a:t>
            </a:r>
            <a:endParaRPr sz="1200"/>
          </a:p>
          <a:p>
            <a:pPr indent="-304800" lvl="0" marL="457200" rtl="0" algn="l">
              <a:spcBef>
                <a:spcPts val="0"/>
              </a:spcBef>
              <a:spcAft>
                <a:spcPts val="0"/>
              </a:spcAft>
              <a:buSzPts val="1200"/>
              <a:buAutoNum type="arabicPeriod"/>
            </a:pPr>
            <a:r>
              <a:rPr lang="en" sz="1200"/>
              <a:t>New DE Addendum: Second</a:t>
            </a:r>
            <a:r>
              <a:rPr lang="en" sz="1200"/>
              <a:t> Read and vote</a:t>
            </a:r>
            <a:endParaRPr sz="1200"/>
          </a:p>
          <a:p>
            <a:pPr indent="-304800" lvl="0" marL="457200" rtl="0" algn="l">
              <a:spcBef>
                <a:spcPts val="0"/>
              </a:spcBef>
              <a:spcAft>
                <a:spcPts val="0"/>
              </a:spcAft>
              <a:buSzPts val="1200"/>
              <a:buAutoNum type="arabicPeriod"/>
            </a:pPr>
            <a:r>
              <a:rPr lang="en" sz="1200"/>
              <a:t>CBA: Online Faculty Evaluation Form: First Read, Second Read and Vote</a:t>
            </a:r>
            <a:endParaRPr sz="1200"/>
          </a:p>
          <a:p>
            <a:pPr indent="-304800" lvl="0" marL="457200" rtl="0" algn="l">
              <a:spcBef>
                <a:spcPts val="0"/>
              </a:spcBef>
              <a:spcAft>
                <a:spcPts val="0"/>
              </a:spcAft>
              <a:buSzPts val="1200"/>
              <a:buAutoNum type="arabicPeriod"/>
            </a:pPr>
            <a:r>
              <a:rPr lang="en" sz="1200"/>
              <a:t>CBA: Student Online Evaluation Form: </a:t>
            </a:r>
            <a:r>
              <a:rPr lang="en" sz="1200"/>
              <a:t>First Read, Second Read and Vote</a:t>
            </a:r>
            <a:endParaRPr sz="1200"/>
          </a:p>
          <a:p>
            <a:pPr indent="-304800" lvl="0" marL="457200" rtl="0" algn="l">
              <a:spcBef>
                <a:spcPts val="0"/>
              </a:spcBef>
              <a:spcAft>
                <a:spcPts val="0"/>
              </a:spcAft>
              <a:buSzPts val="1200"/>
              <a:buAutoNum type="arabicPeriod"/>
            </a:pPr>
            <a:r>
              <a:rPr lang="en" sz="1200"/>
              <a:t>DE Summer Expectations: </a:t>
            </a:r>
            <a:r>
              <a:rPr lang="en" sz="1200"/>
              <a:t>First Read, Second Read and Vote</a:t>
            </a:r>
            <a:endParaRPr sz="1200"/>
          </a:p>
          <a:p>
            <a:pPr indent="-304800" lvl="0" marL="457200" rtl="0" algn="l">
              <a:spcBef>
                <a:spcPts val="0"/>
              </a:spcBef>
              <a:spcAft>
                <a:spcPts val="0"/>
              </a:spcAft>
              <a:buSzPts val="1200"/>
              <a:buAutoNum type="arabicPeriod"/>
            </a:pPr>
            <a:r>
              <a:rPr lang="en" sz="1200"/>
              <a:t>DE Program Review Survey questions: First Read </a:t>
            </a:r>
            <a:endParaRPr sz="1200"/>
          </a:p>
          <a:p>
            <a:pPr indent="-317500" lvl="0" marL="457200" rtl="0" algn="l">
              <a:lnSpc>
                <a:spcPct val="100000"/>
              </a:lnSpc>
              <a:spcBef>
                <a:spcPts val="0"/>
              </a:spcBef>
              <a:spcAft>
                <a:spcPts val="0"/>
              </a:spcAft>
              <a:buSzPts val="1400"/>
              <a:buFont typeface="Calibri"/>
              <a:buAutoNum type="arabicPeriod"/>
            </a:pPr>
            <a:r>
              <a:rPr lang="en" sz="1300">
                <a:latin typeface="Calibri"/>
                <a:ea typeface="Calibri"/>
                <a:cs typeface="Calibri"/>
                <a:sym typeface="Calibri"/>
              </a:rPr>
              <a:t>DE Publisher and Website Material Accessibility Policy: </a:t>
            </a:r>
            <a:r>
              <a:rPr lang="en" sz="1200"/>
              <a:t>First Read, Second Read and Vote </a:t>
            </a:r>
            <a:endParaRPr sz="1300">
              <a:latin typeface="Calibri"/>
              <a:ea typeface="Calibri"/>
              <a:cs typeface="Calibri"/>
              <a:sym typeface="Calibri"/>
            </a:endParaRPr>
          </a:p>
          <a:p>
            <a:pPr indent="-317500" lvl="0" marL="457200" rtl="0" algn="l">
              <a:lnSpc>
                <a:spcPct val="100000"/>
              </a:lnSpc>
              <a:spcBef>
                <a:spcPts val="0"/>
              </a:spcBef>
              <a:spcAft>
                <a:spcPts val="0"/>
              </a:spcAft>
              <a:buSzPts val="1400"/>
              <a:buFont typeface="Calibri"/>
              <a:buAutoNum type="arabicPeriod"/>
            </a:pPr>
            <a:r>
              <a:rPr lang="en" sz="1300">
                <a:latin typeface="Calibri"/>
                <a:ea typeface="Calibri"/>
                <a:cs typeface="Calibri"/>
                <a:sym typeface="Calibri"/>
              </a:rPr>
              <a:t>DE Instructional Material Fee and Access Code Policy: </a:t>
            </a:r>
            <a:r>
              <a:rPr lang="en" sz="1200"/>
              <a:t>First Read, Second Read and Vote</a:t>
            </a:r>
            <a:endParaRPr sz="1200"/>
          </a:p>
          <a:p>
            <a:pPr indent="-304800" lvl="0" marL="457200" rtl="0" algn="l">
              <a:lnSpc>
                <a:spcPct val="100000"/>
              </a:lnSpc>
              <a:spcBef>
                <a:spcPts val="0"/>
              </a:spcBef>
              <a:spcAft>
                <a:spcPts val="0"/>
              </a:spcAft>
              <a:buSzPts val="1200"/>
              <a:buAutoNum type="arabicPeriod"/>
            </a:pPr>
            <a:r>
              <a:rPr lang="en" sz="1200"/>
              <a:t>DE Student Authentication Policy: First Read</a:t>
            </a:r>
            <a:endParaRPr sz="1200"/>
          </a:p>
          <a:p>
            <a:pPr indent="-317500" lvl="0" marL="457200" rtl="0" algn="l">
              <a:lnSpc>
                <a:spcPct val="100000"/>
              </a:lnSpc>
              <a:spcBef>
                <a:spcPts val="0"/>
              </a:spcBef>
              <a:spcAft>
                <a:spcPts val="0"/>
              </a:spcAft>
              <a:buSzPts val="1400"/>
              <a:buFont typeface="Calibri"/>
              <a:buAutoNum type="arabicPeriod"/>
            </a:pPr>
            <a:r>
              <a:rPr lang="en" sz="1200"/>
              <a:t>XYZ Math LTI: First Read</a:t>
            </a:r>
            <a:endParaRPr sz="1200"/>
          </a:p>
          <a:p>
            <a:pPr indent="-304800" lvl="0" marL="457200" rtl="0" algn="l">
              <a:spcBef>
                <a:spcPts val="0"/>
              </a:spcBef>
              <a:spcAft>
                <a:spcPts val="0"/>
              </a:spcAft>
              <a:buSzPts val="1200"/>
              <a:buAutoNum type="arabicPeriod"/>
            </a:pPr>
            <a:r>
              <a:rPr lang="en" sz="1200"/>
              <a:t>Web Assign Math </a:t>
            </a:r>
            <a:r>
              <a:rPr lang="en" sz="1200"/>
              <a:t>LTI: First Read</a:t>
            </a:r>
            <a:endParaRPr sz="1200"/>
          </a:p>
          <a:p>
            <a:pPr indent="-304800" lvl="0" marL="457200" rtl="0" algn="l">
              <a:spcBef>
                <a:spcPts val="0"/>
              </a:spcBef>
              <a:spcAft>
                <a:spcPts val="0"/>
              </a:spcAft>
              <a:buSzPts val="1200"/>
              <a:buAutoNum type="arabicPeriod"/>
            </a:pPr>
            <a:r>
              <a:rPr lang="en" sz="1200"/>
              <a:t>My Open Math </a:t>
            </a:r>
            <a:r>
              <a:rPr lang="en" sz="1200"/>
              <a:t>LTI: First Read</a:t>
            </a:r>
            <a:endParaRPr sz="1200"/>
          </a:p>
          <a:p>
            <a:pPr indent="-304800" lvl="0" marL="457200" rtl="0" algn="l">
              <a:spcBef>
                <a:spcPts val="0"/>
              </a:spcBef>
              <a:spcAft>
                <a:spcPts val="0"/>
              </a:spcAft>
              <a:buSzPts val="1200"/>
              <a:buAutoNum type="arabicPeriod"/>
            </a:pPr>
            <a:r>
              <a:rPr lang="en" sz="1200"/>
              <a:t>My Lab and Mastering Math </a:t>
            </a:r>
            <a:r>
              <a:rPr lang="en" sz="1200"/>
              <a:t>LTI: First Read</a:t>
            </a:r>
            <a:endParaRPr sz="1200"/>
          </a:p>
          <a:p>
            <a:pPr indent="-304800" lvl="0" marL="457200" rtl="0" algn="l">
              <a:spcBef>
                <a:spcPts val="0"/>
              </a:spcBef>
              <a:spcAft>
                <a:spcPts val="0"/>
              </a:spcAft>
              <a:buSzPts val="1200"/>
              <a:buAutoNum type="arabicPeriod"/>
            </a:pPr>
            <a:r>
              <a:rPr lang="en" sz="1200"/>
              <a:t>OER Commons LTI: First Read</a:t>
            </a:r>
            <a:endParaRPr sz="1200"/>
          </a:p>
          <a:p>
            <a:pPr indent="-304800" lvl="0" marL="457200" rtl="0" algn="l">
              <a:spcBef>
                <a:spcPts val="0"/>
              </a:spcBef>
              <a:spcAft>
                <a:spcPts val="0"/>
              </a:spcAft>
              <a:buSzPts val="1200"/>
              <a:buAutoNum type="arabicPeriod"/>
            </a:pPr>
            <a:r>
              <a:rPr lang="en" sz="1200"/>
              <a:t>Khan Academy LTI: First Read</a:t>
            </a:r>
            <a:endParaRPr sz="1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159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Third Category of Distance E</a:t>
            </a:r>
            <a:r>
              <a:rPr lang="en">
                <a:latin typeface="Calibri"/>
                <a:ea typeface="Calibri"/>
                <a:cs typeface="Calibri"/>
                <a:sym typeface="Calibri"/>
              </a:rPr>
              <a:t>ducation</a:t>
            </a:r>
            <a:br>
              <a:rPr lang="en">
                <a:latin typeface="Calibri"/>
                <a:ea typeface="Calibri"/>
                <a:cs typeface="Calibri"/>
                <a:sym typeface="Calibri"/>
              </a:rPr>
            </a:br>
            <a:r>
              <a:rPr lang="en" sz="1800" u="sng">
                <a:solidFill>
                  <a:schemeClr val="accent5"/>
                </a:solidFill>
                <a:latin typeface="Calibri"/>
                <a:ea typeface="Calibri"/>
                <a:cs typeface="Calibri"/>
                <a:sym typeface="Calibri"/>
                <a:hlinkClick r:id="rId3">
                  <a:extLst>
                    <a:ext uri="{A12FA001-AC4F-418D-AE19-62706E023703}">
                      <ahyp:hlinkClr val="tx"/>
                    </a:ext>
                  </a:extLst>
                </a:hlinkClick>
              </a:rPr>
              <a:t>Second read and vote</a:t>
            </a:r>
            <a:endParaRPr sz="1800">
              <a:solidFill>
                <a:schemeClr val="dk2"/>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121" name="Google Shape;121;p23"/>
          <p:cNvSpPr txBox="1"/>
          <p:nvPr>
            <p:ph idx="1" type="body"/>
          </p:nvPr>
        </p:nvSpPr>
        <p:spPr>
          <a:xfrm>
            <a:off x="311700" y="1590125"/>
            <a:ext cx="8520600" cy="331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Sean, Jasmine </a:t>
            </a:r>
            <a:endParaRPr/>
          </a:p>
          <a:p>
            <a:pPr indent="-342900" lvl="0" marL="457200" rtl="0" algn="l">
              <a:spcBef>
                <a:spcPts val="1600"/>
              </a:spcBef>
              <a:spcAft>
                <a:spcPts val="0"/>
              </a:spcAft>
              <a:buSzPts val="1800"/>
              <a:buFont typeface="Calibri"/>
              <a:buAutoNum type="arabicPeriod"/>
            </a:pPr>
            <a:r>
              <a:rPr lang="en" u="sng">
                <a:solidFill>
                  <a:schemeClr val="accent5"/>
                </a:solidFill>
                <a:latin typeface="Calibri"/>
                <a:ea typeface="Calibri"/>
                <a:cs typeface="Calibri"/>
                <a:sym typeface="Calibri"/>
                <a:hlinkClick r:id="rId4">
                  <a:extLst>
                    <a:ext uri="{A12FA001-AC4F-418D-AE19-62706E023703}">
                      <ahyp:hlinkClr val="tx"/>
                    </a:ext>
                  </a:extLst>
                </a:hlinkClick>
              </a:rPr>
              <a:t>ASCCC</a:t>
            </a:r>
            <a:r>
              <a:rPr lang="en">
                <a:latin typeface="Calibri"/>
                <a:ea typeface="Calibri"/>
                <a:cs typeface="Calibri"/>
                <a:sym typeface="Calibri"/>
              </a:rPr>
              <a:t>’s</a:t>
            </a:r>
            <a:r>
              <a:rPr lang="en">
                <a:latin typeface="Calibri"/>
                <a:ea typeface="Calibri"/>
                <a:cs typeface="Calibri"/>
                <a:sym typeface="Calibri"/>
              </a:rPr>
              <a:t> third definition of online classes:</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b="1" lang="en" sz="1800">
                <a:solidFill>
                  <a:schemeClr val="dk1"/>
                </a:solidFill>
                <a:latin typeface="Calibri"/>
                <a:ea typeface="Calibri"/>
                <a:cs typeface="Calibri"/>
                <a:sym typeface="Calibri"/>
              </a:rPr>
              <a:t>Hybrid/Online with in-person Proctored Assessment:</a:t>
            </a:r>
            <a:r>
              <a:rPr lang="en" sz="1800">
                <a:solidFill>
                  <a:schemeClr val="dk1"/>
                </a:solidFill>
                <a:latin typeface="Calibri"/>
                <a:ea typeface="Calibri"/>
                <a:cs typeface="Calibri"/>
                <a:sym typeface="Calibri"/>
              </a:rPr>
              <a:t> </a:t>
            </a:r>
            <a:r>
              <a:rPr lang="en" sz="1500">
                <a:solidFill>
                  <a:srgbClr val="574C45"/>
                </a:solidFill>
                <a:latin typeface="Calibri"/>
                <a:ea typeface="Calibri"/>
                <a:cs typeface="Calibri"/>
                <a:sym typeface="Calibri"/>
              </a:rPr>
              <a:t>Instruction involving regular and effective online interaction in which all instruction takes place synchronously or asynchronously and is supported by online materials and activities delivered through the college's learning management system, with in-person proctored assessments. All assessments are offered at approved locations proximal to the student and over a designated range of dates and times. No activities or assessments may be scheduled at a designated time or location.</a:t>
            </a:r>
            <a:endParaRPr sz="1800">
              <a:solidFill>
                <a:schemeClr val="dk1"/>
              </a:solidFill>
              <a:latin typeface="Calibri"/>
              <a:ea typeface="Calibri"/>
              <a:cs typeface="Calibri"/>
              <a:sym typeface="Calibri"/>
            </a:endParaRPr>
          </a:p>
          <a:p>
            <a:pPr indent="0" lvl="0" marL="0" rtl="0" algn="l">
              <a:spcBef>
                <a:spcPts val="0"/>
              </a:spcBef>
              <a:spcAft>
                <a:spcPts val="0"/>
              </a:spcAft>
              <a:buNone/>
            </a:pPr>
            <a:r>
              <a:t/>
            </a:r>
            <a:endParaRPr sz="2000">
              <a:latin typeface="Calibri"/>
              <a:ea typeface="Calibri"/>
              <a:cs typeface="Calibri"/>
              <a:sym typeface="Calibri"/>
            </a:endParaRPr>
          </a:p>
          <a:p>
            <a:pPr indent="0" lvl="0" marL="0" rtl="0" algn="l">
              <a:spcBef>
                <a:spcPts val="1600"/>
              </a:spcBef>
              <a:spcAft>
                <a:spcPts val="0"/>
              </a:spcAft>
              <a:buNone/>
            </a:pPr>
            <a:r>
              <a:t/>
            </a:r>
            <a:endParaRPr>
              <a:latin typeface="Calibri"/>
              <a:ea typeface="Calibri"/>
              <a:cs typeface="Calibri"/>
              <a:sym typeface="Calibri"/>
            </a:endParaRPr>
          </a:p>
          <a:p>
            <a:pPr indent="0" lvl="0" marL="0" rtl="0" algn="l">
              <a:spcBef>
                <a:spcPts val="1600"/>
              </a:spcBef>
              <a:spcAft>
                <a:spcPts val="1600"/>
              </a:spcAft>
              <a:buNone/>
            </a:pPr>
            <a:r>
              <a:t/>
            </a:r>
            <a:endParaRPr>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0000"/>
                </a:solidFill>
              </a:rPr>
              <a:t>New DE Addendum: </a:t>
            </a:r>
            <a:r>
              <a:rPr lang="en" sz="1800">
                <a:solidFill>
                  <a:srgbClr val="000000"/>
                </a:solidFill>
              </a:rPr>
              <a:t>Second read and vote </a:t>
            </a:r>
            <a:r>
              <a:rPr lang="en" sz="1800">
                <a:solidFill>
                  <a:srgbClr val="000000"/>
                </a:solidFill>
              </a:rPr>
              <a:t> </a:t>
            </a:r>
            <a:endParaRPr sz="1800">
              <a:solidFill>
                <a:srgbClr val="000000"/>
              </a:solidFill>
            </a:endParaRPr>
          </a:p>
        </p:txBody>
      </p:sp>
      <p:sp>
        <p:nvSpPr>
          <p:cNvPr id="127" name="Google Shape;127;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Sean and Jasmine </a:t>
            </a:r>
            <a:endParaRPr/>
          </a:p>
          <a:p>
            <a:pPr indent="-342900" lvl="0" marL="457200" rtl="0" algn="l">
              <a:spcBef>
                <a:spcPts val="1600"/>
              </a:spcBef>
              <a:spcAft>
                <a:spcPts val="0"/>
              </a:spcAft>
              <a:buSzPts val="1800"/>
              <a:buAutoNum type="arabicPeriod"/>
            </a:pPr>
            <a:r>
              <a:rPr lang="en"/>
              <a:t> </a:t>
            </a:r>
            <a:r>
              <a:rPr lang="en" u="sng">
                <a:solidFill>
                  <a:schemeClr val="accent5"/>
                </a:solidFill>
                <a:hlinkClick r:id="rId3">
                  <a:extLst>
                    <a:ext uri="{A12FA001-AC4F-418D-AE19-62706E023703}">
                      <ahyp:hlinkClr val="tx"/>
                    </a:ext>
                  </a:extLst>
                </a:hlinkClick>
              </a:rPr>
              <a:t>New DE Addendum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CBA: Online Faculty Evaluation Form: First Read, Second Read &amp; Vote</a:t>
            </a:r>
            <a:endParaRPr/>
          </a:p>
        </p:txBody>
      </p:sp>
      <p:sp>
        <p:nvSpPr>
          <p:cNvPr id="133" name="Google Shape;133;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Valerie, Nikki, Susan, Lynda, Jasmine</a:t>
            </a:r>
            <a:endParaRPr/>
          </a:p>
          <a:p>
            <a:pPr indent="-342900" lvl="0" marL="457200" rtl="0" algn="l">
              <a:spcBef>
                <a:spcPts val="1600"/>
              </a:spcBef>
              <a:spcAft>
                <a:spcPts val="0"/>
              </a:spcAft>
              <a:buSzPts val="1800"/>
              <a:buAutoNum type="arabicPeriod"/>
            </a:pPr>
            <a:r>
              <a:rPr lang="en" u="sng">
                <a:solidFill>
                  <a:schemeClr val="hlink"/>
                </a:solidFill>
                <a:hlinkClick r:id="rId3"/>
              </a:rPr>
              <a:t>Online Faculty Evaluation Form</a:t>
            </a:r>
            <a:r>
              <a:rPr lang="en" u="sng">
                <a:solidFill>
                  <a:schemeClr val="hlink"/>
                </a:solidFill>
                <a:hlinkClick r:id="rId4"/>
              </a:rPr>
              <a: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CBA: Online Student Evaluation Form: First Read, Second Read &amp; Vote</a:t>
            </a:r>
            <a:endParaRPr/>
          </a:p>
        </p:txBody>
      </p:sp>
      <p:sp>
        <p:nvSpPr>
          <p:cNvPr id="139" name="Google Shape;139;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Valerie, Nikki, Susan, Lynda, Jasmine</a:t>
            </a:r>
            <a:endParaRPr/>
          </a:p>
          <a:p>
            <a:pPr indent="-342900" lvl="0" marL="457200" rtl="0" algn="l">
              <a:spcBef>
                <a:spcPts val="1600"/>
              </a:spcBef>
              <a:spcAft>
                <a:spcPts val="0"/>
              </a:spcAft>
              <a:buSzPts val="1800"/>
              <a:buAutoNum type="arabicPeriod"/>
            </a:pPr>
            <a:r>
              <a:rPr lang="en" u="sng">
                <a:solidFill>
                  <a:schemeClr val="hlink"/>
                </a:solidFill>
                <a:hlinkClick r:id="rId3"/>
              </a:rPr>
              <a:t> Online Student Evaluation Form</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DE Summer and Fall Expectations: </a:t>
            </a:r>
            <a:r>
              <a:rPr lang="en" sz="1800">
                <a:solidFill>
                  <a:schemeClr val="dk2"/>
                </a:solidFill>
              </a:rPr>
              <a:t>First Read, Second Read &amp; Vote</a:t>
            </a:r>
            <a:r>
              <a:rPr lang="en" sz="1800">
                <a:solidFill>
                  <a:schemeClr val="dk2"/>
                </a:solidFill>
              </a:rPr>
              <a:t> </a:t>
            </a:r>
            <a:endParaRPr/>
          </a:p>
        </p:txBody>
      </p:sp>
      <p:sp>
        <p:nvSpPr>
          <p:cNvPr id="145" name="Google Shape;145;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Susan, Jasmine</a:t>
            </a:r>
            <a:endParaRPr/>
          </a:p>
          <a:p>
            <a:pPr indent="-342900" lvl="0" marL="457200" rtl="0" algn="l">
              <a:spcBef>
                <a:spcPts val="1600"/>
              </a:spcBef>
              <a:spcAft>
                <a:spcPts val="0"/>
              </a:spcAft>
              <a:buSzPts val="1800"/>
              <a:buAutoNum type="arabicPeriod"/>
            </a:pPr>
            <a:r>
              <a:rPr lang="en" u="sng">
                <a:solidFill>
                  <a:schemeClr val="hlink"/>
                </a:solidFill>
                <a:hlinkClick r:id="rId3"/>
              </a:rPr>
              <a:t>Academic Senate Faculty Summer and Fall Expectations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1800">
                <a:solidFill>
                  <a:schemeClr val="dk2"/>
                </a:solidFill>
              </a:rPr>
              <a:t>DE Program Review Survey: </a:t>
            </a:r>
            <a:r>
              <a:rPr lang="en" sz="1800">
                <a:solidFill>
                  <a:schemeClr val="dk2"/>
                </a:solidFill>
              </a:rPr>
              <a:t>First Read</a:t>
            </a:r>
            <a:endParaRPr/>
          </a:p>
        </p:txBody>
      </p:sp>
      <p:sp>
        <p:nvSpPr>
          <p:cNvPr id="151" name="Google Shape;151;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 SAO and survey workgroup: Lauren, Jasmine </a:t>
            </a:r>
            <a:endParaRPr/>
          </a:p>
          <a:p>
            <a:pPr indent="-342900" lvl="0" marL="457200" rtl="0" algn="l">
              <a:spcBef>
                <a:spcPts val="1600"/>
              </a:spcBef>
              <a:spcAft>
                <a:spcPts val="0"/>
              </a:spcAft>
              <a:buSzPts val="1800"/>
              <a:buAutoNum type="arabicPeriod"/>
            </a:pPr>
            <a:r>
              <a:rPr lang="en" u="sng">
                <a:solidFill>
                  <a:schemeClr val="hlink"/>
                </a:solidFill>
                <a:hlinkClick r:id="rId3"/>
              </a:rPr>
              <a:t>Survey preview</a:t>
            </a:r>
            <a:endParaRPr/>
          </a:p>
          <a:p>
            <a:pPr indent="0" lvl="0" marL="0" rtl="0" algn="l">
              <a:spcBef>
                <a:spcPts val="1600"/>
              </a:spcBef>
              <a:spcAft>
                <a:spcPts val="0"/>
              </a:spcAft>
              <a:buNone/>
            </a:pPr>
            <a:r>
              <a:rPr lang="en"/>
              <a:t>Table, and redo SAO &amp; survey questions. </a:t>
            </a:r>
            <a:endParaRPr/>
          </a:p>
          <a:p>
            <a:pPr indent="0" lvl="0" marL="0" rtl="0" algn="l">
              <a:spcBef>
                <a:spcPts val="1600"/>
              </a:spcBef>
              <a:spcAft>
                <a:spcPts val="1600"/>
              </a:spcAft>
              <a:buNone/>
            </a:pPr>
            <a:r>
              <a:rPr lang="en"/>
              <a:t>Lynda, Nikki, Susan, Denise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DE </a:t>
            </a:r>
            <a:r>
              <a:rPr lang="en" sz="1800">
                <a:solidFill>
                  <a:schemeClr val="dk2"/>
                </a:solidFill>
              </a:rPr>
              <a:t>Publisher and Website Material Accessibility Policy</a:t>
            </a:r>
            <a:br>
              <a:rPr lang="en" sz="1800">
                <a:solidFill>
                  <a:schemeClr val="dk2"/>
                </a:solidFill>
              </a:rPr>
            </a:br>
            <a:r>
              <a:rPr lang="en" sz="1800">
                <a:solidFill>
                  <a:schemeClr val="dk2"/>
                </a:solidFill>
              </a:rPr>
              <a:t>First Read, Second Read &amp; Vote</a:t>
            </a:r>
            <a:r>
              <a:rPr lang="en" sz="1800">
                <a:solidFill>
                  <a:schemeClr val="dk2"/>
                </a:solidFill>
              </a:rPr>
              <a:t>  </a:t>
            </a:r>
            <a:endParaRPr/>
          </a:p>
        </p:txBody>
      </p:sp>
      <p:sp>
        <p:nvSpPr>
          <p:cNvPr id="157" name="Google Shape;157;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Sean, Jasmine</a:t>
            </a:r>
            <a:endParaRPr/>
          </a:p>
          <a:p>
            <a:pPr indent="-342900" lvl="0" marL="457200" rtl="0" algn="l">
              <a:spcBef>
                <a:spcPts val="1600"/>
              </a:spcBef>
              <a:spcAft>
                <a:spcPts val="0"/>
              </a:spcAft>
              <a:buSzPts val="1800"/>
              <a:buAutoNum type="arabicPeriod"/>
            </a:pPr>
            <a:r>
              <a:rPr lang="en" u="sng">
                <a:solidFill>
                  <a:schemeClr val="hlink"/>
                </a:solidFill>
                <a:hlinkClick r:id="rId3"/>
              </a:rPr>
              <a:t>Publisher and Website Material Accessibility Policy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DE Policy Instructional Material Fee and Access Code Policy</a:t>
            </a:r>
            <a:br>
              <a:rPr lang="en" sz="1800">
                <a:solidFill>
                  <a:schemeClr val="dk2"/>
                </a:solidFill>
              </a:rPr>
            </a:br>
            <a:r>
              <a:rPr lang="en" sz="1800">
                <a:solidFill>
                  <a:schemeClr val="dk2"/>
                </a:solidFill>
              </a:rPr>
              <a:t>First Read, Second Read &amp; Vote</a:t>
            </a:r>
            <a:endParaRPr/>
          </a:p>
        </p:txBody>
      </p:sp>
      <p:sp>
        <p:nvSpPr>
          <p:cNvPr id="163" name="Google Shape;163;p30"/>
          <p:cNvSpPr txBox="1"/>
          <p:nvPr>
            <p:ph idx="1" type="body"/>
          </p:nvPr>
        </p:nvSpPr>
        <p:spPr>
          <a:xfrm>
            <a:off x="311700" y="1279200"/>
            <a:ext cx="8520600" cy="328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Workgroup: Sean, Jasmine</a:t>
            </a:r>
            <a:endParaRPr sz="1600">
              <a:solidFill>
                <a:schemeClr val="dk1"/>
              </a:solidFill>
              <a:latin typeface="Calibri"/>
              <a:ea typeface="Calibri"/>
              <a:cs typeface="Calibri"/>
              <a:sym typeface="Calibri"/>
            </a:endParaRPr>
          </a:p>
          <a:p>
            <a:pPr indent="-330200" lvl="0" marL="457200" rtl="0" algn="l">
              <a:spcBef>
                <a:spcPts val="1600"/>
              </a:spcBef>
              <a:spcAft>
                <a:spcPts val="0"/>
              </a:spcAft>
              <a:buClr>
                <a:schemeClr val="dk1"/>
              </a:buClr>
              <a:buSzPts val="1600"/>
              <a:buFont typeface="Calibri"/>
              <a:buAutoNum type="arabicPeriod"/>
            </a:pPr>
            <a:r>
              <a:rPr lang="en" sz="1600">
                <a:solidFill>
                  <a:schemeClr val="dk1"/>
                </a:solidFill>
                <a:latin typeface="Calibri"/>
                <a:ea typeface="Calibri"/>
                <a:cs typeface="Calibri"/>
                <a:sym typeface="Calibri"/>
              </a:rPr>
              <a:t> </a:t>
            </a:r>
            <a:r>
              <a:rPr lang="en" sz="1600" u="sng">
                <a:solidFill>
                  <a:schemeClr val="hlink"/>
                </a:solidFill>
                <a:latin typeface="Calibri"/>
                <a:ea typeface="Calibri"/>
                <a:cs typeface="Calibri"/>
                <a:sym typeface="Calibri"/>
                <a:hlinkClick r:id="rId3"/>
              </a:rPr>
              <a:t>Instructional Material Fee and Access Code Policy </a:t>
            </a:r>
            <a:endParaRPr sz="16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DE Student Authentication Policy: First Read</a:t>
            </a:r>
            <a:endParaRPr/>
          </a:p>
        </p:txBody>
      </p:sp>
      <p:sp>
        <p:nvSpPr>
          <p:cNvPr id="169" name="Google Shape;169;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Update of existing policy</a:t>
            </a:r>
            <a:endParaRPr/>
          </a:p>
          <a:p>
            <a:pPr indent="-342900" lvl="0" marL="457200" rtl="0" algn="l">
              <a:spcBef>
                <a:spcPts val="1600"/>
              </a:spcBef>
              <a:spcAft>
                <a:spcPts val="0"/>
              </a:spcAft>
              <a:buSzPts val="1800"/>
              <a:buAutoNum type="arabicPeriod"/>
            </a:pPr>
            <a:r>
              <a:rPr lang="en"/>
              <a:t> </a:t>
            </a:r>
            <a:r>
              <a:rPr lang="en" u="sng">
                <a:solidFill>
                  <a:schemeClr val="hlink"/>
                </a:solidFill>
                <a:hlinkClick r:id="rId3"/>
              </a:rPr>
              <a:t>Student Authentication and Guidelines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 DEAC ConferZoom </a:t>
            </a:r>
            <a:r>
              <a:rPr lang="en">
                <a:latin typeface="Calibri"/>
                <a:ea typeface="Calibri"/>
                <a:cs typeface="Calibri"/>
                <a:sym typeface="Calibri"/>
              </a:rPr>
              <a:t>Meeting Information</a:t>
            </a:r>
            <a:endParaRPr>
              <a:latin typeface="Calibri"/>
              <a:ea typeface="Calibri"/>
              <a:cs typeface="Calibri"/>
              <a:sym typeface="Calibri"/>
            </a:endParaRPr>
          </a:p>
        </p:txBody>
      </p:sp>
      <p:sp>
        <p:nvSpPr>
          <p:cNvPr id="64" name="Google Shape;64;p14"/>
          <p:cNvSpPr txBox="1"/>
          <p:nvPr>
            <p:ph idx="1" type="body"/>
          </p:nvPr>
        </p:nvSpPr>
        <p:spPr>
          <a:xfrm>
            <a:off x="311700" y="1152475"/>
            <a:ext cx="8520600" cy="37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Calibri"/>
                <a:ea typeface="Calibri"/>
                <a:cs typeface="Calibri"/>
                <a:sym typeface="Calibri"/>
              </a:rPr>
              <a:t>The information below is the ConferZoom information for all DEAC Meetings.</a:t>
            </a:r>
            <a:endParaRPr sz="1400">
              <a:latin typeface="Calibri"/>
              <a:ea typeface="Calibri"/>
              <a:cs typeface="Calibri"/>
              <a:sym typeface="Calibri"/>
            </a:endParaRPr>
          </a:p>
          <a:p>
            <a:pPr indent="0" lvl="0" marL="0" rtl="0" algn="l">
              <a:spcBef>
                <a:spcPts val="1600"/>
              </a:spcBef>
              <a:spcAft>
                <a:spcPts val="0"/>
              </a:spcAft>
              <a:buNone/>
            </a:pPr>
            <a:r>
              <a:rPr lang="en" sz="1400">
                <a:latin typeface="Calibri"/>
                <a:ea typeface="Calibri"/>
                <a:cs typeface="Calibri"/>
                <a:sym typeface="Calibri"/>
              </a:rPr>
              <a:t>Zoom Topic: DEAC Meeting</a:t>
            </a:r>
            <a:br>
              <a:rPr lang="en" sz="1100">
                <a:latin typeface="Calibri"/>
                <a:ea typeface="Calibri"/>
                <a:cs typeface="Calibri"/>
                <a:sym typeface="Calibri"/>
              </a:rPr>
            </a:br>
            <a:r>
              <a:rPr lang="en" sz="1100">
                <a:latin typeface="Calibri"/>
                <a:ea typeface="Calibri"/>
                <a:cs typeface="Calibri"/>
                <a:sym typeface="Calibri"/>
              </a:rPr>
              <a:t>Time: This is a recurring meeting Meet anytime </a:t>
            </a:r>
            <a:br>
              <a:rPr lang="en" sz="1100">
                <a:latin typeface="Calibri"/>
                <a:ea typeface="Calibri"/>
                <a:cs typeface="Calibri"/>
                <a:sym typeface="Calibri"/>
              </a:rPr>
            </a:br>
            <a:r>
              <a:rPr lang="en" sz="1100">
                <a:latin typeface="Calibri"/>
                <a:ea typeface="Calibri"/>
                <a:cs typeface="Calibri"/>
                <a:sym typeface="Calibri"/>
              </a:rPr>
              <a:t>Join from PC, Mac, Linux, iOS or Android: </a:t>
            </a:r>
            <a:r>
              <a:rPr lang="en" sz="1100" u="sng">
                <a:solidFill>
                  <a:schemeClr val="hlink"/>
                </a:solidFill>
                <a:latin typeface="Calibri"/>
                <a:ea typeface="Calibri"/>
                <a:cs typeface="Calibri"/>
                <a:sym typeface="Calibri"/>
                <a:hlinkClick r:id="rId3"/>
              </a:rPr>
              <a:t>https://cccconfer.zoom.us/j/498385619</a:t>
            </a:r>
            <a:br>
              <a:rPr lang="en" sz="1100">
                <a:latin typeface="Calibri"/>
                <a:ea typeface="Calibri"/>
                <a:cs typeface="Calibri"/>
                <a:sym typeface="Calibri"/>
              </a:rPr>
            </a:br>
            <a:r>
              <a:rPr lang="en" sz="1100">
                <a:latin typeface="Calibri"/>
                <a:ea typeface="Calibri"/>
                <a:cs typeface="Calibri"/>
                <a:sym typeface="Calibri"/>
              </a:rPr>
              <a:t>Or iPhone one-tap (US Toll):  +16699006833,498385619#  or +16468769923,498385619# </a:t>
            </a:r>
            <a:br>
              <a:rPr lang="en" sz="1100">
                <a:latin typeface="Calibri"/>
                <a:ea typeface="Calibri"/>
                <a:cs typeface="Calibri"/>
                <a:sym typeface="Calibri"/>
              </a:rPr>
            </a:br>
            <a:r>
              <a:rPr lang="en" sz="1100">
                <a:latin typeface="Calibri"/>
                <a:ea typeface="Calibri"/>
                <a:cs typeface="Calibri"/>
                <a:sym typeface="Calibri"/>
              </a:rPr>
              <a:t>Or Telephone:</a:t>
            </a:r>
            <a:endParaRPr sz="1100">
              <a:latin typeface="Calibri"/>
              <a:ea typeface="Calibri"/>
              <a:cs typeface="Calibri"/>
              <a:sym typeface="Calibri"/>
            </a:endParaRPr>
          </a:p>
          <a:p>
            <a:pPr indent="0" lvl="0" marL="0" rtl="0" algn="l">
              <a:spcBef>
                <a:spcPts val="1600"/>
              </a:spcBef>
              <a:spcAft>
                <a:spcPts val="0"/>
              </a:spcAft>
              <a:buNone/>
            </a:pPr>
            <a:r>
              <a:rPr lang="en" sz="1100">
                <a:latin typeface="Calibri"/>
                <a:ea typeface="Calibri"/>
                <a:cs typeface="Calibri"/>
                <a:sym typeface="Calibri"/>
              </a:rPr>
              <a:t>Dial:</a:t>
            </a:r>
            <a:br>
              <a:rPr lang="en" sz="1100">
                <a:latin typeface="Calibri"/>
                <a:ea typeface="Calibri"/>
                <a:cs typeface="Calibri"/>
                <a:sym typeface="Calibri"/>
              </a:rPr>
            </a:br>
            <a:r>
              <a:rPr lang="en" sz="1100">
                <a:latin typeface="Calibri"/>
                <a:ea typeface="Calibri"/>
                <a:cs typeface="Calibri"/>
                <a:sym typeface="Calibri"/>
              </a:rPr>
              <a:t>+1 669 900 6833 (US Toll)</a:t>
            </a:r>
            <a:br>
              <a:rPr lang="en" sz="1100">
                <a:latin typeface="Calibri"/>
                <a:ea typeface="Calibri"/>
                <a:cs typeface="Calibri"/>
                <a:sym typeface="Calibri"/>
              </a:rPr>
            </a:br>
            <a:r>
              <a:rPr lang="en" sz="1100">
                <a:latin typeface="Calibri"/>
                <a:ea typeface="Calibri"/>
                <a:cs typeface="Calibri"/>
                <a:sym typeface="Calibri"/>
              </a:rPr>
              <a:t>+1 646 876 9923 (US Toll)</a:t>
            </a:r>
            <a:br>
              <a:rPr lang="en" sz="1100">
                <a:latin typeface="Calibri"/>
                <a:ea typeface="Calibri"/>
                <a:cs typeface="Calibri"/>
                <a:sym typeface="Calibri"/>
              </a:rPr>
            </a:br>
            <a:r>
              <a:rPr lang="en" sz="1100">
                <a:latin typeface="Calibri"/>
                <a:ea typeface="Calibri"/>
                <a:cs typeface="Calibri"/>
                <a:sym typeface="Calibri"/>
              </a:rPr>
              <a:t>Meeting ID: 498 385 619</a:t>
            </a:r>
            <a:br>
              <a:rPr lang="en" sz="1100">
                <a:latin typeface="Calibri"/>
                <a:ea typeface="Calibri"/>
                <a:cs typeface="Calibri"/>
                <a:sym typeface="Calibri"/>
              </a:rPr>
            </a:br>
            <a:r>
              <a:rPr lang="en" sz="1100">
                <a:latin typeface="Calibri"/>
                <a:ea typeface="Calibri"/>
                <a:cs typeface="Calibri"/>
                <a:sym typeface="Calibri"/>
              </a:rPr>
              <a:t>International numbers available: </a:t>
            </a:r>
            <a:r>
              <a:rPr lang="en" sz="1100" u="sng">
                <a:solidFill>
                  <a:schemeClr val="hlink"/>
                </a:solidFill>
                <a:latin typeface="Calibri"/>
                <a:ea typeface="Calibri"/>
                <a:cs typeface="Calibri"/>
                <a:sym typeface="Calibri"/>
                <a:hlinkClick r:id="rId4"/>
              </a:rPr>
              <a:t>https://zoom.us/u/arSbaaODs</a:t>
            </a:r>
            <a:br>
              <a:rPr lang="en" sz="1100">
                <a:latin typeface="Calibri"/>
                <a:ea typeface="Calibri"/>
                <a:cs typeface="Calibri"/>
                <a:sym typeface="Calibri"/>
              </a:rPr>
            </a:br>
            <a:r>
              <a:rPr lang="en" sz="1100">
                <a:latin typeface="Calibri"/>
                <a:ea typeface="Calibri"/>
                <a:cs typeface="Calibri"/>
                <a:sym typeface="Calibri"/>
              </a:rPr>
              <a:t>Or Skype for Business (Lync):</a:t>
            </a:r>
            <a:br>
              <a:rPr lang="en" sz="1100">
                <a:latin typeface="Calibri"/>
                <a:ea typeface="Calibri"/>
                <a:cs typeface="Calibri"/>
                <a:sym typeface="Calibri"/>
              </a:rPr>
            </a:br>
            <a:r>
              <a:rPr lang="en" sz="1100">
                <a:latin typeface="Calibri"/>
                <a:ea typeface="Calibri"/>
                <a:cs typeface="Calibri"/>
                <a:sym typeface="Calibri"/>
              </a:rPr>
              <a:t> SIP:</a:t>
            </a:r>
            <a:r>
              <a:rPr lang="en" sz="1100" u="sng">
                <a:solidFill>
                  <a:schemeClr val="hlink"/>
                </a:solidFill>
                <a:latin typeface="Calibri"/>
                <a:ea typeface="Calibri"/>
                <a:cs typeface="Calibri"/>
                <a:sym typeface="Calibri"/>
                <a:hlinkClick r:id="rId5"/>
              </a:rPr>
              <a:t>498385619@lync.zoom.us</a:t>
            </a:r>
            <a:endParaRPr sz="1100">
              <a:latin typeface="Calibri"/>
              <a:ea typeface="Calibri"/>
              <a:cs typeface="Calibri"/>
              <a:sym typeface="Calibri"/>
            </a:endParaRPr>
          </a:p>
          <a:p>
            <a:pPr indent="-298450" lvl="0" marL="457200" rtl="0" algn="l">
              <a:spcBef>
                <a:spcPts val="1600"/>
              </a:spcBef>
              <a:spcAft>
                <a:spcPts val="0"/>
              </a:spcAft>
              <a:buSzPts val="1100"/>
              <a:buFont typeface="Calibri"/>
              <a:buChar char="●"/>
            </a:pPr>
            <a:r>
              <a:rPr b="1" lang="en" sz="1100">
                <a:latin typeface="Calibri"/>
                <a:ea typeface="Calibri"/>
                <a:cs typeface="Calibri"/>
                <a:sym typeface="Calibri"/>
              </a:rPr>
              <a:t>All previous meetings and recordings are available on the Distance Education website at the following link:</a:t>
            </a:r>
            <a:endParaRPr b="1" sz="1100">
              <a:latin typeface="Calibri"/>
              <a:ea typeface="Calibri"/>
              <a:cs typeface="Calibri"/>
              <a:sym typeface="Calibri"/>
            </a:endParaRPr>
          </a:p>
          <a:p>
            <a:pPr indent="-298450" lvl="0" marL="457200" rtl="0" algn="l">
              <a:spcBef>
                <a:spcPts val="0"/>
              </a:spcBef>
              <a:spcAft>
                <a:spcPts val="0"/>
              </a:spcAft>
              <a:buSzPts val="1100"/>
              <a:buFont typeface="Calibri"/>
              <a:buChar char="●"/>
            </a:pPr>
            <a:r>
              <a:rPr lang="en" sz="1100" u="sng">
                <a:solidFill>
                  <a:schemeClr val="hlink"/>
                </a:solidFill>
                <a:hlinkClick r:id="rId6"/>
              </a:rPr>
              <a:t>http://www.compton.edu/academics/distance-ed/facultyresources.aspx</a:t>
            </a:r>
            <a:endParaRPr sz="1100">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XYZ Math LTI: </a:t>
            </a:r>
            <a:r>
              <a:rPr lang="en" sz="1800">
                <a:solidFill>
                  <a:schemeClr val="dk2"/>
                </a:solidFill>
              </a:rPr>
              <a:t>First Read</a:t>
            </a:r>
            <a:endParaRPr/>
          </a:p>
        </p:txBody>
      </p:sp>
      <p:sp>
        <p:nvSpPr>
          <p:cNvPr id="175" name="Google Shape;175;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Calibri"/>
                <a:ea typeface="Calibri"/>
                <a:cs typeface="Calibri"/>
                <a:sym typeface="Calibri"/>
              </a:rPr>
              <a:t>PRESENTATION OF 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Gayathri Manikandan</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accent5"/>
                </a:solidFill>
                <a:hlinkClick r:id="rId3">
                  <a:extLst>
                    <a:ext uri="{A12FA001-AC4F-418D-AE19-62706E023703}">
                      <ahyp:hlinkClr val="tx"/>
                    </a:ext>
                  </a:extLst>
                </a:hlinkClick>
              </a:rPr>
              <a:t> XYZ Homework Math</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sz="1400">
                <a:latin typeface="Calibri"/>
                <a:ea typeface="Calibri"/>
                <a:cs typeface="Calibri"/>
                <a:sym typeface="Calibri"/>
              </a:rPr>
              <a:t>After an </a:t>
            </a:r>
            <a:r>
              <a:rPr lang="en" sz="1400" u="sng">
                <a:solidFill>
                  <a:schemeClr val="accent5"/>
                </a:solidFill>
                <a:latin typeface="Calibri"/>
                <a:ea typeface="Calibri"/>
                <a:cs typeface="Calibri"/>
                <a:sym typeface="Calibri"/>
                <a:hlinkClick r:id="rId4">
                  <a:extLst>
                    <a:ext uri="{A12FA001-AC4F-418D-AE19-62706E023703}">
                      <ahyp:hlinkClr val="tx"/>
                    </a:ext>
                  </a:extLst>
                </a:hlinkClick>
              </a:rPr>
              <a:t>accessibility check </a:t>
            </a:r>
            <a:r>
              <a:rPr lang="en" sz="1400">
                <a:latin typeface="Calibri"/>
                <a:ea typeface="Calibri"/>
                <a:cs typeface="Calibri"/>
                <a:sym typeface="Calibri"/>
              </a:rPr>
              <a:t>and a second read the committee will take a vote.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Web Assign Math LTI: </a:t>
            </a:r>
            <a:r>
              <a:rPr lang="en" sz="1800">
                <a:solidFill>
                  <a:schemeClr val="dk2"/>
                </a:solidFill>
              </a:rPr>
              <a:t>First Read</a:t>
            </a:r>
            <a:endParaRPr/>
          </a:p>
        </p:txBody>
      </p:sp>
      <p:sp>
        <p:nvSpPr>
          <p:cNvPr id="181" name="Google Shape;181;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Calibri"/>
                <a:ea typeface="Calibri"/>
                <a:cs typeface="Calibri"/>
                <a:sym typeface="Calibri"/>
              </a:rPr>
              <a:t>PRESENTATION OF 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Gayathri Manikandan</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accent5"/>
                </a:solidFill>
                <a:hlinkClick r:id="rId3">
                  <a:extLst>
                    <a:ext uri="{A12FA001-AC4F-418D-AE19-62706E023703}">
                      <ahyp:hlinkClr val="tx"/>
                    </a:ext>
                  </a:extLst>
                </a:hlinkClick>
              </a:rPr>
              <a:t>Web Assign Math</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sz="1400">
                <a:latin typeface="Calibri"/>
                <a:ea typeface="Calibri"/>
                <a:cs typeface="Calibri"/>
                <a:sym typeface="Calibri"/>
              </a:rPr>
              <a:t>After an </a:t>
            </a:r>
            <a:r>
              <a:rPr lang="en" sz="1400" u="sng">
                <a:solidFill>
                  <a:schemeClr val="accent5"/>
                </a:solidFill>
                <a:latin typeface="Calibri"/>
                <a:ea typeface="Calibri"/>
                <a:cs typeface="Calibri"/>
                <a:sym typeface="Calibri"/>
                <a:hlinkClick r:id="rId4">
                  <a:extLst>
                    <a:ext uri="{A12FA001-AC4F-418D-AE19-62706E023703}">
                      <ahyp:hlinkClr val="tx"/>
                    </a:ext>
                  </a:extLst>
                </a:hlinkClick>
              </a:rPr>
              <a:t>accessibility check </a:t>
            </a:r>
            <a:r>
              <a:rPr lang="en" sz="1400">
                <a:latin typeface="Calibri"/>
                <a:ea typeface="Calibri"/>
                <a:cs typeface="Calibri"/>
                <a:sym typeface="Calibri"/>
              </a:rPr>
              <a:t>and a second read the committee will take a vote.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My Open Math LTI: </a:t>
            </a:r>
            <a:r>
              <a:rPr lang="en" sz="1800">
                <a:solidFill>
                  <a:schemeClr val="dk2"/>
                </a:solidFill>
              </a:rPr>
              <a:t>First Read</a:t>
            </a:r>
            <a:endParaRPr/>
          </a:p>
        </p:txBody>
      </p:sp>
      <p:sp>
        <p:nvSpPr>
          <p:cNvPr id="187" name="Google Shape;187;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Calibri"/>
                <a:ea typeface="Calibri"/>
                <a:cs typeface="Calibri"/>
                <a:sym typeface="Calibri"/>
              </a:rPr>
              <a:t>PRESENTATION OF 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Gayathri Manikandan</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accent5"/>
                </a:solidFill>
                <a:hlinkClick r:id="rId3">
                  <a:extLst>
                    <a:ext uri="{A12FA001-AC4F-418D-AE19-62706E023703}">
                      <ahyp:hlinkClr val="tx"/>
                    </a:ext>
                  </a:extLst>
                </a:hlinkClick>
              </a:rPr>
              <a:t>My Open Math </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sz="1400">
                <a:latin typeface="Calibri"/>
                <a:ea typeface="Calibri"/>
                <a:cs typeface="Calibri"/>
                <a:sym typeface="Calibri"/>
              </a:rPr>
              <a:t>After an </a:t>
            </a:r>
            <a:r>
              <a:rPr lang="en" sz="1400" u="sng">
                <a:solidFill>
                  <a:schemeClr val="accent5"/>
                </a:solidFill>
                <a:latin typeface="Calibri"/>
                <a:ea typeface="Calibri"/>
                <a:cs typeface="Calibri"/>
                <a:sym typeface="Calibri"/>
                <a:hlinkClick r:id="rId4">
                  <a:extLst>
                    <a:ext uri="{A12FA001-AC4F-418D-AE19-62706E023703}">
                      <ahyp:hlinkClr val="tx"/>
                    </a:ext>
                  </a:extLst>
                </a:hlinkClick>
              </a:rPr>
              <a:t>accessibility check </a:t>
            </a:r>
            <a:r>
              <a:rPr lang="en" sz="1400">
                <a:latin typeface="Calibri"/>
                <a:ea typeface="Calibri"/>
                <a:cs typeface="Calibri"/>
                <a:sym typeface="Calibri"/>
              </a:rPr>
              <a:t>and a second read the committee will take a vote.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My Lab and Mastering Math LTI: </a:t>
            </a:r>
            <a:r>
              <a:rPr lang="en" sz="1800">
                <a:solidFill>
                  <a:schemeClr val="dk2"/>
                </a:solidFill>
              </a:rPr>
              <a:t>First Read</a:t>
            </a:r>
            <a:endParaRPr/>
          </a:p>
        </p:txBody>
      </p:sp>
      <p:sp>
        <p:nvSpPr>
          <p:cNvPr id="193" name="Google Shape;193;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Calibri"/>
                <a:ea typeface="Calibri"/>
                <a:cs typeface="Calibri"/>
                <a:sym typeface="Calibri"/>
              </a:rPr>
              <a:t>PRESENTATION OF 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Gayathri Manikandan</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accent5"/>
                </a:solidFill>
                <a:hlinkClick r:id="rId3">
                  <a:extLst>
                    <a:ext uri="{A12FA001-AC4F-418D-AE19-62706E023703}">
                      <ahyp:hlinkClr val="tx"/>
                    </a:ext>
                  </a:extLst>
                </a:hlinkClick>
              </a:rPr>
              <a:t>My Math Lab </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sz="1400">
                <a:latin typeface="Calibri"/>
                <a:ea typeface="Calibri"/>
                <a:cs typeface="Calibri"/>
                <a:sym typeface="Calibri"/>
              </a:rPr>
              <a:t>After an </a:t>
            </a:r>
            <a:r>
              <a:rPr lang="en" sz="1400" u="sng">
                <a:solidFill>
                  <a:schemeClr val="accent5"/>
                </a:solidFill>
                <a:latin typeface="Calibri"/>
                <a:ea typeface="Calibri"/>
                <a:cs typeface="Calibri"/>
                <a:sym typeface="Calibri"/>
                <a:hlinkClick r:id="rId4">
                  <a:extLst>
                    <a:ext uri="{A12FA001-AC4F-418D-AE19-62706E023703}">
                      <ahyp:hlinkClr val="tx"/>
                    </a:ext>
                  </a:extLst>
                </a:hlinkClick>
              </a:rPr>
              <a:t>accessibility check </a:t>
            </a:r>
            <a:r>
              <a:rPr lang="en" sz="1400">
                <a:latin typeface="Calibri"/>
                <a:ea typeface="Calibri"/>
                <a:cs typeface="Calibri"/>
                <a:sym typeface="Calibri"/>
              </a:rPr>
              <a:t>and a second read the committee will take a vote.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OER Commons LTI</a:t>
            </a:r>
            <a:r>
              <a:rPr lang="en" sz="1800">
                <a:solidFill>
                  <a:schemeClr val="dk2"/>
                </a:solidFill>
              </a:rPr>
              <a:t>: First Read</a:t>
            </a:r>
            <a:endParaRPr/>
          </a:p>
        </p:txBody>
      </p:sp>
      <p:sp>
        <p:nvSpPr>
          <p:cNvPr id="199" name="Google Shape;199;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Calibri"/>
                <a:ea typeface="Calibri"/>
                <a:cs typeface="Calibri"/>
                <a:sym typeface="Calibri"/>
              </a:rPr>
              <a:t>PRESENTATION OF 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Gayathri Manikandan</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a:t> </a:t>
            </a:r>
            <a:r>
              <a:rPr lang="en" u="sng">
                <a:solidFill>
                  <a:schemeClr val="hlink"/>
                </a:solidFill>
                <a:hlinkClick r:id="rId3"/>
              </a:rPr>
              <a:t>OER Commons </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sz="1400">
                <a:latin typeface="Calibri"/>
                <a:ea typeface="Calibri"/>
                <a:cs typeface="Calibri"/>
                <a:sym typeface="Calibri"/>
              </a:rPr>
              <a:t>After an </a:t>
            </a:r>
            <a:r>
              <a:rPr lang="en" sz="1400" u="sng">
                <a:solidFill>
                  <a:schemeClr val="accent5"/>
                </a:solidFill>
                <a:latin typeface="Calibri"/>
                <a:ea typeface="Calibri"/>
                <a:cs typeface="Calibri"/>
                <a:sym typeface="Calibri"/>
                <a:hlinkClick r:id="rId4">
                  <a:extLst>
                    <a:ext uri="{A12FA001-AC4F-418D-AE19-62706E023703}">
                      <ahyp:hlinkClr val="tx"/>
                    </a:ext>
                  </a:extLst>
                </a:hlinkClick>
              </a:rPr>
              <a:t>accessibility check </a:t>
            </a:r>
            <a:r>
              <a:rPr lang="en" sz="1400">
                <a:latin typeface="Calibri"/>
                <a:ea typeface="Calibri"/>
                <a:cs typeface="Calibri"/>
                <a:sym typeface="Calibri"/>
              </a:rPr>
              <a:t>and a second read the committee will take a vote.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rPr>
              <a:t>Khan Academy LTI</a:t>
            </a:r>
            <a:r>
              <a:rPr lang="en" sz="1800">
                <a:solidFill>
                  <a:schemeClr val="dk2"/>
                </a:solidFill>
              </a:rPr>
              <a:t>: First Read</a:t>
            </a:r>
            <a:endParaRPr/>
          </a:p>
        </p:txBody>
      </p:sp>
      <p:sp>
        <p:nvSpPr>
          <p:cNvPr id="205" name="Google Shape;205;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latin typeface="Calibri"/>
                <a:ea typeface="Calibri"/>
                <a:cs typeface="Calibri"/>
                <a:sym typeface="Calibri"/>
              </a:rPr>
              <a:t>PRESENTATION OF 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Gayathri Manikandan</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hlink"/>
                </a:solidFill>
                <a:hlinkClick r:id="rId3"/>
              </a:rPr>
              <a:t>Khan Academy </a:t>
            </a:r>
            <a:endParaRPr sz="1400">
              <a:latin typeface="Calibri"/>
              <a:ea typeface="Calibri"/>
              <a:cs typeface="Calibri"/>
              <a:sym typeface="Calibri"/>
            </a:endParaRPr>
          </a:p>
          <a:p>
            <a:pPr indent="0" lvl="0" marL="0" rtl="0" algn="l">
              <a:spcBef>
                <a:spcPts val="1600"/>
              </a:spcBef>
              <a:spcAft>
                <a:spcPts val="0"/>
              </a:spcAft>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sz="1400">
                <a:latin typeface="Calibri"/>
                <a:ea typeface="Calibri"/>
                <a:cs typeface="Calibri"/>
                <a:sym typeface="Calibri"/>
              </a:rPr>
              <a:t>After an </a:t>
            </a:r>
            <a:r>
              <a:rPr lang="en" sz="1400" u="sng">
                <a:solidFill>
                  <a:schemeClr val="accent5"/>
                </a:solidFill>
                <a:latin typeface="Calibri"/>
                <a:ea typeface="Calibri"/>
                <a:cs typeface="Calibri"/>
                <a:sym typeface="Calibri"/>
                <a:hlinkClick r:id="rId4">
                  <a:extLst>
                    <a:ext uri="{A12FA001-AC4F-418D-AE19-62706E023703}">
                      <ahyp:hlinkClr val="tx"/>
                    </a:ext>
                  </a:extLst>
                </a:hlinkClick>
              </a:rPr>
              <a:t>accessibility check </a:t>
            </a:r>
            <a:r>
              <a:rPr lang="en" sz="1400">
                <a:latin typeface="Calibri"/>
                <a:ea typeface="Calibri"/>
                <a:cs typeface="Calibri"/>
                <a:sym typeface="Calibri"/>
              </a:rPr>
              <a:t>and a second read the committee will take a vote.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8"/>
          <p:cNvSpPr txBox="1"/>
          <p:nvPr>
            <p:ph type="title"/>
          </p:nvPr>
        </p:nvSpPr>
        <p:spPr>
          <a:xfrm>
            <a:off x="256850" y="181680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Informational Items</a:t>
            </a:r>
            <a:endParaRPr>
              <a:latin typeface="Calibri"/>
              <a:ea typeface="Calibri"/>
              <a:cs typeface="Calibri"/>
              <a:sym typeface="Calibri"/>
            </a:endParaRPr>
          </a:p>
        </p:txBody>
      </p:sp>
      <p:sp>
        <p:nvSpPr>
          <p:cNvPr id="211" name="Google Shape;211;p38"/>
          <p:cNvSpPr txBox="1"/>
          <p:nvPr>
            <p:ph idx="2" type="body"/>
          </p:nvPr>
        </p:nvSpPr>
        <p:spPr>
          <a:xfrm>
            <a:off x="4731300" y="1326150"/>
            <a:ext cx="4045200" cy="24636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rgbClr val="FFFFFF"/>
                </a:highlight>
                <a:latin typeface="Calibri"/>
                <a:ea typeface="Calibri"/>
                <a:cs typeface="Calibri"/>
                <a:sym typeface="Calibri"/>
              </a:rPr>
              <a:t>Growing With Canvas Payment for Adjuncts</a:t>
            </a:r>
            <a:endParaRPr sz="1400">
              <a:solidFill>
                <a:schemeClr val="dk1"/>
              </a:solidFill>
              <a:highlight>
                <a:srgbClr val="FFFFFF"/>
              </a:highlight>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rgbClr val="FFFFFF"/>
                </a:highlight>
                <a:latin typeface="Calibri"/>
                <a:ea typeface="Calibri"/>
                <a:cs typeface="Calibri"/>
                <a:sym typeface="Calibri"/>
              </a:rPr>
              <a:t>Feedback from divisions for AS 60 rewrite </a:t>
            </a:r>
            <a:endParaRPr sz="1700">
              <a:solidFill>
                <a:schemeClr val="dk1"/>
              </a:solidFill>
              <a:highlight>
                <a:schemeClr val="lt1"/>
              </a:highlight>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900">
                <a:highlight>
                  <a:srgbClr val="FFFFFF"/>
                </a:highlight>
                <a:latin typeface="Calibri"/>
                <a:ea typeface="Calibri"/>
                <a:cs typeface="Calibri"/>
                <a:sym typeface="Calibri"/>
              </a:rPr>
              <a:t>Growing With Canvas Payment for Adjuncts</a:t>
            </a:r>
            <a:endParaRPr sz="1900">
              <a:highlight>
                <a:srgbClr val="FFFFFF"/>
              </a:highlight>
              <a:latin typeface="Calibri"/>
              <a:ea typeface="Calibri"/>
              <a:cs typeface="Calibri"/>
              <a:sym typeface="Calibri"/>
            </a:endParaRPr>
          </a:p>
          <a:p>
            <a:pPr indent="0" lvl="0" marL="0" rtl="0" algn="l">
              <a:spcBef>
                <a:spcPts val="0"/>
              </a:spcBef>
              <a:spcAft>
                <a:spcPts val="0"/>
              </a:spcAft>
              <a:buNone/>
            </a:pPr>
            <a:r>
              <a:rPr lang="en"/>
              <a:t> </a:t>
            </a:r>
            <a:endParaRPr/>
          </a:p>
        </p:txBody>
      </p:sp>
      <p:sp>
        <p:nvSpPr>
          <p:cNvPr id="217" name="Google Shape;217;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u="sng">
                <a:solidFill>
                  <a:schemeClr val="hlink"/>
                </a:solidFill>
                <a:hlinkClick r:id="rId3"/>
              </a:rPr>
              <a:t>The completion list is on the DE Webpage</a:t>
            </a:r>
            <a:r>
              <a:rPr lang="en"/>
              <a:t> for those who have completed the training.</a:t>
            </a:r>
            <a:endParaRPr/>
          </a:p>
          <a:p>
            <a:pPr indent="-342900" lvl="0" marL="457200" rtl="0" algn="l">
              <a:spcBef>
                <a:spcPts val="0"/>
              </a:spcBef>
              <a:spcAft>
                <a:spcPts val="0"/>
              </a:spcAft>
              <a:buSzPts val="1800"/>
              <a:buAutoNum type="arabicPeriod"/>
            </a:pPr>
            <a:r>
              <a:rPr lang="en"/>
              <a:t>If adjuncts would like to be paid 4 hours for the training they need to finish the training by June 12th. </a:t>
            </a:r>
            <a:endParaRPr/>
          </a:p>
          <a:p>
            <a:pPr indent="-342900" lvl="0" marL="457200" rtl="0" algn="l">
              <a:spcBef>
                <a:spcPts val="0"/>
              </a:spcBef>
              <a:spcAft>
                <a:spcPts val="0"/>
              </a:spcAft>
              <a:buSzPts val="1800"/>
              <a:buAutoNum type="arabicPeriod"/>
            </a:pPr>
            <a:r>
              <a:rPr lang="en"/>
              <a:t>If full time faculty would like 4 hours of flex credit then they need to finish the training by June 12th.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200">
                <a:highlight>
                  <a:srgbClr val="FFFFFF"/>
                </a:highlight>
                <a:latin typeface="Calibri"/>
                <a:ea typeface="Calibri"/>
                <a:cs typeface="Calibri"/>
                <a:sym typeface="Calibri"/>
              </a:rPr>
              <a:t>Feedback from divisions for AS 60 rewrite </a:t>
            </a:r>
            <a:endParaRPr sz="3600"/>
          </a:p>
        </p:txBody>
      </p:sp>
      <p:sp>
        <p:nvSpPr>
          <p:cNvPr id="223" name="Google Shape;223;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Workgroup: Dr. Valerie Woodward, Nikki</a:t>
            </a:r>
            <a:endParaRPr/>
          </a:p>
          <a:p>
            <a:pPr indent="-342900" lvl="0" marL="457200" rtl="0" algn="l">
              <a:spcBef>
                <a:spcPts val="1600"/>
              </a:spcBef>
              <a:spcAft>
                <a:spcPts val="0"/>
              </a:spcAft>
              <a:buSzPts val="1800"/>
              <a:buAutoNum type="arabicPeriod"/>
            </a:pPr>
            <a:r>
              <a:rPr lang="en"/>
              <a:t> </a:t>
            </a:r>
            <a:r>
              <a:rPr lang="en" u="sng">
                <a:solidFill>
                  <a:schemeClr val="hlink"/>
                </a:solidFill>
                <a:hlinkClick r:id="rId3"/>
              </a:rPr>
              <a:t>COR Track Changes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1"/>
          <p:cNvSpPr txBox="1"/>
          <p:nvPr>
            <p:ph type="title"/>
          </p:nvPr>
        </p:nvSpPr>
        <p:spPr>
          <a:xfrm>
            <a:off x="256850" y="2231550"/>
            <a:ext cx="4045200" cy="68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Announcements</a:t>
            </a:r>
            <a:endParaRPr>
              <a:latin typeface="Calibri"/>
              <a:ea typeface="Calibri"/>
              <a:cs typeface="Calibri"/>
              <a:sym typeface="Calibri"/>
            </a:endParaRPr>
          </a:p>
        </p:txBody>
      </p:sp>
      <p:sp>
        <p:nvSpPr>
          <p:cNvPr id="229" name="Google Shape;229;p41"/>
          <p:cNvSpPr txBox="1"/>
          <p:nvPr>
            <p:ph idx="2" type="body"/>
          </p:nvPr>
        </p:nvSpPr>
        <p:spPr>
          <a:xfrm>
            <a:off x="4731300" y="1326150"/>
            <a:ext cx="4045200" cy="24636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u="sng">
                <a:solidFill>
                  <a:schemeClr val="hlink"/>
                </a:solidFill>
                <a:highlight>
                  <a:schemeClr val="lt1"/>
                </a:highlight>
                <a:latin typeface="Calibri"/>
                <a:ea typeface="Calibri"/>
                <a:cs typeface="Calibri"/>
                <a:sym typeface="Calibri"/>
                <a:hlinkClick r:id="rId3"/>
              </a:rPr>
              <a:t>Structure of the Distance Education Department Statement from the President</a:t>
            </a:r>
            <a:endParaRPr sz="1400">
              <a:solidFill>
                <a:schemeClr val="dk1"/>
              </a:solidFill>
              <a:highlight>
                <a:schemeClr val="lt1"/>
              </a:highlight>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DEAC </a:t>
            </a:r>
            <a:r>
              <a:rPr lang="en">
                <a:latin typeface="Calibri"/>
                <a:ea typeface="Calibri"/>
                <a:cs typeface="Calibri"/>
                <a:sym typeface="Calibri"/>
              </a:rPr>
              <a:t>Voting Members</a:t>
            </a:r>
            <a:endParaRPr>
              <a:latin typeface="Calibri"/>
              <a:ea typeface="Calibri"/>
              <a:cs typeface="Calibri"/>
              <a:sym typeface="Calibri"/>
            </a:endParaRPr>
          </a:p>
        </p:txBody>
      </p:sp>
      <p:sp>
        <p:nvSpPr>
          <p:cNvPr id="70" name="Google Shape;70;p15"/>
          <p:cNvSpPr txBox="1"/>
          <p:nvPr>
            <p:ph idx="1" type="body"/>
          </p:nvPr>
        </p:nvSpPr>
        <p:spPr>
          <a:xfrm>
            <a:off x="311700" y="1091050"/>
            <a:ext cx="5130000" cy="388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Voting members of committee:</a:t>
            </a:r>
            <a:endParaRPr>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a:latin typeface="Calibri"/>
                <a:ea typeface="Calibri"/>
                <a:cs typeface="Calibri"/>
                <a:sym typeface="Calibri"/>
              </a:rPr>
              <a:t>(</a:t>
            </a:r>
            <a:r>
              <a:rPr lang="en">
                <a:latin typeface="Calibri"/>
                <a:ea typeface="Calibri"/>
                <a:cs typeface="Calibri"/>
                <a:sym typeface="Calibri"/>
              </a:rPr>
              <a:t>Quorum </a:t>
            </a:r>
            <a:r>
              <a:rPr lang="en">
                <a:latin typeface="Calibri"/>
                <a:ea typeface="Calibri"/>
                <a:cs typeface="Calibri"/>
                <a:sym typeface="Calibri"/>
              </a:rPr>
              <a:t>= 8 members need to be present to vote)</a:t>
            </a:r>
            <a:endParaRPr>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DSPS/ADA Rep- Cliff Seymour</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Rep-Vacant</a:t>
            </a:r>
            <a:endParaRPr b="1" i="1" sz="1800" u="sng">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Academic Affairs Rep</a:t>
            </a:r>
            <a:r>
              <a:rPr lang="en">
                <a:solidFill>
                  <a:schemeClr val="dk1"/>
                </a:solidFill>
                <a:latin typeface="Calibri"/>
                <a:ea typeface="Calibri"/>
                <a:cs typeface="Calibri"/>
                <a:sym typeface="Calibri"/>
              </a:rPr>
              <a:t>-Vacant</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Counseling</a:t>
            </a:r>
            <a:r>
              <a:rPr lang="en">
                <a:solidFill>
                  <a:schemeClr val="dk1"/>
                </a:solidFill>
                <a:latin typeface="Calibri"/>
                <a:ea typeface="Calibri"/>
                <a:cs typeface="Calibri"/>
                <a:sym typeface="Calibri"/>
              </a:rPr>
              <a:t> - Eckko Blake </a:t>
            </a:r>
            <a:endParaRPr>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Services Rep- Syria Purdom</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MIS Rep- Andrei Yermakov</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Curriculum Committee Chair- </a:t>
            </a:r>
            <a:r>
              <a:rPr lang="en">
                <a:solidFill>
                  <a:schemeClr val="dk1"/>
                </a:solidFill>
                <a:latin typeface="Calibri"/>
                <a:ea typeface="Calibri"/>
                <a:cs typeface="Calibri"/>
                <a:sym typeface="Calibri"/>
              </a:rPr>
              <a:t>Sean Moore</a:t>
            </a:r>
            <a:endParaRPr>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DEFC Co-Chair- Jasmine Phillips</a:t>
            </a:r>
            <a:endParaRPr>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a:solidFill>
                <a:schemeClr val="dk1"/>
              </a:solidFill>
              <a:latin typeface="Calibri"/>
              <a:ea typeface="Calibri"/>
              <a:cs typeface="Calibri"/>
              <a:sym typeface="Calibri"/>
            </a:endParaRPr>
          </a:p>
          <a:p>
            <a:pPr indent="0" lvl="0" marL="0" marR="0" rtl="0" algn="l">
              <a:lnSpc>
                <a:spcPct val="115000"/>
              </a:lnSpc>
              <a:spcBef>
                <a:spcPts val="0"/>
              </a:spcBef>
              <a:spcAft>
                <a:spcPts val="1600"/>
              </a:spcAft>
              <a:buNone/>
            </a:pPr>
            <a:r>
              <a:t/>
            </a:r>
            <a:endParaRPr>
              <a:latin typeface="Calibri"/>
              <a:ea typeface="Calibri"/>
              <a:cs typeface="Calibri"/>
              <a:sym typeface="Calibri"/>
            </a:endParaRPr>
          </a:p>
        </p:txBody>
      </p:sp>
      <p:sp>
        <p:nvSpPr>
          <p:cNvPr id="71" name="Google Shape;71;p15"/>
          <p:cNvSpPr txBox="1"/>
          <p:nvPr>
            <p:ph idx="1" type="body"/>
          </p:nvPr>
        </p:nvSpPr>
        <p:spPr>
          <a:xfrm>
            <a:off x="5441700" y="1181325"/>
            <a:ext cx="3494400" cy="388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latin typeface="Calibri"/>
                <a:ea typeface="Calibri"/>
                <a:cs typeface="Calibri"/>
                <a:sym typeface="Calibri"/>
              </a:rPr>
              <a:t>Faculty Reps (</a:t>
            </a:r>
            <a:r>
              <a:rPr lang="en" u="sng">
                <a:solidFill>
                  <a:schemeClr val="hlink"/>
                </a:solidFill>
                <a:latin typeface="Calibri"/>
                <a:ea typeface="Calibri"/>
                <a:cs typeface="Calibri"/>
                <a:sym typeface="Calibri"/>
                <a:hlinkClick r:id="rId3"/>
              </a:rPr>
              <a:t>GPD</a:t>
            </a:r>
            <a:r>
              <a:rPr lang="en">
                <a:latin typeface="Calibri"/>
                <a:ea typeface="Calibri"/>
                <a:cs typeface="Calibri"/>
                <a:sym typeface="Calibri"/>
              </a:rPr>
              <a:t>)</a:t>
            </a:r>
            <a:endParaRPr>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BIS-Lynda Wilkerson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SS-Dr. Kendahl Radcliffe</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FACH-Nikki Williams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STEM-Jose Villalobos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HPS-Dr. Roza Ekimyan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solidFill>
                  <a:schemeClr val="dk1"/>
                </a:solidFill>
                <a:latin typeface="Calibri"/>
                <a:ea typeface="Calibri"/>
                <a:cs typeface="Calibri"/>
                <a:sym typeface="Calibri"/>
              </a:rPr>
              <a:t>Adjunct Rep-Stephanie Eaves</a:t>
            </a:r>
            <a:endParaRPr>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2"/>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Next Meeting</a:t>
            </a:r>
            <a:endParaRPr>
              <a:latin typeface="Calibri"/>
              <a:ea typeface="Calibri"/>
              <a:cs typeface="Calibri"/>
              <a:sym typeface="Calibri"/>
            </a:endParaRPr>
          </a:p>
        </p:txBody>
      </p:sp>
      <p:sp>
        <p:nvSpPr>
          <p:cNvPr id="235" name="Google Shape;235;p42"/>
          <p:cNvSpPr txBox="1"/>
          <p:nvPr>
            <p:ph idx="1" type="subTitle"/>
          </p:nvPr>
        </p:nvSpPr>
        <p:spPr>
          <a:xfrm>
            <a:off x="265500" y="2803075"/>
            <a:ext cx="4045200" cy="17862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Font typeface="Calibri"/>
              <a:buChar char="●"/>
            </a:pPr>
            <a:r>
              <a:rPr lang="en" u="sng">
                <a:solidFill>
                  <a:schemeClr val="hlink"/>
                </a:solidFill>
                <a:latin typeface="Calibri"/>
                <a:ea typeface="Calibri"/>
                <a:cs typeface="Calibri"/>
                <a:sym typeface="Calibri"/>
                <a:hlinkClick r:id="rId3"/>
              </a:rPr>
              <a:t>2019-2020 DEAC meeting times.</a:t>
            </a:r>
            <a:endParaRPr>
              <a:latin typeface="Calibri"/>
              <a:ea typeface="Calibri"/>
              <a:cs typeface="Calibri"/>
              <a:sym typeface="Calibri"/>
            </a:endParaRPr>
          </a:p>
          <a:p>
            <a:pPr indent="-361950" lvl="0" marL="457200" rtl="0" algn="l">
              <a:spcBef>
                <a:spcPts val="0"/>
              </a:spcBef>
              <a:spcAft>
                <a:spcPts val="0"/>
              </a:spcAft>
              <a:buSzPts val="2100"/>
              <a:buFont typeface="Calibri"/>
              <a:buChar char="●"/>
            </a:pPr>
            <a:r>
              <a:rPr lang="en">
                <a:latin typeface="Calibri"/>
                <a:ea typeface="Calibri"/>
                <a:cs typeface="Calibri"/>
                <a:sym typeface="Calibri"/>
              </a:rPr>
              <a:t>4th Tuesdays of each month from 1:00 - 2:00 pm</a:t>
            </a:r>
            <a:endParaRPr>
              <a:latin typeface="Calibri"/>
              <a:ea typeface="Calibri"/>
              <a:cs typeface="Calibri"/>
              <a:sym typeface="Calibri"/>
            </a:endParaRPr>
          </a:p>
          <a:p>
            <a:pPr indent="-361950" lvl="0" marL="457200" rtl="0" algn="l">
              <a:spcBef>
                <a:spcPts val="0"/>
              </a:spcBef>
              <a:spcAft>
                <a:spcPts val="0"/>
              </a:spcAft>
              <a:buSzPts val="2100"/>
              <a:buFont typeface="Calibri"/>
              <a:buChar char="●"/>
            </a:pPr>
            <a:r>
              <a:rPr lang="en">
                <a:latin typeface="Calibri"/>
                <a:ea typeface="Calibri"/>
                <a:cs typeface="Calibri"/>
                <a:sym typeface="Calibri"/>
              </a:rPr>
              <a:t>Fall 2020: September 22, 2020</a:t>
            </a:r>
            <a:endParaRPr>
              <a:latin typeface="Calibri"/>
              <a:ea typeface="Calibri"/>
              <a:cs typeface="Calibri"/>
              <a:sym typeface="Calibri"/>
            </a:endParaRPr>
          </a:p>
        </p:txBody>
      </p:sp>
      <p:sp>
        <p:nvSpPr>
          <p:cNvPr id="236" name="Google Shape;236;p42"/>
          <p:cNvSpPr txBox="1"/>
          <p:nvPr>
            <p:ph idx="2" type="body"/>
          </p:nvPr>
        </p:nvSpPr>
        <p:spPr>
          <a:xfrm>
            <a:off x="4572000" y="1705625"/>
            <a:ext cx="4110900" cy="3221100"/>
          </a:xfrm>
          <a:prstGeom prst="rect">
            <a:avLst/>
          </a:prstGeom>
        </p:spPr>
        <p:txBody>
          <a:bodyPr anchorCtr="0" anchor="ctr" bIns="91425" lIns="91425" spcFirstLastPara="1" rIns="91425" wrap="square" tIns="91425">
            <a:noAutofit/>
          </a:bodyPr>
          <a:lstStyle/>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Second read and vote on:</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DE Student Authentication Policy </a:t>
            </a:r>
            <a:endParaRPr>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DE Program Review Survey questions</a:t>
            </a:r>
            <a:endParaRPr>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Hybrid Best Practices</a:t>
            </a:r>
            <a:endParaRPr>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Accessibility</a:t>
            </a:r>
            <a:r>
              <a:rPr lang="en" sz="1400">
                <a:solidFill>
                  <a:schemeClr val="dk1"/>
                </a:solidFill>
                <a:latin typeface="Calibri"/>
                <a:ea typeface="Calibri"/>
                <a:cs typeface="Calibri"/>
                <a:sym typeface="Calibri"/>
              </a:rPr>
              <a:t> check and Second read on all LTI’s</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Create OOS Policy</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Updating DE Handbook</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Collaborate with the </a:t>
            </a:r>
            <a:r>
              <a:rPr lang="en" sz="1400">
                <a:solidFill>
                  <a:schemeClr val="dk1"/>
                </a:solidFill>
                <a:latin typeface="Calibri"/>
                <a:ea typeface="Calibri"/>
                <a:cs typeface="Calibri"/>
                <a:sym typeface="Calibri"/>
              </a:rPr>
              <a:t>Accessibility</a:t>
            </a:r>
            <a:r>
              <a:rPr lang="en" sz="1400">
                <a:solidFill>
                  <a:schemeClr val="dk1"/>
                </a:solidFill>
                <a:latin typeface="Calibri"/>
                <a:ea typeface="Calibri"/>
                <a:cs typeface="Calibri"/>
                <a:sym typeface="Calibri"/>
              </a:rPr>
              <a:t> Committee to create an Accessibility Check Policy/Process</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Workgroup for revising the AS 60 COR</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Valerie, Nikki, Rashid</a:t>
            </a:r>
            <a:endParaRPr sz="1400">
              <a:solidFill>
                <a:schemeClr val="dk1"/>
              </a:solidFill>
              <a:latin typeface="Calibri"/>
              <a:ea typeface="Calibri"/>
              <a:cs typeface="Calibri"/>
              <a:sym typeface="Calibri"/>
            </a:endParaRPr>
          </a:p>
        </p:txBody>
      </p:sp>
      <p:sp>
        <p:nvSpPr>
          <p:cNvPr id="237" name="Google Shape;237;p42"/>
          <p:cNvSpPr txBox="1"/>
          <p:nvPr/>
        </p:nvSpPr>
        <p:spPr>
          <a:xfrm>
            <a:off x="4633775" y="1834625"/>
            <a:ext cx="2391000" cy="39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latin typeface="Calibri"/>
                <a:ea typeface="Calibri"/>
                <a:cs typeface="Calibri"/>
                <a:sym typeface="Calibri"/>
              </a:rPr>
              <a:t>Future Agenda Items</a:t>
            </a:r>
            <a:endParaRPr>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265500" y="1766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ConferZoom &amp; Agenda</a:t>
            </a:r>
            <a:endParaRPr>
              <a:latin typeface="Calibri"/>
              <a:ea typeface="Calibri"/>
              <a:cs typeface="Calibri"/>
              <a:sym typeface="Calibri"/>
            </a:endParaRPr>
          </a:p>
        </p:txBody>
      </p:sp>
      <p:sp>
        <p:nvSpPr>
          <p:cNvPr id="77" name="Google Shape;77;p16"/>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Call to order: The DEAC meeting was called to order by Jasmine Phillips.</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Review and approve the </a:t>
            </a:r>
            <a:r>
              <a:rPr lang="en" sz="1400" u="sng">
                <a:solidFill>
                  <a:schemeClr val="hlink"/>
                </a:solidFill>
                <a:latin typeface="Calibri"/>
                <a:ea typeface="Calibri"/>
                <a:cs typeface="Calibri"/>
                <a:sym typeface="Calibri"/>
                <a:hlinkClick r:id="rId3"/>
              </a:rPr>
              <a:t>DEAC Agenda</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u="sng">
                <a:solidFill>
                  <a:schemeClr val="hlink"/>
                </a:solidFill>
                <a:latin typeface="Calibri"/>
                <a:ea typeface="Calibri"/>
                <a:cs typeface="Calibri"/>
                <a:sym typeface="Calibri"/>
                <a:hlinkClick r:id="rId4"/>
              </a:rPr>
              <a:t>Recorded ConferZoom for this meeting.</a:t>
            </a:r>
            <a:endParaRPr sz="1400">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81" name="Shape 81"/>
        <p:cNvGrpSpPr/>
        <p:nvPr/>
      </p:nvGrpSpPr>
      <p:grpSpPr>
        <a:xfrm>
          <a:off x="0" y="0"/>
          <a:ext cx="0" cy="0"/>
          <a:chOff x="0" y="0"/>
          <a:chExt cx="0" cy="0"/>
        </a:xfrm>
      </p:grpSpPr>
      <p:sp>
        <p:nvSpPr>
          <p:cNvPr id="82" name="Google Shape;82;p17"/>
          <p:cNvSpPr txBox="1"/>
          <p:nvPr>
            <p:ph type="title"/>
          </p:nvPr>
        </p:nvSpPr>
        <p:spPr>
          <a:xfrm>
            <a:off x="265500" y="1242275"/>
            <a:ext cx="4045200" cy="1854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Review p</a:t>
            </a:r>
            <a:r>
              <a:rPr lang="en">
                <a:latin typeface="Calibri"/>
                <a:ea typeface="Calibri"/>
                <a:cs typeface="Calibri"/>
                <a:sym typeface="Calibri"/>
              </a:rPr>
              <a:t>revious meeting minutes</a:t>
            </a:r>
            <a:endParaRPr>
              <a:latin typeface="Calibri"/>
              <a:ea typeface="Calibri"/>
              <a:cs typeface="Calibri"/>
              <a:sym typeface="Calibri"/>
            </a:endParaRPr>
          </a:p>
        </p:txBody>
      </p:sp>
      <p:sp>
        <p:nvSpPr>
          <p:cNvPr id="83" name="Google Shape;83;p17"/>
          <p:cNvSpPr txBox="1"/>
          <p:nvPr>
            <p:ph idx="1" type="subTitle"/>
          </p:nvPr>
        </p:nvSpPr>
        <p:spPr>
          <a:xfrm>
            <a:off x="265500" y="3184075"/>
            <a:ext cx="4045200" cy="114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April</a:t>
            </a:r>
            <a:r>
              <a:rPr lang="en">
                <a:latin typeface="Calibri"/>
                <a:ea typeface="Calibri"/>
                <a:cs typeface="Calibri"/>
                <a:sym typeface="Calibri"/>
              </a:rPr>
              <a:t> 28, 2020</a:t>
            </a:r>
            <a:endParaRPr>
              <a:latin typeface="Calibri"/>
              <a:ea typeface="Calibri"/>
              <a:cs typeface="Calibri"/>
              <a:sym typeface="Calibri"/>
            </a:endParaRPr>
          </a:p>
          <a:p>
            <a:pPr indent="0" lvl="0" marL="0" rtl="0" algn="ctr">
              <a:spcBef>
                <a:spcPts val="0"/>
              </a:spcBef>
              <a:spcAft>
                <a:spcPts val="0"/>
              </a:spcAft>
              <a:buNone/>
            </a:pPr>
            <a:r>
              <a:rPr lang="en" u="sng">
                <a:solidFill>
                  <a:schemeClr val="hlink"/>
                </a:solidFill>
                <a:latin typeface="Calibri"/>
                <a:ea typeface="Calibri"/>
                <a:cs typeface="Calibri"/>
                <a:sym typeface="Calibri"/>
                <a:hlinkClick r:id="rId3"/>
              </a:rPr>
              <a:t>Google Slides</a:t>
            </a:r>
            <a:endParaRPr>
              <a:latin typeface="Calibri"/>
              <a:ea typeface="Calibri"/>
              <a:cs typeface="Calibri"/>
              <a:sym typeface="Calibri"/>
            </a:endParaRPr>
          </a:p>
          <a:p>
            <a:pPr indent="0" lvl="0" marL="0" rtl="0" algn="ctr">
              <a:spcBef>
                <a:spcPts val="0"/>
              </a:spcBef>
              <a:spcAft>
                <a:spcPts val="0"/>
              </a:spcAft>
              <a:buNone/>
            </a:pPr>
            <a:r>
              <a:rPr lang="en" u="sng">
                <a:solidFill>
                  <a:schemeClr val="hlink"/>
                </a:solidFill>
                <a:latin typeface="Calibri"/>
                <a:ea typeface="Calibri"/>
                <a:cs typeface="Calibri"/>
                <a:sym typeface="Calibri"/>
                <a:hlinkClick r:id="rId4"/>
              </a:rPr>
              <a:t>Meeting Minutes</a:t>
            </a:r>
            <a:endParaRPr>
              <a:latin typeface="Calibri"/>
              <a:ea typeface="Calibri"/>
              <a:cs typeface="Calibri"/>
              <a:sym typeface="Calibri"/>
            </a:endParaRPr>
          </a:p>
        </p:txBody>
      </p:sp>
      <p:sp>
        <p:nvSpPr>
          <p:cNvPr id="84" name="Google Shape;84;p17"/>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400">
                <a:solidFill>
                  <a:schemeClr val="dk1"/>
                </a:solidFill>
                <a:latin typeface="Calibri"/>
                <a:ea typeface="Calibri"/>
                <a:cs typeface="Calibri"/>
                <a:sym typeface="Calibri"/>
              </a:rPr>
              <a:t>Recommended Action: It is recommended that DEAC approves the previous meeting minutes as presented.</a:t>
            </a:r>
            <a:endParaRPr>
              <a:solidFill>
                <a:schemeClr val="dk1"/>
              </a:solidFill>
              <a:latin typeface="Calibri"/>
              <a:ea typeface="Calibri"/>
              <a:cs typeface="Calibri"/>
              <a:sym typeface="Calibri"/>
            </a:endParaRPr>
          </a:p>
          <a:p>
            <a:pPr indent="0" lvl="0" marL="914400" rtl="0" algn="l">
              <a:spcBef>
                <a:spcPts val="0"/>
              </a:spcBef>
              <a:spcAft>
                <a:spcPts val="0"/>
              </a:spcAft>
              <a:buNone/>
            </a:pPr>
            <a:r>
              <a:t/>
            </a:r>
            <a:endParaRPr sz="1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3036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Reports: </a:t>
            </a:r>
            <a:r>
              <a:rPr lang="en"/>
              <a:t>DE Updates</a:t>
            </a:r>
            <a:endParaRPr/>
          </a:p>
        </p:txBody>
      </p:sp>
      <p:sp>
        <p:nvSpPr>
          <p:cNvPr id="90" name="Google Shape;90;p18"/>
          <p:cNvSpPr txBox="1"/>
          <p:nvPr>
            <p:ph idx="1" type="body"/>
          </p:nvPr>
        </p:nvSpPr>
        <p:spPr>
          <a:xfrm>
            <a:off x="311700" y="876350"/>
            <a:ext cx="7830300" cy="4025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Guided Pathway Division </a:t>
            </a:r>
            <a:r>
              <a:rPr lang="en">
                <a:latin typeface="Calibri"/>
                <a:ea typeface="Calibri"/>
                <a:cs typeface="Calibri"/>
                <a:sym typeface="Calibri"/>
              </a:rPr>
              <a:t>Reports- Faculty Reps</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Curriculum Report- Curriculum Chair</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Senate Report- DEFC</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FCRC Update- FCRC Chair</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Workgroups</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u="sng">
                <a:solidFill>
                  <a:schemeClr val="hlink"/>
                </a:solidFill>
                <a:latin typeface="Calibri"/>
                <a:ea typeface="Calibri"/>
                <a:cs typeface="Calibri"/>
                <a:sym typeface="Calibri"/>
                <a:hlinkClick r:id="rId3"/>
              </a:rPr>
              <a:t>LTI:</a:t>
            </a:r>
            <a:r>
              <a:rPr lang="en">
                <a:latin typeface="Calibri"/>
                <a:ea typeface="Calibri"/>
                <a:cs typeface="Calibri"/>
                <a:sym typeface="Calibri"/>
              </a:rPr>
              <a:t> XYZ Math, WebAssignMath, MyOpenMath, My Lab and Mastering Math, OER Commons, Khan Academy</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President/CEO Report-Dr. Curry</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u="sng">
                <a:solidFill>
                  <a:schemeClr val="accent5"/>
                </a:solidFill>
                <a:latin typeface="Calibri"/>
                <a:ea typeface="Calibri"/>
                <a:cs typeface="Calibri"/>
                <a:sym typeface="Calibri"/>
                <a:hlinkClick r:id="rId4">
                  <a:extLst>
                    <a:ext uri="{A12FA001-AC4F-418D-AE19-62706E023703}">
                      <ahyp:hlinkClr val="tx"/>
                    </a:ext>
                  </a:extLst>
                </a:hlinkClick>
              </a:rPr>
              <a:t>DECO</a:t>
            </a:r>
            <a:r>
              <a:rPr lang="en">
                <a:latin typeface="Calibri"/>
                <a:ea typeface="Calibri"/>
                <a:cs typeface="Calibri"/>
                <a:sym typeface="Calibri"/>
              </a:rPr>
              <a:t>: Report- DEFC</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DEFC Report</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0" lvl="0" marL="457200" rtl="0" algn="l">
              <a:lnSpc>
                <a:spcPct val="100000"/>
              </a:lnSpc>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Calibri"/>
                <a:ea typeface="Calibri"/>
                <a:cs typeface="Calibri"/>
                <a:sym typeface="Calibri"/>
                <a:hlinkClick r:id="rId3"/>
              </a:rPr>
              <a:t>DECO</a:t>
            </a:r>
            <a:r>
              <a:rPr lang="en">
                <a:latin typeface="Calibri"/>
                <a:ea typeface="Calibri"/>
                <a:cs typeface="Calibri"/>
                <a:sym typeface="Calibri"/>
              </a:rPr>
              <a:t> Report</a:t>
            </a:r>
            <a:endParaRPr>
              <a:latin typeface="Calibri"/>
              <a:ea typeface="Calibri"/>
              <a:cs typeface="Calibri"/>
              <a:sym typeface="Calibri"/>
            </a:endParaRPr>
          </a:p>
        </p:txBody>
      </p:sp>
      <p:sp>
        <p:nvSpPr>
          <p:cNvPr id="96" name="Google Shape;96;p19"/>
          <p:cNvSpPr txBox="1"/>
          <p:nvPr>
            <p:ph idx="1" type="body"/>
          </p:nvPr>
        </p:nvSpPr>
        <p:spPr>
          <a:xfrm>
            <a:off x="311700" y="949500"/>
            <a:ext cx="7563300" cy="39090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AutoNum type="arabicPeriod"/>
            </a:pPr>
            <a:r>
              <a:rPr b="1" lang="en">
                <a:highlight>
                  <a:srgbClr val="FFF2CC"/>
                </a:highlight>
                <a:latin typeface="Calibri"/>
                <a:ea typeface="Calibri"/>
                <a:cs typeface="Calibri"/>
                <a:sym typeface="Calibri"/>
              </a:rPr>
              <a:t>According to the Chancellor’s Office, the statewide Academic Senate,  the ACCJC, Title V Ed Code and federal Title IV financial aid language, there is no such thing as remote instruction. There is only </a:t>
            </a:r>
            <a:r>
              <a:rPr b="1" lang="en">
                <a:highlight>
                  <a:srgbClr val="FFF2CC"/>
                </a:highlight>
                <a:latin typeface="Calibri"/>
                <a:ea typeface="Calibri"/>
                <a:cs typeface="Calibri"/>
                <a:sym typeface="Calibri"/>
              </a:rPr>
              <a:t>distance education and </a:t>
            </a:r>
            <a:r>
              <a:rPr b="1" lang="en">
                <a:highlight>
                  <a:srgbClr val="FFF2CC"/>
                </a:highlight>
                <a:latin typeface="Calibri"/>
                <a:ea typeface="Calibri"/>
                <a:cs typeface="Calibri"/>
                <a:sym typeface="Calibri"/>
              </a:rPr>
              <a:t>correspondence education.  Moving forward all DE requirements and DE laws must be met.</a:t>
            </a:r>
            <a:endParaRPr b="1">
              <a:highlight>
                <a:srgbClr val="FFF2CC"/>
              </a:highlight>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All faculty must comply with all Title V and ADA 508 </a:t>
            </a:r>
            <a:r>
              <a:rPr lang="en">
                <a:latin typeface="Calibri"/>
                <a:ea typeface="Calibri"/>
                <a:cs typeface="Calibri"/>
                <a:sym typeface="Calibri"/>
              </a:rPr>
              <a:t>Accessibility</a:t>
            </a:r>
            <a:r>
              <a:rPr lang="en">
                <a:latin typeface="Calibri"/>
                <a:ea typeface="Calibri"/>
                <a:cs typeface="Calibri"/>
                <a:sym typeface="Calibri"/>
              </a:rPr>
              <a:t> Laws</a:t>
            </a:r>
            <a:endParaRPr>
              <a:latin typeface="Calibri"/>
              <a:ea typeface="Calibri"/>
              <a:cs typeface="Calibri"/>
              <a:sym typeface="Calibri"/>
            </a:endParaRPr>
          </a:p>
          <a:p>
            <a:pPr indent="-317500" lvl="2" marL="1371600" rtl="0" algn="l">
              <a:lnSpc>
                <a:spcPct val="100000"/>
              </a:lnSpc>
              <a:spcBef>
                <a:spcPts val="0"/>
              </a:spcBef>
              <a:spcAft>
                <a:spcPts val="0"/>
              </a:spcAft>
              <a:buSzPts val="1400"/>
              <a:buFont typeface="Calibri"/>
              <a:buAutoNum type="romanLcPeriod"/>
            </a:pPr>
            <a:r>
              <a:rPr lang="en">
                <a:latin typeface="Calibri"/>
                <a:ea typeface="Calibri"/>
                <a:cs typeface="Calibri"/>
                <a:sym typeface="Calibri"/>
              </a:rPr>
              <a:t>All faculty must have regular and effective contact with their students each week</a:t>
            </a:r>
            <a:endParaRPr>
              <a:latin typeface="Calibri"/>
              <a:ea typeface="Calibri"/>
              <a:cs typeface="Calibri"/>
              <a:sym typeface="Calibri"/>
            </a:endParaRPr>
          </a:p>
          <a:p>
            <a:pPr indent="-317500" lvl="2" marL="1371600" rtl="0" algn="l">
              <a:lnSpc>
                <a:spcPct val="100000"/>
              </a:lnSpc>
              <a:spcBef>
                <a:spcPts val="0"/>
              </a:spcBef>
              <a:spcAft>
                <a:spcPts val="0"/>
              </a:spcAft>
              <a:buSzPts val="1400"/>
              <a:buFont typeface="Calibri"/>
              <a:buAutoNum type="romanLcPeriod"/>
            </a:pPr>
            <a:r>
              <a:rPr lang="en">
                <a:latin typeface="Calibri"/>
                <a:ea typeface="Calibri"/>
                <a:cs typeface="Calibri"/>
                <a:sym typeface="Calibri"/>
              </a:rPr>
              <a:t>All materials used must be accessible</a:t>
            </a:r>
            <a:endParaRPr>
              <a:latin typeface="Calibri"/>
              <a:ea typeface="Calibri"/>
              <a:cs typeface="Calibri"/>
              <a:sym typeface="Calibri"/>
            </a:endParaRPr>
          </a:p>
          <a:p>
            <a:pPr indent="-317500" lvl="2" marL="1371600" rtl="0" algn="l">
              <a:lnSpc>
                <a:spcPct val="100000"/>
              </a:lnSpc>
              <a:spcBef>
                <a:spcPts val="0"/>
              </a:spcBef>
              <a:spcAft>
                <a:spcPts val="0"/>
              </a:spcAft>
              <a:buSzPts val="1400"/>
              <a:buFont typeface="Calibri"/>
              <a:buAutoNum type="romanLcPeriod"/>
            </a:pPr>
            <a:r>
              <a:rPr lang="en">
                <a:latin typeface="Calibri"/>
                <a:ea typeface="Calibri"/>
                <a:cs typeface="Calibri"/>
                <a:sym typeface="Calibri"/>
              </a:rPr>
              <a:t>This can be accomplished through both distance education strategies of synchronous or asynchronous course meetings and activities </a:t>
            </a:r>
            <a:endParaRPr>
              <a:latin typeface="Calibri"/>
              <a:ea typeface="Calibri"/>
              <a:cs typeface="Calibri"/>
              <a:sym typeface="Calibri"/>
            </a:endParaRPr>
          </a:p>
          <a:p>
            <a:pPr indent="0" lvl="0" marL="0" rtl="0" algn="l">
              <a:lnSpc>
                <a:spcPct val="100000"/>
              </a:lnSpc>
              <a:spcBef>
                <a:spcPts val="0"/>
              </a:spcBef>
              <a:spcAft>
                <a:spcPts val="0"/>
              </a:spcAft>
              <a:buNone/>
            </a:pPr>
            <a:r>
              <a:t/>
            </a:r>
            <a:endParaRPr>
              <a:latin typeface="Calibri"/>
              <a:ea typeface="Calibri"/>
              <a:cs typeface="Calibri"/>
              <a:sym typeface="Calibri"/>
            </a:endParaRPr>
          </a:p>
          <a:p>
            <a:pPr indent="0" lvl="0" marL="0" rtl="0" algn="l">
              <a:lnSpc>
                <a:spcPct val="100000"/>
              </a:lnSpc>
              <a:spcBef>
                <a:spcPts val="0"/>
              </a:spcBef>
              <a:spcAft>
                <a:spcPts val="0"/>
              </a:spcAft>
              <a:buNone/>
            </a:pPr>
            <a:r>
              <a:t/>
            </a:r>
            <a:endParaRPr sz="13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a:t>
            </a:r>
            <a:endParaRPr/>
          </a:p>
        </p:txBody>
      </p:sp>
      <p:sp>
        <p:nvSpPr>
          <p:cNvPr id="102" name="Google Shape;102;p20"/>
          <p:cNvSpPr txBox="1"/>
          <p:nvPr>
            <p:ph idx="1" type="body"/>
          </p:nvPr>
        </p:nvSpPr>
        <p:spPr>
          <a:xfrm>
            <a:off x="311700" y="949500"/>
            <a:ext cx="3324900" cy="39090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AutoNum type="arabicPeriod"/>
            </a:pPr>
            <a:r>
              <a:rPr lang="en" u="sng">
                <a:solidFill>
                  <a:schemeClr val="hlink"/>
                </a:solidFill>
                <a:latin typeface="Calibri"/>
                <a:ea typeface="Calibri"/>
                <a:cs typeface="Calibri"/>
                <a:sym typeface="Calibri"/>
                <a:hlinkClick r:id="rId3"/>
              </a:rPr>
              <a:t>Professional Development Plan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Ally &amp; the new Canvas </a:t>
            </a:r>
            <a:r>
              <a:rPr lang="en" u="sng">
                <a:solidFill>
                  <a:schemeClr val="hlink"/>
                </a:solidFill>
                <a:latin typeface="Calibri"/>
                <a:ea typeface="Calibri"/>
                <a:cs typeface="Calibri"/>
                <a:sym typeface="Calibri"/>
                <a:hlinkClick r:id="rId4"/>
              </a:rPr>
              <a:t>Rich Content Editor</a:t>
            </a:r>
            <a:r>
              <a:rPr lang="en">
                <a:latin typeface="Calibri"/>
                <a:ea typeface="Calibri"/>
                <a:cs typeface="Calibri"/>
                <a:sym typeface="Calibri"/>
              </a:rPr>
              <a:t> have been turned on in Canvas.</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Please </a:t>
            </a:r>
            <a:r>
              <a:rPr lang="en" u="sng">
                <a:solidFill>
                  <a:schemeClr val="hlink"/>
                </a:solidFill>
                <a:latin typeface="Calibri"/>
                <a:ea typeface="Calibri"/>
                <a:cs typeface="Calibri"/>
                <a:sym typeface="Calibri"/>
                <a:hlinkClick r:id="rId5"/>
              </a:rPr>
              <a:t>install the new zoom update </a:t>
            </a:r>
            <a:r>
              <a:rPr lang="en">
                <a:latin typeface="Calibri"/>
                <a:ea typeface="Calibri"/>
                <a:cs typeface="Calibri"/>
                <a:sym typeface="Calibri"/>
              </a:rPr>
              <a:t> before May 30th.</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Published and unpublished courses will now appear in your dashboard </a:t>
            </a:r>
            <a:r>
              <a:rPr lang="en">
                <a:latin typeface="Calibri"/>
                <a:ea typeface="Calibri"/>
                <a:cs typeface="Calibri"/>
                <a:sym typeface="Calibri"/>
              </a:rPr>
              <a:t>separately</a:t>
            </a:r>
            <a:r>
              <a:rPr lang="en">
                <a:latin typeface="Calibri"/>
                <a:ea typeface="Calibri"/>
                <a:cs typeface="Calibri"/>
                <a:sym typeface="Calibri"/>
              </a:rPr>
              <a:t>. </a:t>
            </a:r>
            <a:endParaRPr>
              <a:latin typeface="Calibri"/>
              <a:ea typeface="Calibri"/>
              <a:cs typeface="Calibri"/>
              <a:sym typeface="Calibri"/>
            </a:endParaRPr>
          </a:p>
          <a:p>
            <a:pPr indent="0" lvl="0" marL="0" rtl="0" algn="l">
              <a:lnSpc>
                <a:spcPct val="100000"/>
              </a:lnSpc>
              <a:spcBef>
                <a:spcPts val="0"/>
              </a:spcBef>
              <a:spcAft>
                <a:spcPts val="0"/>
              </a:spcAft>
              <a:buNone/>
            </a:pPr>
            <a:r>
              <a:t/>
            </a:r>
            <a:endParaRPr sz="1300">
              <a:latin typeface="Calibri"/>
              <a:ea typeface="Calibri"/>
              <a:cs typeface="Calibri"/>
              <a:sym typeface="Calibri"/>
            </a:endParaRPr>
          </a:p>
        </p:txBody>
      </p:sp>
      <p:pic>
        <p:nvPicPr>
          <p:cNvPr id="103" name="Google Shape;103;p20"/>
          <p:cNvPicPr preferRelativeResize="0"/>
          <p:nvPr/>
        </p:nvPicPr>
        <p:blipFill rotWithShape="1">
          <a:blip r:embed="rId6">
            <a:alphaModFix/>
          </a:blip>
          <a:srcRect b="10281" l="0" r="0" t="0"/>
          <a:stretch/>
        </p:blipFill>
        <p:spPr>
          <a:xfrm>
            <a:off x="3707675" y="37313"/>
            <a:ext cx="5361126" cy="50688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265500" y="1233175"/>
            <a:ext cx="4045200" cy="1867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Unfinished Business</a:t>
            </a:r>
            <a:endParaRPr/>
          </a:p>
        </p:txBody>
      </p:sp>
      <p:sp>
        <p:nvSpPr>
          <p:cNvPr id="109" name="Google Shape;109;p21"/>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AutoNum type="arabicPeriod"/>
            </a:pPr>
            <a:r>
              <a:rPr lang="en"/>
              <a:t>None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BA075100CCC2439C6C59EBD870AD93" ma:contentTypeVersion="15" ma:contentTypeDescription="Create a new document." ma:contentTypeScope="" ma:versionID="18bf43e84084a961ae90c8033218ef5d">
  <xsd:schema xmlns:xsd="http://www.w3.org/2001/XMLSchema" xmlns:xs="http://www.w3.org/2001/XMLSchema" xmlns:p="http://schemas.microsoft.com/office/2006/metadata/properties" xmlns:ns2="0fdf87a7-f9cf-4586-b3f6-a593b3fb8cb6" xmlns:ns3="b1b3ff20-403c-4f54-9938-a1f560f1863e" targetNamespace="http://schemas.microsoft.com/office/2006/metadata/properties" ma:root="true" ma:fieldsID="bbb6cff70591390ba8162b171a3ef820" ns2:_="" ns3:_="">
    <xsd:import namespace="0fdf87a7-f9cf-4586-b3f6-a593b3fb8cb6"/>
    <xsd:import namespace="b1b3ff20-403c-4f54-9938-a1f560f186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df87a7-f9cf-4586-b3f6-a593b3fb8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4091207-ce1c-4ccc-a85f-94e969b489c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b3ff20-403c-4f54-9938-a1f560f186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fe34f9-5592-44fb-a6db-3a1503b25e47}" ma:internalName="TaxCatchAll" ma:showField="CatchAllData" ma:web="b1b3ff20-403c-4f54-9938-a1f560f186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1b3ff20-403c-4f54-9938-a1f560f1863e" xsi:nil="true"/>
    <lcf76f155ced4ddcb4097134ff3c332f xmlns="0fdf87a7-f9cf-4586-b3f6-a593b3fb8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9E59828-41DC-4341-A8DC-FE279DD191F8}"/>
</file>

<file path=customXml/itemProps2.xml><?xml version="1.0" encoding="utf-8"?>
<ds:datastoreItem xmlns:ds="http://schemas.openxmlformats.org/officeDocument/2006/customXml" ds:itemID="{6880B2FD-2E29-462D-9B58-54B8FEBA6BF4}"/>
</file>

<file path=customXml/itemProps3.xml><?xml version="1.0" encoding="utf-8"?>
<ds:datastoreItem xmlns:ds="http://schemas.openxmlformats.org/officeDocument/2006/customXml" ds:itemID="{CA1DA9ED-16B8-4113-AEC6-8DBD3A0D60A3}"/>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0x01010069BA075100CCC2439C6C59EBD870AD93</vt:lpwstr>
  </property>
</Properties>
</file>