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slide" Target="slides/slide16.xml"/><Relationship Id="rId3" Type="http://schemas.openxmlformats.org/officeDocument/2006/relationships/presProps" Target="presProps.xml"/><Relationship Id="rId25" Type="http://schemas.openxmlformats.org/officeDocument/2006/relationships/slide" Target="slides/slide20.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29" Type="http://schemas.openxmlformats.org/officeDocument/2006/relationships/customXml" Target="../customXml/item1.xml"/><Relationship Id="rId24" Type="http://schemas.openxmlformats.org/officeDocument/2006/relationships/slide" Target="slides/slide19.xml"/><Relationship Id="rId1" Type="http://schemas.openxmlformats.org/officeDocument/2006/relationships/theme" Target="theme/theme1.xml"/><Relationship Id="rId6" Type="http://schemas.openxmlformats.org/officeDocument/2006/relationships/slide" Target="slides/slide1.xml"/><Relationship Id="rId11" Type="http://schemas.openxmlformats.org/officeDocument/2006/relationships/slide" Target="slides/slide6.xml"/><Relationship Id="rId23" Type="http://schemas.openxmlformats.org/officeDocument/2006/relationships/slide" Target="slides/slide18.xml"/><Relationship Id="rId28" Type="http://schemas.openxmlformats.org/officeDocument/2006/relationships/slide" Target="slides/slide23.xml"/><Relationship Id="rId5" Type="http://schemas.openxmlformats.org/officeDocument/2006/relationships/notesMaster" Target="notesMasters/notes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3.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slide" Target="slides/slide22.xml"/><Relationship Id="rId14" Type="http://schemas.openxmlformats.org/officeDocument/2006/relationships/slide" Target="slides/slide9.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395a6eb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395a6eb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827d8dc0d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827d8dc0d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827d8dc0d2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827d8dc0d2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c937a5c46d70523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c937a5c46d7052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63736bef2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63736bef2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c937a5c46d7052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c937a5c46d7052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648a42c95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648a42c95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8395a6eb40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8395a6eb40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75992a978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75992a978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8395a6eb40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8395a6eb40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705df13f3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705df13f3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8395a6eb40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8395a6eb40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8395a6eb40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8395a6eb40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75992a978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5992a978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5a6fbefbb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5a6fbefbb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41893761c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41893761c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455af172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455af172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455af1730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55af1730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61063ae82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1063ae82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827d8dc0d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827d8dc0d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8395a6eb4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8395a6eb4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8395a6eb4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8395a6eb4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210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42" name="Google Shape;42;p9"/>
          <p:cNvPicPr preferRelativeResize="0"/>
          <p:nvPr/>
        </p:nvPicPr>
        <p:blipFill>
          <a:blip r:embed="rId2">
            <a:alphaModFix/>
          </a:blip>
          <a:stretch>
            <a:fillRect/>
          </a:stretch>
        </p:blipFill>
        <p:spPr>
          <a:xfrm>
            <a:off x="7943051" y="0"/>
            <a:ext cx="1156275" cy="14963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drive.google.com/file/d/1xZMuNN80OIj3sNlNiFVP7nC4RW-V2M0Y/view?usp=sharing" TargetMode="External"/><Relationship Id="rId4" Type="http://schemas.openxmlformats.org/officeDocument/2006/relationships/hyperlink" Target="https://compton.instructure.com/courses/361/pages/distance-education-canvas-ltis?module_item_id=25646" TargetMode="External"/></Relationships>
</file>

<file path=ppt/slides/_rels/slide11.xml.rels><?xml version="1.0" encoding="UTF-8" standalone="yes"?><Relationships xmlns="http://schemas.openxmlformats.org/package/2006/relationships"><Relationship Id="rId10" Type="http://schemas.openxmlformats.org/officeDocument/2006/relationships/hyperlink" Target="https://compton.craniumcafe.com/" TargetMode="External"/><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compton.instructure.com/courses/1067" TargetMode="External"/><Relationship Id="rId4" Type="http://schemas.openxmlformats.org/officeDocument/2006/relationships/hyperlink" Target="https://compton.instructure.com/courses/361" TargetMode="External"/><Relationship Id="rId9" Type="http://schemas.openxmlformats.org/officeDocument/2006/relationships/hyperlink" Target="https://www.3cmediasolutions.org/node/20248" TargetMode="External"/><Relationship Id="rId5" Type="http://schemas.openxmlformats.org/officeDocument/2006/relationships/hyperlink" Target="https://cvc.edu/about-the-oei/resources/" TargetMode="External"/><Relationship Id="rId6" Type="http://schemas.openxmlformats.org/officeDocument/2006/relationships/hyperlink" Target="https://ccconlineed.instructure.com/courses/5432" TargetMode="External"/><Relationship Id="rId7" Type="http://schemas.openxmlformats.org/officeDocument/2006/relationships/hyperlink" Target="https://support.zoom.us/hc/en-us/articles/206618765-Zoom-Video-Tutorials" TargetMode="External"/><Relationship Id="rId8" Type="http://schemas.openxmlformats.org/officeDocument/2006/relationships/hyperlink" Target="https://www.3cmediasolutions.org/node/2024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ocs.google.com/document/d/19GTgfCQKc_nLPcZ9ah-jEmPD8B005uE0r99piO70d5o/edit?usp=sharing" TargetMode="External"/><Relationship Id="rId4" Type="http://schemas.openxmlformats.org/officeDocument/2006/relationships/hyperlink" Target="https://www.youtube.com/watch?v=x3j8V-uLkNw" TargetMode="External"/><Relationship Id="rId9" Type="http://schemas.openxmlformats.org/officeDocument/2006/relationships/hyperlink" Target="https://ccconlineed.instructure.com/courses/5432/pages/reduced-cost-or-free-internet-access?module_item_id=259335" TargetMode="External"/><Relationship Id="rId5" Type="http://schemas.openxmlformats.org/officeDocument/2006/relationships/hyperlink" Target="https://compton.instructure.com/courses/1853" TargetMode="External"/><Relationship Id="rId6" Type="http://schemas.openxmlformats.org/officeDocument/2006/relationships/hyperlink" Target="https://compton.instructure.com/courses/1860/pages/distance-education" TargetMode="External"/><Relationship Id="rId7" Type="http://schemas.openxmlformats.org/officeDocument/2006/relationships/hyperlink" Target="https://compton.instructure.com/courses/1860" TargetMode="External"/><Relationship Id="rId8" Type="http://schemas.openxmlformats.org/officeDocument/2006/relationships/hyperlink" Target="https://compton.instructure.com/courses/1860/pages/online-counsel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docs.google.com/document/d/1psKauPIqjrNdecF8SyZflHJP5koblCO3av4aOfM6j4g/edit?usp=sharing" TargetMode="External"/><Relationship Id="rId4" Type="http://schemas.openxmlformats.org/officeDocument/2006/relationships/hyperlink" Target="http://compton.edu/academics/distance-ed/DEFaculty_Resources.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asccc.org/resolutions/support-new-distance-education-definition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docs.google.com/document/d/1LjealGB0pH-GQ2YrLyQUFZGuEpo3bM2bTFGC2Y3Z1ZI/edit?usp=shar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onlinenetworkofeducators.org/course-cards/introduction-to-teaching-with-canvas/" TargetMode="External"/><Relationship Id="rId4" Type="http://schemas.openxmlformats.org/officeDocument/2006/relationships/hyperlink" Target="https://onlinenetworkofeducators.org/course-cards/introduction-to-online-teaching-and-learning-2/" TargetMode="External"/><Relationship Id="rId5" Type="http://schemas.openxmlformats.org/officeDocument/2006/relationships/hyperlink" Target="https://onlinenetworkofeducators.org/course-cards/creating-accessible-course-cont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cccconfer.zoom.us/j/498385619" TargetMode="External"/><Relationship Id="rId4" Type="http://schemas.openxmlformats.org/officeDocument/2006/relationships/hyperlink" Target="https://zoom.us/u/arSbaaODs" TargetMode="External"/><Relationship Id="rId5" Type="http://schemas.openxmlformats.org/officeDocument/2006/relationships/hyperlink" Target="mailto:498385619@lync.zoom.us" TargetMode="External"/><Relationship Id="rId6" Type="http://schemas.openxmlformats.org/officeDocument/2006/relationships/hyperlink" Target="http://www.compton.edu/academics/distance-ed/facultyresources.asp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docs.google.com/spreadsheets/d/1WA0BJMOU3ASYGA8fcbsCGoTYCPomZCgEgch1IRNFUUY/edit?usp=sharin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compton.instructure.com/courses/361" TargetMode="External"/><Relationship Id="rId4" Type="http://schemas.openxmlformats.org/officeDocument/2006/relationships/hyperlink" Target="http://www.compton.edu/academics/distance-ed/facultyresources.aspx" TargetMode="External"/><Relationship Id="rId9" Type="http://schemas.openxmlformats.org/officeDocument/2006/relationships/hyperlink" Target="https://cvc.edu/about-the-oei/resources/" TargetMode="External"/><Relationship Id="rId5" Type="http://schemas.openxmlformats.org/officeDocument/2006/relationships/hyperlink" Target="https://drive.google.com/file/d/1jGTyxERHFCYgH_khcIWk-LPT8aEF-J-S/view?usp=sharing" TargetMode="External"/><Relationship Id="rId6" Type="http://schemas.openxmlformats.org/officeDocument/2006/relationships/hyperlink" Target="https://drive.google.com/file/d/1xZMuNN80OIj3sNlNiFVP7nC4RW-V2M0Y/view?usp=sharing" TargetMode="External"/><Relationship Id="rId7" Type="http://schemas.openxmlformats.org/officeDocument/2006/relationships/hyperlink" Target="https://cvc.edu/keeplearning/" TargetMode="External"/><Relationship Id="rId8" Type="http://schemas.openxmlformats.org/officeDocument/2006/relationships/hyperlink" Target="https://ccconlineed.instructure.com/courses/5432/"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 Id="rId3" Type="http://schemas.openxmlformats.org/officeDocument/2006/relationships/hyperlink" Target="https://docs.google.com/document/d/e/2PACX-1vT0wsBcwjAQ9L1vCPCi5dilIL1Y5RW97tqtGDT5fko_8mtdltVXMzFmRhPVsiDv6dc8c_qfUSIlBDLu/pu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compton.edu/academics/docs/Summary-Degrees-Certificate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s://docs.google.com/document/d/16z9zTrqFT8GO36A2T3t7GdmvhKVyQIufPZVALhQu0o8/edit?usp=sharing" TargetMode="External"/><Relationship Id="rId4" Type="http://schemas.openxmlformats.org/officeDocument/2006/relationships/hyperlink" Target="https://cccconfer.zoom.us/rec/share/2vRuLpvr6FtOQM_15WWECpYYAIX7T6a80HUb-PENmkfUt8-8cnpIITzNNBITCv92?startTime=158810569900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hyperlink" Target="https://docs.google.com/presentation/d/1Kedgec--XOYgigjVes35CcPrfymuv9BTaVPcT7AVl64/edit?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cccdeco.org/resources/ccc-de-coordinators-monthly-meetings-links/" TargetMode="External"/></Relationships>
</file>

<file path=ppt/slides/_rels/slide7.xml.rels><?xml version="1.0" encoding="UTF-8" standalone="yes"?><Relationships xmlns="http://schemas.openxmlformats.org/package/2006/relationships"><Relationship Id="rId20" Type="http://schemas.openxmlformats.org/officeDocument/2006/relationships/hyperlink" Target="https://cccpln.csod.com/catalog/CustomPage.aspx?id=20000613&amp;tab_page_id=20000613&amp;tab_id=-1" TargetMode="External"/><Relationship Id="rId11" Type="http://schemas.openxmlformats.org/officeDocument/2006/relationships/hyperlink" Target="https://cvc.edu/about-the-oei/resources/" TargetMode="External"/><Relationship Id="rId10" Type="http://schemas.openxmlformats.org/officeDocument/2006/relationships/hyperlink" Target="https://cvc.edu/about-the-oei/resources/" TargetMode="External"/><Relationship Id="rId21" Type="http://schemas.openxmlformats.org/officeDocument/2006/relationships/hyperlink" Target="https://cccpln.csod.com/catalog/CustomPage.aspx?id=20000613&amp;tab_page_id=20000613&amp;tab_id=-1" TargetMode="External"/><Relationship Id="rId13" Type="http://schemas.openxmlformats.org/officeDocument/2006/relationships/hyperlink" Target="https://cvc.edu/events/" TargetMode="External"/><Relationship Id="rId12" Type="http://schemas.openxmlformats.org/officeDocument/2006/relationships/hyperlink" Target="https://cvc.edu/events/" TargetMode="External"/><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cccdeco.org/" TargetMode="External"/><Relationship Id="rId4" Type="http://schemas.openxmlformats.org/officeDocument/2006/relationships/hyperlink" Target="http://onlineteachingconference.org/" TargetMode="External"/><Relationship Id="rId9" Type="http://schemas.openxmlformats.org/officeDocument/2006/relationships/hyperlink" Target="https://drive.google.com/file/d/1g6sLoQwNKosq6YOQ4caOC-UNkoL8Xj11/view?usp=sharing" TargetMode="External"/><Relationship Id="rId15" Type="http://schemas.openxmlformats.org/officeDocument/2006/relationships/hyperlink" Target="https://ccconlineed.instructure.com/courses/5432" TargetMode="External"/><Relationship Id="rId14" Type="http://schemas.openxmlformats.org/officeDocument/2006/relationships/hyperlink" Target="https://ccconlineed.instructure.com/courses/5432" TargetMode="External"/><Relationship Id="rId17" Type="http://schemas.openxmlformats.org/officeDocument/2006/relationships/hyperlink" Target="https://ccconlineed.instructure.com/courses/5432/pages/cvc-oei-on-demand-webinar-recordings?module_item_id=263186" TargetMode="External"/><Relationship Id="rId16" Type="http://schemas.openxmlformats.org/officeDocument/2006/relationships/hyperlink" Target="https://ccconlineed.instructure.com/courses/5432/pages/cvc-oei-on-demand-webinar-recordings?module_item_id=263186" TargetMode="External"/><Relationship Id="rId5" Type="http://schemas.openxmlformats.org/officeDocument/2006/relationships/hyperlink" Target="https://www.instructure.com/canvas/events/canvascon" TargetMode="External"/><Relationship Id="rId19" Type="http://schemas.openxmlformats.org/officeDocument/2006/relationships/hyperlink" Target="https://cvc.edu/expanded-student-support-ecosystem-services-march-2020-to-june-2020/" TargetMode="External"/><Relationship Id="rId6" Type="http://schemas.openxmlformats.org/officeDocument/2006/relationships/hyperlink" Target="https://www.cccco.edu/About-Us/Chancellors-Office/Divisions/Communications-and-Marketing/Novel-Coronavirus/co-communications-to-colleges" TargetMode="External"/><Relationship Id="rId18" Type="http://schemas.openxmlformats.org/officeDocument/2006/relationships/hyperlink" Target="https://cvc.edu/expanded-student-support-ecosystem-services-march-2020-to-june-2020/" TargetMode="External"/><Relationship Id="rId7" Type="http://schemas.openxmlformats.org/officeDocument/2006/relationships/hyperlink" Target="https://www.cccco.edu/About-Us/Chancellors-Office/Divisions/Communications-and-Marketing/Novel-Coronavirus/co-communications-to-colleges" TargetMode="External"/><Relationship Id="rId8" Type="http://schemas.openxmlformats.org/officeDocument/2006/relationships/hyperlink" Target="https://accjc.org/covid-1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cccdeco.org/" TargetMode="External"/><Relationship Id="rId4" Type="http://schemas.openxmlformats.org/officeDocument/2006/relationships/hyperlink" Target="https://docs.google.com/document/d/1cwFlD3zinALt1Kf2tLTyTIos53nAv2nleD1qD-X7P48/edit?usp=sharing" TargetMode="External"/><Relationship Id="rId5" Type="http://schemas.openxmlformats.org/officeDocument/2006/relationships/hyperlink" Target="https://compton.instructure.com/courses/361/discussion_topics/290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cccdeco.org/" TargetMode="External"/><Relationship Id="rId4" Type="http://schemas.openxmlformats.org/officeDocument/2006/relationships/hyperlink" Target="https://www.3cmediasolutions.org/support/faq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pic>
        <p:nvPicPr>
          <p:cNvPr id="56" name="Google Shape;56;p13"/>
          <p:cNvPicPr preferRelativeResize="0"/>
          <p:nvPr/>
        </p:nvPicPr>
        <p:blipFill>
          <a:blip r:embed="rId3">
            <a:alphaModFix/>
          </a:blip>
          <a:stretch>
            <a:fillRect/>
          </a:stretch>
        </p:blipFill>
        <p:spPr>
          <a:xfrm>
            <a:off x="3358883" y="0"/>
            <a:ext cx="2426226" cy="3139826"/>
          </a:xfrm>
          <a:prstGeom prst="rect">
            <a:avLst/>
          </a:prstGeom>
          <a:noFill/>
          <a:ln>
            <a:noFill/>
          </a:ln>
        </p:spPr>
      </p:pic>
      <p:sp>
        <p:nvSpPr>
          <p:cNvPr id="57" name="Google Shape;57;p13"/>
          <p:cNvSpPr txBox="1"/>
          <p:nvPr>
            <p:ph type="ctrTitle"/>
          </p:nvPr>
        </p:nvSpPr>
        <p:spPr>
          <a:xfrm>
            <a:off x="311696" y="152252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DEAC</a:t>
            </a:r>
            <a:endParaRPr>
              <a:latin typeface="Calibri"/>
              <a:ea typeface="Calibri"/>
              <a:cs typeface="Calibri"/>
              <a:sym typeface="Calibri"/>
            </a:endParaRPr>
          </a:p>
        </p:txBody>
      </p:sp>
      <p:sp>
        <p:nvSpPr>
          <p:cNvPr id="58" name="Google Shape;58;p13"/>
          <p:cNvSpPr txBox="1"/>
          <p:nvPr>
            <p:ph idx="1" type="subTitle"/>
          </p:nvPr>
        </p:nvSpPr>
        <p:spPr>
          <a:xfrm>
            <a:off x="311700" y="3612075"/>
            <a:ext cx="8520600" cy="137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Distance Education Advisory Committee</a:t>
            </a:r>
            <a:endParaRPr>
              <a:latin typeface="Calibri"/>
              <a:ea typeface="Calibri"/>
              <a:cs typeface="Calibri"/>
              <a:sym typeface="Calibri"/>
            </a:endParaRPr>
          </a:p>
          <a:p>
            <a:pPr indent="0" lvl="0" marL="0" rtl="0" algn="ctr">
              <a:spcBef>
                <a:spcPts val="0"/>
              </a:spcBef>
              <a:spcAft>
                <a:spcPts val="0"/>
              </a:spcAft>
              <a:buNone/>
            </a:pPr>
            <a:r>
              <a:rPr lang="en">
                <a:latin typeface="Calibri"/>
                <a:ea typeface="Calibri"/>
                <a:cs typeface="Calibri"/>
                <a:sym typeface="Calibri"/>
              </a:rPr>
              <a:t>Tuesday April 28, 2020</a:t>
            </a:r>
            <a:br>
              <a:rPr lang="en">
                <a:latin typeface="Calibri"/>
                <a:ea typeface="Calibri"/>
                <a:cs typeface="Calibri"/>
                <a:sym typeface="Calibri"/>
              </a:rPr>
            </a:br>
            <a:r>
              <a:rPr lang="en">
                <a:latin typeface="Calibri"/>
                <a:ea typeface="Calibri"/>
                <a:cs typeface="Calibri"/>
                <a:sym typeface="Calibri"/>
              </a:rPr>
              <a:t>1:00pm-2:00pm via Zoom</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a:t>
            </a:r>
            <a:endParaRPr/>
          </a:p>
        </p:txBody>
      </p:sp>
      <p:sp>
        <p:nvSpPr>
          <p:cNvPr id="114" name="Google Shape;114;p22"/>
          <p:cNvSpPr txBox="1"/>
          <p:nvPr>
            <p:ph idx="1" type="body"/>
          </p:nvPr>
        </p:nvSpPr>
        <p:spPr>
          <a:xfrm>
            <a:off x="311700" y="949500"/>
            <a:ext cx="7908600" cy="39090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IEPI is visiting virtually on April 30, 2020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sz="1800" u="sng">
                <a:solidFill>
                  <a:schemeClr val="accent5"/>
                </a:solidFill>
                <a:latin typeface="Calibri"/>
                <a:ea typeface="Calibri"/>
                <a:cs typeface="Calibri"/>
                <a:sym typeface="Calibri"/>
                <a:hlinkClick r:id="rId3">
                  <a:extLst>
                    <a:ext uri="{A12FA001-AC4F-418D-AE19-62706E023703}">
                      <ahyp:hlinkClr val="tx"/>
                    </a:ext>
                  </a:extLst>
                </a:hlinkClick>
              </a:rPr>
              <a:t>Circlein Survey: Study on students online experiences</a:t>
            </a:r>
            <a:r>
              <a:rPr lang="en" sz="1800">
                <a:latin typeface="Calibri"/>
                <a:ea typeface="Calibri"/>
                <a:cs typeface="Calibri"/>
                <a:sym typeface="Calibri"/>
              </a:rPr>
              <a:t>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a:latin typeface="Calibri"/>
                <a:ea typeface="Calibri"/>
                <a:cs typeface="Calibri"/>
                <a:sym typeface="Calibri"/>
              </a:rPr>
              <a:t>Latest resources and </a:t>
            </a:r>
            <a:r>
              <a:rPr lang="en" u="sng">
                <a:solidFill>
                  <a:schemeClr val="hlink"/>
                </a:solidFill>
                <a:latin typeface="Calibri"/>
                <a:ea typeface="Calibri"/>
                <a:cs typeface="Calibri"/>
                <a:sym typeface="Calibri"/>
                <a:hlinkClick r:id="rId4"/>
              </a:rPr>
              <a:t>LTI’s</a:t>
            </a:r>
            <a:r>
              <a:rPr lang="en">
                <a:latin typeface="Calibri"/>
                <a:ea typeface="Calibri"/>
                <a:cs typeface="Calibri"/>
                <a:sym typeface="Calibri"/>
              </a:rPr>
              <a:t> installed from CVC-OEI:</a:t>
            </a:r>
            <a:endParaRPr>
              <a:latin typeface="Calibri"/>
              <a:ea typeface="Calibri"/>
              <a:cs typeface="Calibri"/>
              <a:sym typeface="Calibri"/>
            </a:endParaRPr>
          </a:p>
          <a:p>
            <a:pPr indent="-342900" lvl="0" marL="914400" rtl="0" algn="l">
              <a:lnSpc>
                <a:spcPct val="100000"/>
              </a:lnSpc>
              <a:spcBef>
                <a:spcPts val="0"/>
              </a:spcBef>
              <a:spcAft>
                <a:spcPts val="0"/>
              </a:spcAft>
              <a:buSzPts val="1800"/>
              <a:buFont typeface="Calibri"/>
              <a:buChar char="●"/>
            </a:pPr>
            <a:r>
              <a:rPr lang="en">
                <a:latin typeface="Calibri"/>
                <a:ea typeface="Calibri"/>
                <a:cs typeface="Calibri"/>
                <a:sym typeface="Calibri"/>
              </a:rPr>
              <a:t>Ally</a:t>
            </a:r>
            <a:endParaRPr>
              <a:latin typeface="Calibri"/>
              <a:ea typeface="Calibri"/>
              <a:cs typeface="Calibri"/>
              <a:sym typeface="Calibri"/>
            </a:endParaRPr>
          </a:p>
          <a:p>
            <a:pPr indent="-342900" lvl="0" marL="914400" rtl="0" algn="l">
              <a:lnSpc>
                <a:spcPct val="100000"/>
              </a:lnSpc>
              <a:spcBef>
                <a:spcPts val="0"/>
              </a:spcBef>
              <a:spcAft>
                <a:spcPts val="0"/>
              </a:spcAft>
              <a:buSzPts val="1800"/>
              <a:buFont typeface="Calibri"/>
              <a:buChar char="●"/>
            </a:pPr>
            <a:r>
              <a:rPr lang="en">
                <a:latin typeface="Calibri"/>
                <a:ea typeface="Calibri"/>
                <a:cs typeface="Calibri"/>
                <a:sym typeface="Calibri"/>
              </a:rPr>
              <a:t>Labster</a:t>
            </a:r>
            <a:endParaRPr>
              <a:latin typeface="Calibri"/>
              <a:ea typeface="Calibri"/>
              <a:cs typeface="Calibri"/>
              <a:sym typeface="Calibri"/>
            </a:endParaRPr>
          </a:p>
          <a:p>
            <a:pPr indent="-342900" lvl="0" marL="914400" rtl="0" algn="l">
              <a:lnSpc>
                <a:spcPct val="100000"/>
              </a:lnSpc>
              <a:spcBef>
                <a:spcPts val="0"/>
              </a:spcBef>
              <a:spcAft>
                <a:spcPts val="0"/>
              </a:spcAft>
              <a:buSzPts val="1800"/>
              <a:buFont typeface="Calibri"/>
              <a:buChar char="●"/>
            </a:pPr>
            <a:r>
              <a:rPr lang="en">
                <a:latin typeface="Calibri"/>
                <a:ea typeface="Calibri"/>
                <a:cs typeface="Calibri"/>
                <a:sym typeface="Calibri"/>
              </a:rPr>
              <a:t>RedShelf </a:t>
            </a:r>
            <a:endParaRPr>
              <a:latin typeface="Calibri"/>
              <a:ea typeface="Calibri"/>
              <a:cs typeface="Calibri"/>
              <a:sym typeface="Calibri"/>
            </a:endParaRPr>
          </a:p>
          <a:p>
            <a:pPr indent="0" lvl="0" marL="0" rtl="0" algn="l">
              <a:lnSpc>
                <a:spcPct val="100000"/>
              </a:lnSpc>
              <a:spcBef>
                <a:spcPts val="0"/>
              </a:spcBef>
              <a:spcAft>
                <a:spcPts val="0"/>
              </a:spcAft>
              <a:buNone/>
            </a:pPr>
            <a:r>
              <a:t/>
            </a:r>
            <a:endParaRPr sz="13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Continued</a:t>
            </a:r>
            <a:endParaRPr/>
          </a:p>
        </p:txBody>
      </p:sp>
      <p:sp>
        <p:nvSpPr>
          <p:cNvPr id="120" name="Google Shape;120;p23"/>
          <p:cNvSpPr txBox="1"/>
          <p:nvPr>
            <p:ph idx="1" type="body"/>
          </p:nvPr>
        </p:nvSpPr>
        <p:spPr>
          <a:xfrm>
            <a:off x="311700" y="1152475"/>
            <a:ext cx="8520600" cy="3705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solidFill>
                  <a:srgbClr val="000000"/>
                </a:solidFill>
                <a:latin typeface="Calibri"/>
                <a:ea typeface="Calibri"/>
                <a:cs typeface="Calibri"/>
                <a:sym typeface="Calibri"/>
              </a:rPr>
              <a:t>Please reference the Canvas Global Announcement for faculty</a:t>
            </a:r>
            <a:endParaRPr sz="1100">
              <a:solidFill>
                <a:schemeClr val="dk1"/>
              </a:solidFill>
            </a:endParaRPr>
          </a:p>
          <a:p>
            <a:pPr indent="0" lvl="0" marL="0" rtl="0" algn="l">
              <a:spcBef>
                <a:spcPts val="1400"/>
              </a:spcBef>
              <a:spcAft>
                <a:spcPts val="0"/>
              </a:spcAft>
              <a:buNone/>
            </a:pPr>
            <a:r>
              <a:rPr lang="en" sz="1400">
                <a:solidFill>
                  <a:schemeClr val="dk1"/>
                </a:solidFill>
              </a:rPr>
              <a:t>Please click the following links for </a:t>
            </a:r>
            <a:r>
              <a:rPr b="1" lang="en" sz="1400">
                <a:solidFill>
                  <a:schemeClr val="dk1"/>
                </a:solidFill>
              </a:rPr>
              <a:t>Faculty Resources</a:t>
            </a:r>
            <a:r>
              <a:rPr lang="en" sz="1400">
                <a:solidFill>
                  <a:schemeClr val="dk1"/>
                </a:solidFill>
              </a:rPr>
              <a:t>:</a:t>
            </a:r>
            <a:endParaRPr sz="1400">
              <a:solidFill>
                <a:schemeClr val="dk1"/>
              </a:solidFill>
            </a:endParaRPr>
          </a:p>
          <a:p>
            <a:pPr indent="-298450" lvl="0" marL="457200" rtl="0" algn="l">
              <a:spcBef>
                <a:spcPts val="1200"/>
              </a:spcBef>
              <a:spcAft>
                <a:spcPts val="0"/>
              </a:spcAft>
              <a:buClr>
                <a:schemeClr val="dk1"/>
              </a:buClr>
              <a:buSzPts val="1100"/>
              <a:buAutoNum type="arabicPeriod"/>
            </a:pPr>
            <a:r>
              <a:rPr lang="en" sz="1100" u="sng">
                <a:solidFill>
                  <a:schemeClr val="hlink"/>
                </a:solidFill>
                <a:hlinkClick r:id="rId3"/>
              </a:rPr>
              <a:t>Growing With Canvas Faculty Training Course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4"/>
              </a:rPr>
              <a:t>Distance Education Repository</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5"/>
              </a:rPr>
              <a:t>CVC-OEI Remote Instruction Resources &amp; Webinars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6"/>
              </a:rPr>
              <a:t>CVC-OEI Instructional Continuity Resources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7"/>
              </a:rPr>
              <a:t>Zoom Video Tutorial</a:t>
            </a:r>
            <a:r>
              <a:rPr lang="en" sz="1100">
                <a:solidFill>
                  <a:schemeClr val="dk1"/>
                </a:solidFill>
              </a:rPr>
              <a:t>  &amp;</a:t>
            </a:r>
            <a:r>
              <a:rPr lang="en" sz="1100">
                <a:solidFill>
                  <a:schemeClr val="dk1"/>
                </a:solidFill>
                <a:uFill>
                  <a:noFill/>
                </a:uFill>
                <a:hlinkClick r:id="rId8">
                  <a:extLst>
                    <a:ext uri="{A12FA001-AC4F-418D-AE19-62706E023703}">
                      <ahyp:hlinkClr val="tx"/>
                    </a:ext>
                  </a:extLst>
                </a:hlinkClick>
              </a:rPr>
              <a:t> </a:t>
            </a:r>
            <a:r>
              <a:rPr lang="en" sz="1100" u="sng">
                <a:solidFill>
                  <a:schemeClr val="hlink"/>
                </a:solidFill>
                <a:hlinkClick r:id="rId9"/>
              </a:rPr>
              <a:t>Zoom Video Webinar Recording</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10"/>
              </a:rPr>
              <a:t>Distance Education Office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Faculty can call the Canvas Faculty Help Number 24/7 at: 424-213-6007</a:t>
            </a:r>
            <a:endParaRPr sz="1100">
              <a:solidFill>
                <a:schemeClr val="dk1"/>
              </a:solidFill>
            </a:endParaRPr>
          </a:p>
          <a:p>
            <a:pPr indent="0" lvl="0" marL="0" rtl="0" algn="l">
              <a:spcBef>
                <a:spcPts val="1200"/>
              </a:spcBef>
              <a:spcAft>
                <a:spcPts val="0"/>
              </a:spcAft>
              <a:buNone/>
            </a:pPr>
            <a:r>
              <a:rPr lang="en" sz="1100">
                <a:solidFill>
                  <a:schemeClr val="dk1"/>
                </a:solidFill>
                <a:highlight>
                  <a:srgbClr val="FCE5CD"/>
                </a:highlight>
              </a:rPr>
              <a:t>If faculty need more help with transitioning from Remote Instruction to fully compliant Distance Education, then they can enroll in the @ONE courses. </a:t>
            </a:r>
            <a:endParaRPr sz="1100">
              <a:solidFill>
                <a:schemeClr val="dk1"/>
              </a:solidFill>
              <a:highlight>
                <a:srgbClr val="FCE5CD"/>
              </a:highlight>
            </a:endParaRPr>
          </a:p>
          <a:p>
            <a:pPr indent="0" lvl="0" marL="0" rtl="0" algn="l">
              <a:lnSpc>
                <a:spcPct val="100000"/>
              </a:lnSpc>
              <a:spcBef>
                <a:spcPts val="1200"/>
              </a:spcBef>
              <a:spcAft>
                <a:spcPts val="0"/>
              </a:spcAft>
              <a:buNone/>
            </a:pPr>
            <a:r>
              <a:t/>
            </a:r>
            <a:endParaRPr sz="14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sz="1400">
              <a:solidFill>
                <a:srgbClr val="000000"/>
              </a:solidFill>
              <a:latin typeface="Calibri"/>
              <a:ea typeface="Calibri"/>
              <a:cs typeface="Calibri"/>
              <a:sym typeface="Calibri"/>
            </a:endParaRPr>
          </a:p>
          <a:p>
            <a:pPr indent="0" lvl="0" marL="0" rtl="0" algn="l">
              <a:spcBef>
                <a:spcPts val="0"/>
              </a:spcBef>
              <a:spcAft>
                <a:spcPts val="1600"/>
              </a:spcAft>
              <a:buNone/>
            </a:pPr>
            <a:r>
              <a:t/>
            </a:r>
            <a:endParaRPr sz="11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DEFC Report Out Continued</a:t>
            </a:r>
            <a:endParaRPr/>
          </a:p>
        </p:txBody>
      </p:sp>
      <p:sp>
        <p:nvSpPr>
          <p:cNvPr id="126" name="Google Shape;126;p24"/>
          <p:cNvSpPr txBox="1"/>
          <p:nvPr>
            <p:ph idx="1" type="body"/>
          </p:nvPr>
        </p:nvSpPr>
        <p:spPr>
          <a:xfrm>
            <a:off x="311700" y="1017725"/>
            <a:ext cx="8520600" cy="3705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solidFill>
                  <a:srgbClr val="000000"/>
                </a:solidFill>
                <a:latin typeface="Calibri"/>
                <a:ea typeface="Calibri"/>
                <a:cs typeface="Calibri"/>
                <a:sym typeface="Calibri"/>
              </a:rPr>
              <a:t>Please reference the Canvas Global Announcement for students</a:t>
            </a:r>
            <a:endParaRPr sz="1400">
              <a:solidFill>
                <a:srgbClr val="000000"/>
              </a:solidFill>
              <a:latin typeface="Calibri"/>
              <a:ea typeface="Calibri"/>
              <a:cs typeface="Calibri"/>
              <a:sym typeface="Calibri"/>
            </a:endParaRPr>
          </a:p>
          <a:p>
            <a:pPr indent="0" lvl="0" marL="0" rtl="0" algn="l">
              <a:spcBef>
                <a:spcPts val="1400"/>
              </a:spcBef>
              <a:spcAft>
                <a:spcPts val="0"/>
              </a:spcAft>
              <a:buNone/>
            </a:pPr>
            <a:r>
              <a:rPr lang="en" sz="1400">
                <a:solidFill>
                  <a:schemeClr val="dk1"/>
                </a:solidFill>
              </a:rPr>
              <a:t>Please click the following links for </a:t>
            </a:r>
            <a:r>
              <a:rPr b="1" lang="en" sz="1400">
                <a:solidFill>
                  <a:schemeClr val="dk1"/>
                </a:solidFill>
              </a:rPr>
              <a:t>Student Resources</a:t>
            </a:r>
            <a:r>
              <a:rPr lang="en" sz="1400">
                <a:solidFill>
                  <a:schemeClr val="dk1"/>
                </a:solidFill>
              </a:rPr>
              <a:t>:</a:t>
            </a:r>
            <a:endParaRPr sz="1400">
              <a:solidFill>
                <a:schemeClr val="dk1"/>
              </a:solidFill>
            </a:endParaRPr>
          </a:p>
          <a:p>
            <a:pPr indent="-298450" lvl="0" marL="457200" rtl="0" algn="l">
              <a:spcBef>
                <a:spcPts val="1200"/>
              </a:spcBef>
              <a:spcAft>
                <a:spcPts val="0"/>
              </a:spcAft>
              <a:buClr>
                <a:schemeClr val="dk1"/>
              </a:buClr>
              <a:buSzPts val="1100"/>
              <a:buAutoNum type="arabicPeriod"/>
            </a:pPr>
            <a:r>
              <a:rPr lang="en" sz="1100" u="sng">
                <a:solidFill>
                  <a:schemeClr val="hlink"/>
                </a:solidFill>
                <a:hlinkClick r:id="rId3"/>
              </a:rPr>
              <a:t>Canvas Login Instructions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4"/>
              </a:rPr>
              <a:t>Video Overview of Canvas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5"/>
              </a:rPr>
              <a:t>Passport to Canvas Student Orientation</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6"/>
              </a:rPr>
              <a:t>Distance Education Office</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7"/>
              </a:rPr>
              <a:t>Online Student Support Hub</a:t>
            </a:r>
            <a:r>
              <a:rPr lang="en" sz="1100">
                <a:solidFill>
                  <a:schemeClr val="dk1"/>
                </a:solidFill>
              </a:rPr>
              <a:t> (Contact all student services departments online during regular business hours.)</a:t>
            </a:r>
            <a:endParaRPr sz="1100">
              <a:solidFill>
                <a:schemeClr val="dk1"/>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8"/>
              </a:rPr>
              <a:t>Chat with a Compton College Counselor</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u="sng">
                <a:solidFill>
                  <a:schemeClr val="hlink"/>
                </a:solidFill>
                <a:hlinkClick r:id="rId9"/>
              </a:rPr>
              <a:t>Reduced Cost Internet for Students</a:t>
            </a:r>
            <a:endParaRPr sz="1100" u="sng">
              <a:solidFill>
                <a:schemeClr val="hlink"/>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Students can call the Canvas Student Help Number 24/7 at: 424-213-6003</a:t>
            </a:r>
            <a:endParaRPr sz="1100">
              <a:solidFill>
                <a:schemeClr val="dk1"/>
              </a:solidFill>
            </a:endParaRPr>
          </a:p>
          <a:p>
            <a:pPr indent="0" lvl="0" marL="0" rtl="0" algn="l">
              <a:spcBef>
                <a:spcPts val="1200"/>
              </a:spcBef>
              <a:spcAft>
                <a:spcPts val="0"/>
              </a:spcAft>
              <a:buNone/>
            </a:pPr>
            <a:r>
              <a:rPr lang="en" sz="1100">
                <a:solidFill>
                  <a:schemeClr val="dk1"/>
                </a:solidFill>
                <a:highlight>
                  <a:srgbClr val="FCE5CD"/>
                </a:highlight>
              </a:rPr>
              <a:t>If students need more help with Canvas such as a tutorial class facilitated by a faculty </a:t>
            </a:r>
            <a:r>
              <a:rPr lang="en" sz="1100">
                <a:solidFill>
                  <a:schemeClr val="dk1"/>
                </a:solidFill>
                <a:highlight>
                  <a:srgbClr val="FCE5CD"/>
                </a:highlight>
              </a:rPr>
              <a:t>instructor</a:t>
            </a:r>
            <a:r>
              <a:rPr lang="en" sz="1100">
                <a:solidFill>
                  <a:schemeClr val="dk1"/>
                </a:solidFill>
                <a:highlight>
                  <a:srgbClr val="FCE5CD"/>
                </a:highlight>
              </a:rPr>
              <a:t>, then they can enroll in AS 60. </a:t>
            </a:r>
            <a:endParaRPr sz="1100">
              <a:solidFill>
                <a:schemeClr val="dk1"/>
              </a:solidFill>
              <a:highlight>
                <a:srgbClr val="FCE5CD"/>
              </a:highlight>
            </a:endParaRPr>
          </a:p>
          <a:p>
            <a:pPr indent="0" lvl="0" marL="0" rtl="0" algn="l">
              <a:spcBef>
                <a:spcPts val="1200"/>
              </a:spcBef>
              <a:spcAft>
                <a:spcPts val="1600"/>
              </a:spcAft>
              <a:buNone/>
            </a:pPr>
            <a:r>
              <a:t/>
            </a:r>
            <a:endParaRPr sz="11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265500" y="1233175"/>
            <a:ext cx="4045200" cy="1867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Unfinished Business</a:t>
            </a:r>
            <a:endParaRPr/>
          </a:p>
        </p:txBody>
      </p:sp>
      <p:sp>
        <p:nvSpPr>
          <p:cNvPr id="132" name="Google Shape;132;p25"/>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AutoNum type="arabicPeriod"/>
            </a:pPr>
            <a:r>
              <a:rPr lang="en"/>
              <a:t>Canvas Training Courses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276325" y="700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Canvas Training Courses </a:t>
            </a:r>
            <a:endParaRPr/>
          </a:p>
        </p:txBody>
      </p:sp>
      <p:sp>
        <p:nvSpPr>
          <p:cNvPr id="138" name="Google Shape;138;p26"/>
          <p:cNvSpPr txBox="1"/>
          <p:nvPr>
            <p:ph idx="1" type="body"/>
          </p:nvPr>
        </p:nvSpPr>
        <p:spPr>
          <a:xfrm>
            <a:off x="354150" y="676825"/>
            <a:ext cx="8520600" cy="4370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@ONE Training is now open for the summer:</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sz="1100" u="sng">
                <a:solidFill>
                  <a:schemeClr val="hlink"/>
                </a:solidFill>
                <a:hlinkClick r:id="rId3"/>
              </a:rPr>
              <a:t>Summer 2020 @ONE Canvas Training Courses</a:t>
            </a:r>
            <a:br>
              <a:rPr lang="en">
                <a:latin typeface="Calibri"/>
                <a:ea typeface="Calibri"/>
                <a:cs typeface="Calibri"/>
                <a:sym typeface="Calibri"/>
              </a:rPr>
            </a:b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Compton College Canvas Training is full for summer</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Cohorts 1 and 2 dates are on the</a:t>
            </a:r>
            <a:r>
              <a:rPr lang="en" u="sng">
                <a:solidFill>
                  <a:schemeClr val="hlink"/>
                </a:solidFill>
                <a:latin typeface="Calibri"/>
                <a:ea typeface="Calibri"/>
                <a:cs typeface="Calibri"/>
                <a:sym typeface="Calibri"/>
                <a:hlinkClick r:id="rId4"/>
              </a:rPr>
              <a:t> Compton College DE Website </a:t>
            </a:r>
            <a:endParaRPr>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265500" y="1233175"/>
            <a:ext cx="4045200" cy="2729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Actionable and Discussion Items</a:t>
            </a:r>
            <a:endParaRPr/>
          </a:p>
        </p:txBody>
      </p:sp>
      <p:sp>
        <p:nvSpPr>
          <p:cNvPr id="144" name="Google Shape;144;p27"/>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AutoNum type="arabicPeriod"/>
            </a:pPr>
            <a:r>
              <a:rPr lang="en"/>
              <a:t>ASCCC Third Category of Online Classes: First Read </a:t>
            </a:r>
            <a:endParaRPr/>
          </a:p>
          <a:p>
            <a:pPr indent="-342900" lvl="0" marL="457200" rtl="0" algn="l">
              <a:spcBef>
                <a:spcPts val="0"/>
              </a:spcBef>
              <a:spcAft>
                <a:spcPts val="0"/>
              </a:spcAft>
              <a:buSzPts val="1800"/>
              <a:buAutoNum type="arabicPeriod"/>
            </a:pPr>
            <a:r>
              <a:rPr lang="en"/>
              <a:t>New DE Addendum: F</a:t>
            </a:r>
            <a:r>
              <a:rPr lang="en"/>
              <a:t>irst Read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8"/>
          <p:cNvSpPr txBox="1"/>
          <p:nvPr>
            <p:ph type="title"/>
          </p:nvPr>
        </p:nvSpPr>
        <p:spPr>
          <a:xfrm>
            <a:off x="311700" y="445025"/>
            <a:ext cx="8520600" cy="159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Third Category of Distance E</a:t>
            </a:r>
            <a:r>
              <a:rPr lang="en">
                <a:latin typeface="Calibri"/>
                <a:ea typeface="Calibri"/>
                <a:cs typeface="Calibri"/>
                <a:sym typeface="Calibri"/>
              </a:rPr>
              <a:t>ducation</a:t>
            </a:r>
            <a:endParaRPr>
              <a:latin typeface="Calibri"/>
              <a:ea typeface="Calibri"/>
              <a:cs typeface="Calibri"/>
              <a:sym typeface="Calibri"/>
            </a:endParaRPr>
          </a:p>
        </p:txBody>
      </p:sp>
      <p:sp>
        <p:nvSpPr>
          <p:cNvPr id="150" name="Google Shape;150;p28"/>
          <p:cNvSpPr txBox="1"/>
          <p:nvPr>
            <p:ph idx="1" type="body"/>
          </p:nvPr>
        </p:nvSpPr>
        <p:spPr>
          <a:xfrm>
            <a:off x="311700" y="1028650"/>
            <a:ext cx="8520600" cy="3477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Discussion and First Read</a:t>
            </a:r>
            <a:endParaRPr>
              <a:latin typeface="Calibri"/>
              <a:ea typeface="Calibri"/>
              <a:cs typeface="Calibri"/>
              <a:sym typeface="Calibri"/>
            </a:endParaRPr>
          </a:p>
          <a:p>
            <a:pPr indent="0" lvl="0" marL="0" rtl="0" algn="l">
              <a:spcBef>
                <a:spcPts val="1600"/>
              </a:spcBef>
              <a:spcAft>
                <a:spcPts val="0"/>
              </a:spcAft>
              <a:buNone/>
            </a:pPr>
            <a:r>
              <a:rPr lang="en" u="sng">
                <a:solidFill>
                  <a:schemeClr val="accent5"/>
                </a:solidFill>
                <a:latin typeface="Calibri"/>
                <a:ea typeface="Calibri"/>
                <a:cs typeface="Calibri"/>
                <a:sym typeface="Calibri"/>
                <a:hlinkClick r:id="rId3">
                  <a:extLst>
                    <a:ext uri="{A12FA001-AC4F-418D-AE19-62706E023703}">
                      <ahyp:hlinkClr val="tx"/>
                    </a:ext>
                  </a:extLst>
                </a:hlinkClick>
              </a:rPr>
              <a:t>ASCCC</a:t>
            </a:r>
            <a:r>
              <a:rPr lang="en">
                <a:latin typeface="Calibri"/>
                <a:ea typeface="Calibri"/>
                <a:cs typeface="Calibri"/>
                <a:sym typeface="Calibri"/>
              </a:rPr>
              <a:t>’s</a:t>
            </a:r>
            <a:r>
              <a:rPr lang="en">
                <a:latin typeface="Calibri"/>
                <a:ea typeface="Calibri"/>
                <a:cs typeface="Calibri"/>
                <a:sym typeface="Calibri"/>
              </a:rPr>
              <a:t> third definition of online classes:</a:t>
            </a:r>
            <a:endParaRPr>
              <a:latin typeface="Calibri"/>
              <a:ea typeface="Calibri"/>
              <a:cs typeface="Calibri"/>
              <a:sym typeface="Calibri"/>
            </a:endParaRPr>
          </a:p>
          <a:p>
            <a:pPr indent="-317500" lvl="1" marL="914400" rtl="0" algn="l">
              <a:spcBef>
                <a:spcPts val="1600"/>
              </a:spcBef>
              <a:spcAft>
                <a:spcPts val="0"/>
              </a:spcAft>
              <a:buSzPts val="1400"/>
              <a:buFont typeface="Calibri"/>
              <a:buAutoNum type="alphaLcPeriod"/>
            </a:pPr>
            <a:r>
              <a:rPr b="1" lang="en" sz="1800">
                <a:solidFill>
                  <a:schemeClr val="dk1"/>
                </a:solidFill>
                <a:latin typeface="Calibri"/>
                <a:ea typeface="Calibri"/>
                <a:cs typeface="Calibri"/>
                <a:sym typeface="Calibri"/>
              </a:rPr>
              <a:t>Hybrid/Online with in-person Proctored Assessment:</a:t>
            </a:r>
            <a:r>
              <a:rPr lang="en" sz="1800">
                <a:solidFill>
                  <a:schemeClr val="dk1"/>
                </a:solidFill>
                <a:latin typeface="Calibri"/>
                <a:ea typeface="Calibri"/>
                <a:cs typeface="Calibri"/>
                <a:sym typeface="Calibri"/>
              </a:rPr>
              <a:t> </a:t>
            </a:r>
            <a:r>
              <a:rPr lang="en" sz="1500">
                <a:solidFill>
                  <a:srgbClr val="574C45"/>
                </a:solidFill>
                <a:latin typeface="Calibri"/>
                <a:ea typeface="Calibri"/>
                <a:cs typeface="Calibri"/>
                <a:sym typeface="Calibri"/>
              </a:rPr>
              <a:t>Instruction involving regular and effective online interaction in which all instruction takes place synchronously or asynchronously and is supported by online materials and activities delivered through the college's learning management system, with in-person proctored assessments. All assessments are offered at approved locations proximal to the student and over a designated range of dates and times. No activities or assessments may be scheduled at a designated time or location.</a:t>
            </a:r>
            <a:endParaRPr sz="1800">
              <a:solidFill>
                <a:schemeClr val="dk1"/>
              </a:solidFill>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sz="1800">
                <a:solidFill>
                  <a:schemeClr val="dk1"/>
                </a:solidFill>
                <a:latin typeface="Calibri"/>
                <a:ea typeface="Calibri"/>
                <a:cs typeface="Calibri"/>
                <a:sym typeface="Calibri"/>
              </a:rPr>
              <a:t>-Hybrid/Online with in-person Proctored Assessment: Internet with 1-99% on campus meetings </a:t>
            </a:r>
            <a:r>
              <a:rPr lang="en" sz="2000">
                <a:latin typeface="Calibri"/>
                <a:ea typeface="Calibri"/>
                <a:cs typeface="Calibri"/>
                <a:sym typeface="Calibri"/>
              </a:rPr>
              <a:t> </a:t>
            </a:r>
            <a:endParaRPr sz="2000">
              <a:latin typeface="Calibri"/>
              <a:ea typeface="Calibri"/>
              <a:cs typeface="Calibri"/>
              <a:sym typeface="Calibri"/>
            </a:endParaRPr>
          </a:p>
          <a:p>
            <a:pPr indent="0" lvl="0" marL="0" rtl="0" algn="l">
              <a:spcBef>
                <a:spcPts val="1600"/>
              </a:spcBef>
              <a:spcAft>
                <a:spcPts val="0"/>
              </a:spcAft>
              <a:buNone/>
            </a:pPr>
            <a:r>
              <a:t/>
            </a:r>
            <a:endParaRPr>
              <a:latin typeface="Calibri"/>
              <a:ea typeface="Calibri"/>
              <a:cs typeface="Calibri"/>
              <a:sym typeface="Calibri"/>
            </a:endParaRPr>
          </a:p>
          <a:p>
            <a:pPr indent="0" lvl="0" marL="0" rtl="0" algn="l">
              <a:spcBef>
                <a:spcPts val="1600"/>
              </a:spcBef>
              <a:spcAft>
                <a:spcPts val="1600"/>
              </a:spcAft>
              <a:buNone/>
            </a:pPr>
            <a:r>
              <a:t/>
            </a:r>
            <a:endParaRPr>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DE Addendum </a:t>
            </a:r>
            <a:endParaRPr/>
          </a:p>
        </p:txBody>
      </p:sp>
      <p:sp>
        <p:nvSpPr>
          <p:cNvPr id="156" name="Google Shape;156;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Discussion and first read of the </a:t>
            </a:r>
            <a:r>
              <a:rPr lang="en" u="sng">
                <a:solidFill>
                  <a:schemeClr val="accent5"/>
                </a:solidFill>
                <a:hlinkClick r:id="rId3">
                  <a:extLst>
                    <a:ext uri="{A12FA001-AC4F-418D-AE19-62706E023703}">
                      <ahyp:hlinkClr val="tx"/>
                    </a:ext>
                  </a:extLst>
                </a:hlinkClick>
              </a:rPr>
              <a:t>New DE Addendum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0"/>
          <p:cNvSpPr txBox="1"/>
          <p:nvPr>
            <p:ph type="title"/>
          </p:nvPr>
        </p:nvSpPr>
        <p:spPr>
          <a:xfrm>
            <a:off x="256850" y="181680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Informational Items</a:t>
            </a:r>
            <a:endParaRPr>
              <a:latin typeface="Calibri"/>
              <a:ea typeface="Calibri"/>
              <a:cs typeface="Calibri"/>
              <a:sym typeface="Calibri"/>
            </a:endParaRPr>
          </a:p>
        </p:txBody>
      </p:sp>
      <p:sp>
        <p:nvSpPr>
          <p:cNvPr id="162" name="Google Shape;162;p30"/>
          <p:cNvSpPr txBox="1"/>
          <p:nvPr>
            <p:ph idx="2" type="body"/>
          </p:nvPr>
        </p:nvSpPr>
        <p:spPr>
          <a:xfrm>
            <a:off x="4731300" y="1326150"/>
            <a:ext cx="4045200" cy="24636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Remote Instruction </a:t>
            </a:r>
            <a:endParaRPr sz="1400">
              <a:solidFill>
                <a:schemeClr val="dk1"/>
              </a:solidFill>
              <a:highlight>
                <a:schemeClr val="lt1"/>
              </a:highlight>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DE Website Lists</a:t>
            </a:r>
            <a:endParaRPr sz="1400">
              <a:solidFill>
                <a:schemeClr val="dk1"/>
              </a:solidFill>
              <a:highlight>
                <a:schemeClr val="lt1"/>
              </a:highlight>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1"/>
          <p:cNvSpPr txBox="1"/>
          <p:nvPr>
            <p:ph type="title"/>
          </p:nvPr>
        </p:nvSpPr>
        <p:spPr>
          <a:xfrm>
            <a:off x="311700" y="445025"/>
            <a:ext cx="7741200" cy="90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Moving from Remote Instruction to Fully Compliant Distance Education: Expectations</a:t>
            </a:r>
            <a:endParaRPr>
              <a:latin typeface="Calibri"/>
              <a:ea typeface="Calibri"/>
              <a:cs typeface="Calibri"/>
              <a:sym typeface="Calibri"/>
            </a:endParaRPr>
          </a:p>
        </p:txBody>
      </p:sp>
      <p:sp>
        <p:nvSpPr>
          <p:cNvPr id="168" name="Google Shape;168;p31"/>
          <p:cNvSpPr txBox="1"/>
          <p:nvPr>
            <p:ph idx="1" type="body"/>
          </p:nvPr>
        </p:nvSpPr>
        <p:spPr>
          <a:xfrm>
            <a:off x="311700" y="1532650"/>
            <a:ext cx="4260300" cy="30363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Font typeface="Calibri"/>
              <a:buChar char="●"/>
            </a:pPr>
            <a:r>
              <a:rPr lang="en" sz="1400">
                <a:latin typeface="Calibri"/>
                <a:ea typeface="Calibri"/>
                <a:cs typeface="Calibri"/>
                <a:sym typeface="Calibri"/>
              </a:rPr>
              <a:t>Deadline: December 2020</a:t>
            </a:r>
            <a:endParaRPr sz="1400">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sz="1400">
                <a:latin typeface="Calibri"/>
                <a:ea typeface="Calibri"/>
                <a:cs typeface="Calibri"/>
                <a:sym typeface="Calibri"/>
              </a:rPr>
              <a:t>Faculty Tasks:</a:t>
            </a:r>
            <a:endParaRPr sz="1400">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sz="1400">
                <a:latin typeface="Calibri"/>
                <a:ea typeface="Calibri"/>
                <a:cs typeface="Calibri"/>
                <a:sym typeface="Calibri"/>
              </a:rPr>
              <a:t>Competing 3 Certification Courses</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sz="1200" u="sng">
                <a:solidFill>
                  <a:srgbClr val="1B6AC9"/>
                </a:solidFill>
                <a:latin typeface="Calibri"/>
                <a:ea typeface="Calibri"/>
                <a:cs typeface="Calibri"/>
                <a:sym typeface="Calibri"/>
                <a:hlinkClick r:id="rId3">
                  <a:extLst>
                    <a:ext uri="{A12FA001-AC4F-418D-AE19-62706E023703}">
                      <ahyp:hlinkClr val="tx"/>
                    </a:ext>
                  </a:extLst>
                </a:hlinkClick>
              </a:rPr>
              <a:t>Introduction to Teaching with Canvas</a:t>
            </a:r>
            <a:r>
              <a:rPr lang="en"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sz="1200" u="sng">
                <a:solidFill>
                  <a:srgbClr val="1B6AC9"/>
                </a:solidFill>
                <a:latin typeface="Calibri"/>
                <a:ea typeface="Calibri"/>
                <a:cs typeface="Calibri"/>
                <a:sym typeface="Calibri"/>
                <a:hlinkClick r:id="rId4">
                  <a:extLst>
                    <a:ext uri="{A12FA001-AC4F-418D-AE19-62706E023703}">
                      <ahyp:hlinkClr val="tx"/>
                    </a:ext>
                  </a:extLst>
                </a:hlinkClick>
              </a:rPr>
              <a:t>Introduction to Online Teaching &amp; Learning</a:t>
            </a:r>
            <a:endParaRPr/>
          </a:p>
          <a:p>
            <a:pPr indent="-317500" lvl="2" marL="1371600" rtl="0" algn="l">
              <a:spcBef>
                <a:spcPts val="0"/>
              </a:spcBef>
              <a:spcAft>
                <a:spcPts val="0"/>
              </a:spcAft>
              <a:buSzPts val="1400"/>
              <a:buFont typeface="Calibri"/>
              <a:buChar char="■"/>
            </a:pPr>
            <a:r>
              <a:rPr lang="en" sz="1200" u="sng">
                <a:solidFill>
                  <a:srgbClr val="1B6AC9"/>
                </a:solidFill>
                <a:latin typeface="Calibri"/>
                <a:ea typeface="Calibri"/>
                <a:cs typeface="Calibri"/>
                <a:sym typeface="Calibri"/>
                <a:hlinkClick r:id="rId5">
                  <a:extLst>
                    <a:ext uri="{A12FA001-AC4F-418D-AE19-62706E023703}">
                      <ahyp:hlinkClr val="tx"/>
                    </a:ext>
                  </a:extLst>
                </a:hlinkClick>
              </a:rPr>
              <a:t>Creating Accessible Course Content</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sz="1400">
                <a:latin typeface="Calibri"/>
                <a:ea typeface="Calibri"/>
                <a:cs typeface="Calibri"/>
                <a:sym typeface="Calibri"/>
              </a:rPr>
              <a:t>Preparing Canvas Sandbox/Course Shell </a:t>
            </a:r>
            <a:endParaRPr sz="1400">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sz="1400">
                <a:latin typeface="Calibri"/>
                <a:ea typeface="Calibri"/>
                <a:cs typeface="Calibri"/>
                <a:sym typeface="Calibri"/>
              </a:rPr>
              <a:t>Passing the Canvas Demonstration process per course  </a:t>
            </a:r>
            <a:endParaRPr sz="1400">
              <a:latin typeface="Calibri"/>
              <a:ea typeface="Calibri"/>
              <a:cs typeface="Calibri"/>
              <a:sym typeface="Calibri"/>
            </a:endParaRPr>
          </a:p>
        </p:txBody>
      </p:sp>
      <p:sp>
        <p:nvSpPr>
          <p:cNvPr id="169" name="Google Shape;169;p31"/>
          <p:cNvSpPr txBox="1"/>
          <p:nvPr>
            <p:ph idx="1" type="body"/>
          </p:nvPr>
        </p:nvSpPr>
        <p:spPr>
          <a:xfrm>
            <a:off x="4649925" y="1615775"/>
            <a:ext cx="4320900" cy="3319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Font typeface="Calibri"/>
              <a:buChar char="●"/>
            </a:pPr>
            <a:r>
              <a:rPr lang="en" sz="1400">
                <a:latin typeface="Calibri"/>
                <a:ea typeface="Calibri"/>
                <a:cs typeface="Calibri"/>
                <a:sym typeface="Calibri"/>
              </a:rPr>
              <a:t>Deadline: December 2020</a:t>
            </a:r>
            <a:endParaRPr sz="1400">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sz="1400">
                <a:latin typeface="Calibri"/>
                <a:ea typeface="Calibri"/>
                <a:cs typeface="Calibri"/>
                <a:sym typeface="Calibri"/>
              </a:rPr>
              <a:t>Faculty Tasks:</a:t>
            </a:r>
            <a:endParaRPr sz="1400">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Processing our CORs through the curriculum committee with a DE Addendum.</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Assigning the COR to a faculty member</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Adding the item as a discussion item to the Division Agenda and taking a vote</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Attending the DE Addendum Open lab training</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Attending the Curriculum Open Lab training</a:t>
            </a:r>
            <a:endParaRPr>
              <a:latin typeface="Calibri"/>
              <a:ea typeface="Calibri"/>
              <a:cs typeface="Calibri"/>
              <a:sym typeface="Calibri"/>
            </a:endParaRPr>
          </a:p>
          <a:p>
            <a:pPr indent="-317500" lvl="1" marL="914400" rtl="0" algn="l">
              <a:spcBef>
                <a:spcPts val="0"/>
              </a:spcBef>
              <a:spcAft>
                <a:spcPts val="0"/>
              </a:spcAft>
              <a:buSzPts val="1400"/>
              <a:buFont typeface="Calibri"/>
              <a:buChar char="○"/>
            </a:pPr>
            <a:r>
              <a:rPr lang="en">
                <a:latin typeface="Calibri"/>
                <a:ea typeface="Calibri"/>
                <a:cs typeface="Calibri"/>
                <a:sym typeface="Calibri"/>
              </a:rPr>
              <a:t>Completing the Curriqunet process correctly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 DEAC ConferZoom </a:t>
            </a:r>
            <a:r>
              <a:rPr lang="en">
                <a:latin typeface="Calibri"/>
                <a:ea typeface="Calibri"/>
                <a:cs typeface="Calibri"/>
                <a:sym typeface="Calibri"/>
              </a:rPr>
              <a:t>Meeting Information</a:t>
            </a:r>
            <a:endParaRPr>
              <a:latin typeface="Calibri"/>
              <a:ea typeface="Calibri"/>
              <a:cs typeface="Calibri"/>
              <a:sym typeface="Calibri"/>
            </a:endParaRPr>
          </a:p>
        </p:txBody>
      </p:sp>
      <p:sp>
        <p:nvSpPr>
          <p:cNvPr id="64" name="Google Shape;64;p14"/>
          <p:cNvSpPr txBox="1"/>
          <p:nvPr>
            <p:ph idx="1" type="body"/>
          </p:nvPr>
        </p:nvSpPr>
        <p:spPr>
          <a:xfrm>
            <a:off x="311700" y="1152475"/>
            <a:ext cx="8520600" cy="371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Calibri"/>
                <a:ea typeface="Calibri"/>
                <a:cs typeface="Calibri"/>
                <a:sym typeface="Calibri"/>
              </a:rPr>
              <a:t>The information below is the ConferZoom information for all DEAC Meetings.</a:t>
            </a:r>
            <a:endParaRPr sz="1400">
              <a:latin typeface="Calibri"/>
              <a:ea typeface="Calibri"/>
              <a:cs typeface="Calibri"/>
              <a:sym typeface="Calibri"/>
            </a:endParaRPr>
          </a:p>
          <a:p>
            <a:pPr indent="0" lvl="0" marL="0" rtl="0" algn="l">
              <a:spcBef>
                <a:spcPts val="1600"/>
              </a:spcBef>
              <a:spcAft>
                <a:spcPts val="0"/>
              </a:spcAft>
              <a:buNone/>
            </a:pPr>
            <a:r>
              <a:rPr lang="en" sz="1400">
                <a:latin typeface="Calibri"/>
                <a:ea typeface="Calibri"/>
                <a:cs typeface="Calibri"/>
                <a:sym typeface="Calibri"/>
              </a:rPr>
              <a:t>Zoom Topic: DEAC Meeting</a:t>
            </a:r>
            <a:br>
              <a:rPr lang="en" sz="1100">
                <a:latin typeface="Calibri"/>
                <a:ea typeface="Calibri"/>
                <a:cs typeface="Calibri"/>
                <a:sym typeface="Calibri"/>
              </a:rPr>
            </a:br>
            <a:r>
              <a:rPr lang="en" sz="1100">
                <a:latin typeface="Calibri"/>
                <a:ea typeface="Calibri"/>
                <a:cs typeface="Calibri"/>
                <a:sym typeface="Calibri"/>
              </a:rPr>
              <a:t>Time: This is a recurring meeting Meet anytime </a:t>
            </a:r>
            <a:br>
              <a:rPr lang="en" sz="1100">
                <a:latin typeface="Calibri"/>
                <a:ea typeface="Calibri"/>
                <a:cs typeface="Calibri"/>
                <a:sym typeface="Calibri"/>
              </a:rPr>
            </a:br>
            <a:r>
              <a:rPr lang="en" sz="1100">
                <a:latin typeface="Calibri"/>
                <a:ea typeface="Calibri"/>
                <a:cs typeface="Calibri"/>
                <a:sym typeface="Calibri"/>
              </a:rPr>
              <a:t>Join from PC, Mac, Linux, iOS or Android: </a:t>
            </a:r>
            <a:r>
              <a:rPr lang="en" sz="1100" u="sng">
                <a:solidFill>
                  <a:schemeClr val="hlink"/>
                </a:solidFill>
                <a:latin typeface="Calibri"/>
                <a:ea typeface="Calibri"/>
                <a:cs typeface="Calibri"/>
                <a:sym typeface="Calibri"/>
                <a:hlinkClick r:id="rId3"/>
              </a:rPr>
              <a:t>https://cccconfer.zoom.us/j/498385619</a:t>
            </a:r>
            <a:br>
              <a:rPr lang="en" sz="1100">
                <a:latin typeface="Calibri"/>
                <a:ea typeface="Calibri"/>
                <a:cs typeface="Calibri"/>
                <a:sym typeface="Calibri"/>
              </a:rPr>
            </a:br>
            <a:r>
              <a:rPr lang="en" sz="1100">
                <a:latin typeface="Calibri"/>
                <a:ea typeface="Calibri"/>
                <a:cs typeface="Calibri"/>
                <a:sym typeface="Calibri"/>
              </a:rPr>
              <a:t>Or iPhone one-tap (US Toll):  +16699006833,498385619#  or +16468769923,498385619# </a:t>
            </a:r>
            <a:br>
              <a:rPr lang="en" sz="1100">
                <a:latin typeface="Calibri"/>
                <a:ea typeface="Calibri"/>
                <a:cs typeface="Calibri"/>
                <a:sym typeface="Calibri"/>
              </a:rPr>
            </a:br>
            <a:r>
              <a:rPr lang="en" sz="1100">
                <a:latin typeface="Calibri"/>
                <a:ea typeface="Calibri"/>
                <a:cs typeface="Calibri"/>
                <a:sym typeface="Calibri"/>
              </a:rPr>
              <a:t>Or Telephone:</a:t>
            </a:r>
            <a:endParaRPr sz="1100">
              <a:latin typeface="Calibri"/>
              <a:ea typeface="Calibri"/>
              <a:cs typeface="Calibri"/>
              <a:sym typeface="Calibri"/>
            </a:endParaRPr>
          </a:p>
          <a:p>
            <a:pPr indent="0" lvl="0" marL="0" rtl="0" algn="l">
              <a:spcBef>
                <a:spcPts val="1600"/>
              </a:spcBef>
              <a:spcAft>
                <a:spcPts val="0"/>
              </a:spcAft>
              <a:buNone/>
            </a:pPr>
            <a:r>
              <a:rPr lang="en" sz="1100">
                <a:latin typeface="Calibri"/>
                <a:ea typeface="Calibri"/>
                <a:cs typeface="Calibri"/>
                <a:sym typeface="Calibri"/>
              </a:rPr>
              <a:t>Dial:</a:t>
            </a:r>
            <a:br>
              <a:rPr lang="en" sz="1100">
                <a:latin typeface="Calibri"/>
                <a:ea typeface="Calibri"/>
                <a:cs typeface="Calibri"/>
                <a:sym typeface="Calibri"/>
              </a:rPr>
            </a:br>
            <a:r>
              <a:rPr lang="en" sz="1100">
                <a:latin typeface="Calibri"/>
                <a:ea typeface="Calibri"/>
                <a:cs typeface="Calibri"/>
                <a:sym typeface="Calibri"/>
              </a:rPr>
              <a:t>+1 669 900 6833 (US Toll)</a:t>
            </a:r>
            <a:br>
              <a:rPr lang="en" sz="1100">
                <a:latin typeface="Calibri"/>
                <a:ea typeface="Calibri"/>
                <a:cs typeface="Calibri"/>
                <a:sym typeface="Calibri"/>
              </a:rPr>
            </a:br>
            <a:r>
              <a:rPr lang="en" sz="1100">
                <a:latin typeface="Calibri"/>
                <a:ea typeface="Calibri"/>
                <a:cs typeface="Calibri"/>
                <a:sym typeface="Calibri"/>
              </a:rPr>
              <a:t>+1 646 876 9923 (US Toll)</a:t>
            </a:r>
            <a:br>
              <a:rPr lang="en" sz="1100">
                <a:latin typeface="Calibri"/>
                <a:ea typeface="Calibri"/>
                <a:cs typeface="Calibri"/>
                <a:sym typeface="Calibri"/>
              </a:rPr>
            </a:br>
            <a:r>
              <a:rPr lang="en" sz="1100">
                <a:latin typeface="Calibri"/>
                <a:ea typeface="Calibri"/>
                <a:cs typeface="Calibri"/>
                <a:sym typeface="Calibri"/>
              </a:rPr>
              <a:t>Meeting ID: 498 385 619</a:t>
            </a:r>
            <a:br>
              <a:rPr lang="en" sz="1100">
                <a:latin typeface="Calibri"/>
                <a:ea typeface="Calibri"/>
                <a:cs typeface="Calibri"/>
                <a:sym typeface="Calibri"/>
              </a:rPr>
            </a:br>
            <a:r>
              <a:rPr lang="en" sz="1100">
                <a:latin typeface="Calibri"/>
                <a:ea typeface="Calibri"/>
                <a:cs typeface="Calibri"/>
                <a:sym typeface="Calibri"/>
              </a:rPr>
              <a:t>International numbers available: </a:t>
            </a:r>
            <a:r>
              <a:rPr lang="en" sz="1100" u="sng">
                <a:solidFill>
                  <a:schemeClr val="hlink"/>
                </a:solidFill>
                <a:latin typeface="Calibri"/>
                <a:ea typeface="Calibri"/>
                <a:cs typeface="Calibri"/>
                <a:sym typeface="Calibri"/>
                <a:hlinkClick r:id="rId4"/>
              </a:rPr>
              <a:t>https://zoom.us/u/arSbaaODs</a:t>
            </a:r>
            <a:br>
              <a:rPr lang="en" sz="1100">
                <a:latin typeface="Calibri"/>
                <a:ea typeface="Calibri"/>
                <a:cs typeface="Calibri"/>
                <a:sym typeface="Calibri"/>
              </a:rPr>
            </a:br>
            <a:r>
              <a:rPr lang="en" sz="1100">
                <a:latin typeface="Calibri"/>
                <a:ea typeface="Calibri"/>
                <a:cs typeface="Calibri"/>
                <a:sym typeface="Calibri"/>
              </a:rPr>
              <a:t>Or Skype for Business (Lync):</a:t>
            </a:r>
            <a:br>
              <a:rPr lang="en" sz="1100">
                <a:latin typeface="Calibri"/>
                <a:ea typeface="Calibri"/>
                <a:cs typeface="Calibri"/>
                <a:sym typeface="Calibri"/>
              </a:rPr>
            </a:br>
            <a:r>
              <a:rPr lang="en" sz="1100">
                <a:latin typeface="Calibri"/>
                <a:ea typeface="Calibri"/>
                <a:cs typeface="Calibri"/>
                <a:sym typeface="Calibri"/>
              </a:rPr>
              <a:t> SIP:</a:t>
            </a:r>
            <a:r>
              <a:rPr lang="en" sz="1100" u="sng">
                <a:solidFill>
                  <a:schemeClr val="hlink"/>
                </a:solidFill>
                <a:latin typeface="Calibri"/>
                <a:ea typeface="Calibri"/>
                <a:cs typeface="Calibri"/>
                <a:sym typeface="Calibri"/>
                <a:hlinkClick r:id="rId5"/>
              </a:rPr>
              <a:t>498385619@lync.zoom.us</a:t>
            </a:r>
            <a:endParaRPr sz="1100">
              <a:latin typeface="Calibri"/>
              <a:ea typeface="Calibri"/>
              <a:cs typeface="Calibri"/>
              <a:sym typeface="Calibri"/>
            </a:endParaRPr>
          </a:p>
          <a:p>
            <a:pPr indent="-298450" lvl="0" marL="457200" rtl="0" algn="l">
              <a:spcBef>
                <a:spcPts val="1600"/>
              </a:spcBef>
              <a:spcAft>
                <a:spcPts val="0"/>
              </a:spcAft>
              <a:buSzPts val="1100"/>
              <a:buFont typeface="Calibri"/>
              <a:buChar char="●"/>
            </a:pPr>
            <a:r>
              <a:rPr b="1" lang="en" sz="1100">
                <a:latin typeface="Calibri"/>
                <a:ea typeface="Calibri"/>
                <a:cs typeface="Calibri"/>
                <a:sym typeface="Calibri"/>
              </a:rPr>
              <a:t>All previous meetings and recordings are available on the Distance Education website at the following link:</a:t>
            </a:r>
            <a:endParaRPr b="1" sz="1100">
              <a:latin typeface="Calibri"/>
              <a:ea typeface="Calibri"/>
              <a:cs typeface="Calibri"/>
              <a:sym typeface="Calibri"/>
            </a:endParaRPr>
          </a:p>
          <a:p>
            <a:pPr indent="-298450" lvl="0" marL="457200" rtl="0" algn="l">
              <a:spcBef>
                <a:spcPts val="0"/>
              </a:spcBef>
              <a:spcAft>
                <a:spcPts val="0"/>
              </a:spcAft>
              <a:buSzPts val="1100"/>
              <a:buFont typeface="Calibri"/>
              <a:buChar char="●"/>
            </a:pPr>
            <a:r>
              <a:rPr lang="en" sz="1100" u="sng">
                <a:solidFill>
                  <a:schemeClr val="hlink"/>
                </a:solidFill>
                <a:hlinkClick r:id="rId6"/>
              </a:rPr>
              <a:t>http://www.compton.edu/academics/distance-ed/facultyresources.aspx</a:t>
            </a:r>
            <a:endParaRPr sz="1100">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 Website Lists </a:t>
            </a:r>
            <a:endParaRPr/>
          </a:p>
        </p:txBody>
      </p:sp>
      <p:sp>
        <p:nvSpPr>
          <p:cNvPr id="175" name="Google Shape;175;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Public DE Lists</a:t>
            </a:r>
            <a:endParaRPr/>
          </a:p>
          <a:p>
            <a:pPr indent="-342900" lvl="0" marL="457200" rtl="0" algn="l">
              <a:spcBef>
                <a:spcPts val="1600"/>
              </a:spcBef>
              <a:spcAft>
                <a:spcPts val="0"/>
              </a:spcAft>
              <a:buSzPts val="1800"/>
              <a:buChar char="●"/>
            </a:pPr>
            <a:r>
              <a:rPr lang="en"/>
              <a:t>Provides a list of all courses that have a DE Addendum approved</a:t>
            </a:r>
            <a:endParaRPr/>
          </a:p>
          <a:p>
            <a:pPr indent="-342900" lvl="0" marL="457200" rtl="0" algn="l">
              <a:spcBef>
                <a:spcPts val="0"/>
              </a:spcBef>
              <a:spcAft>
                <a:spcPts val="0"/>
              </a:spcAft>
              <a:buSzPts val="1800"/>
              <a:buChar char="●"/>
            </a:pPr>
            <a:r>
              <a:rPr lang="en"/>
              <a:t>Provides a list of faculty who have turned in all 3 certifications to teach online </a:t>
            </a:r>
            <a:endParaRPr/>
          </a:p>
          <a:p>
            <a:pPr indent="-342900" lvl="0" marL="457200" rtl="0" algn="l">
              <a:spcBef>
                <a:spcPts val="0"/>
              </a:spcBef>
              <a:spcAft>
                <a:spcPts val="0"/>
              </a:spcAft>
              <a:buSzPts val="1800"/>
              <a:buChar char="●"/>
            </a:pPr>
            <a:r>
              <a:rPr lang="en"/>
              <a:t>Provides a list of all faculty who have finished Growing With Canvas training</a:t>
            </a:r>
            <a:endParaRPr/>
          </a:p>
          <a:p>
            <a:pPr indent="-342900" lvl="0" marL="457200" rtl="0" algn="l">
              <a:spcBef>
                <a:spcPts val="0"/>
              </a:spcBef>
              <a:spcAft>
                <a:spcPts val="0"/>
              </a:spcAft>
              <a:buSzPts val="1800"/>
              <a:buChar char="●"/>
            </a:pPr>
            <a:r>
              <a:rPr lang="en"/>
              <a:t>Provides a list of faculty who have completed Canvas Demonstrations</a:t>
            </a:r>
            <a:endParaRPr/>
          </a:p>
          <a:p>
            <a:pPr indent="-342900" lvl="0" marL="457200" rtl="0" algn="l">
              <a:spcBef>
                <a:spcPts val="0"/>
              </a:spcBef>
              <a:spcAft>
                <a:spcPts val="0"/>
              </a:spcAft>
              <a:buSzPts val="1800"/>
              <a:buChar char="●"/>
            </a:pPr>
            <a:r>
              <a:rPr lang="en"/>
              <a:t>Provides a list of all faculty who have signed up for spring Canvas training</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256850" y="2231550"/>
            <a:ext cx="4045200" cy="680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Announcements</a:t>
            </a:r>
            <a:endParaRPr>
              <a:latin typeface="Calibri"/>
              <a:ea typeface="Calibri"/>
              <a:cs typeface="Calibri"/>
              <a:sym typeface="Calibri"/>
            </a:endParaRPr>
          </a:p>
        </p:txBody>
      </p:sp>
      <p:sp>
        <p:nvSpPr>
          <p:cNvPr id="181" name="Google Shape;181;p33"/>
          <p:cNvSpPr txBox="1"/>
          <p:nvPr>
            <p:ph idx="2" type="body"/>
          </p:nvPr>
        </p:nvSpPr>
        <p:spPr>
          <a:xfrm>
            <a:off x="4731300" y="1326150"/>
            <a:ext cx="4045200" cy="24636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highlight>
                  <a:schemeClr val="lt1"/>
                </a:highlight>
                <a:latin typeface="Calibri"/>
                <a:ea typeface="Calibri"/>
                <a:cs typeface="Calibri"/>
                <a:sym typeface="Calibri"/>
              </a:rPr>
              <a:t>Resources</a:t>
            </a:r>
            <a:endParaRPr sz="1400">
              <a:solidFill>
                <a:schemeClr val="dk1"/>
              </a:solidFill>
              <a:highlight>
                <a:schemeClr val="lt1"/>
              </a:highlight>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311700" y="445025"/>
            <a:ext cx="2183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 Resources</a:t>
            </a:r>
            <a:endParaRPr>
              <a:latin typeface="Calibri"/>
              <a:ea typeface="Calibri"/>
              <a:cs typeface="Calibri"/>
              <a:sym typeface="Calibri"/>
            </a:endParaRPr>
          </a:p>
        </p:txBody>
      </p:sp>
      <p:sp>
        <p:nvSpPr>
          <p:cNvPr id="187" name="Google Shape;187;p34"/>
          <p:cNvSpPr txBox="1"/>
          <p:nvPr>
            <p:ph idx="1" type="body"/>
          </p:nvPr>
        </p:nvSpPr>
        <p:spPr>
          <a:xfrm>
            <a:off x="311700" y="1152475"/>
            <a:ext cx="2530200" cy="3000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AutoNum type="arabicPeriod"/>
            </a:pPr>
            <a:r>
              <a:rPr lang="en" u="sng">
                <a:solidFill>
                  <a:schemeClr val="hlink"/>
                </a:solidFill>
                <a:latin typeface="Calibri"/>
                <a:ea typeface="Calibri"/>
                <a:cs typeface="Calibri"/>
                <a:sym typeface="Calibri"/>
                <a:hlinkClick r:id="rId3"/>
              </a:rPr>
              <a:t>DE Repository </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u="sng">
                <a:solidFill>
                  <a:schemeClr val="hlink"/>
                </a:solidFill>
                <a:latin typeface="Calibri"/>
                <a:ea typeface="Calibri"/>
                <a:cs typeface="Calibri"/>
                <a:sym typeface="Calibri"/>
                <a:hlinkClick r:id="rId4"/>
              </a:rPr>
              <a:t>DE Meeting Notes</a:t>
            </a:r>
            <a:endParaRPr>
              <a:latin typeface="Calibri"/>
              <a:ea typeface="Calibri"/>
              <a:cs typeface="Calibri"/>
              <a:sym typeface="Calibri"/>
            </a:endParaRPr>
          </a:p>
          <a:p>
            <a:pPr indent="-342900" lvl="0" marL="457200" rtl="0" algn="l">
              <a:spcBef>
                <a:spcPts val="0"/>
              </a:spcBef>
              <a:spcAft>
                <a:spcPts val="0"/>
              </a:spcAft>
              <a:buSzPts val="1800"/>
              <a:buFont typeface="Calibri"/>
              <a:buAutoNum type="arabicPeriod"/>
            </a:pPr>
            <a:r>
              <a:rPr lang="en" u="sng">
                <a:solidFill>
                  <a:schemeClr val="hlink"/>
                </a:solidFill>
                <a:latin typeface="Calibri"/>
                <a:ea typeface="Calibri"/>
                <a:cs typeface="Calibri"/>
                <a:sym typeface="Calibri"/>
                <a:hlinkClick r:id="rId5"/>
              </a:rPr>
              <a:t>Survey of DE Structures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AutoNum type="arabicPeriod"/>
            </a:pPr>
            <a:r>
              <a:rPr lang="en" u="sng">
                <a:solidFill>
                  <a:schemeClr val="accent5"/>
                </a:solidFill>
                <a:latin typeface="Calibri"/>
                <a:ea typeface="Calibri"/>
                <a:cs typeface="Calibri"/>
                <a:sym typeface="Calibri"/>
                <a:hlinkClick r:id="rId6">
                  <a:extLst>
                    <a:ext uri="{A12FA001-AC4F-418D-AE19-62706E023703}">
                      <ahyp:hlinkClr val="tx"/>
                    </a:ext>
                  </a:extLst>
                </a:hlinkClick>
              </a:rPr>
              <a:t>Circlein Survey: Study on students online experiences</a:t>
            </a:r>
            <a:endParaRPr>
              <a:latin typeface="Calibri"/>
              <a:ea typeface="Calibri"/>
              <a:cs typeface="Calibri"/>
              <a:sym typeface="Calibri"/>
            </a:endParaRPr>
          </a:p>
        </p:txBody>
      </p:sp>
      <p:sp>
        <p:nvSpPr>
          <p:cNvPr id="188" name="Google Shape;188;p34"/>
          <p:cNvSpPr txBox="1"/>
          <p:nvPr/>
        </p:nvSpPr>
        <p:spPr>
          <a:xfrm>
            <a:off x="5009325" y="838600"/>
            <a:ext cx="3000000" cy="3000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
        <p:nvSpPr>
          <p:cNvPr id="189" name="Google Shape;189;p34"/>
          <p:cNvSpPr txBox="1"/>
          <p:nvPr>
            <p:ph type="title"/>
          </p:nvPr>
        </p:nvSpPr>
        <p:spPr>
          <a:xfrm>
            <a:off x="3480150" y="445025"/>
            <a:ext cx="3823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DECO Resources</a:t>
            </a:r>
            <a:endParaRPr>
              <a:latin typeface="Calibri"/>
              <a:ea typeface="Calibri"/>
              <a:cs typeface="Calibri"/>
              <a:sym typeface="Calibri"/>
            </a:endParaRPr>
          </a:p>
        </p:txBody>
      </p:sp>
      <p:sp>
        <p:nvSpPr>
          <p:cNvPr id="190" name="Google Shape;190;p34"/>
          <p:cNvSpPr txBox="1"/>
          <p:nvPr>
            <p:ph idx="1" type="body"/>
          </p:nvPr>
        </p:nvSpPr>
        <p:spPr>
          <a:xfrm>
            <a:off x="3561350" y="1152475"/>
            <a:ext cx="4267500" cy="3000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Student Resources</a:t>
            </a:r>
            <a:endParaRPr>
              <a:solidFill>
                <a:schemeClr val="dk1"/>
              </a:solidFill>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u="sng">
                <a:solidFill>
                  <a:srgbClr val="1155CC"/>
                </a:solidFill>
                <a:latin typeface="Calibri"/>
                <a:ea typeface="Calibri"/>
                <a:cs typeface="Calibri"/>
                <a:sym typeface="Calibri"/>
                <a:hlinkClick r:id="rId7">
                  <a:extLst>
                    <a:ext uri="{A12FA001-AC4F-418D-AE19-62706E023703}">
                      <ahyp:hlinkClr val="tx"/>
                    </a:ext>
                  </a:extLst>
                </a:hlinkClick>
              </a:rPr>
              <a:t>cvc.edu/keeplearning </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CVC-OEI Resources</a:t>
            </a:r>
            <a:endParaRPr>
              <a:solidFill>
                <a:schemeClr val="dk1"/>
              </a:solidFill>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u="sng">
                <a:solidFill>
                  <a:srgbClr val="1155CC"/>
                </a:solidFill>
                <a:latin typeface="Calibri"/>
                <a:ea typeface="Calibri"/>
                <a:cs typeface="Calibri"/>
                <a:sym typeface="Calibri"/>
                <a:hlinkClick r:id="rId8">
                  <a:extLst>
                    <a:ext uri="{A12FA001-AC4F-418D-AE19-62706E023703}">
                      <ahyp:hlinkClr val="tx"/>
                    </a:ext>
                  </a:extLst>
                </a:hlinkClick>
              </a:rPr>
              <a:t>https://ccconlineed.instructure.com/courses/5432/</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Additional Resources</a:t>
            </a:r>
            <a:endParaRPr>
              <a:solidFill>
                <a:schemeClr val="dk1"/>
              </a:solidFill>
              <a:latin typeface="Calibri"/>
              <a:ea typeface="Calibri"/>
              <a:cs typeface="Calibri"/>
              <a:sym typeface="Calibri"/>
            </a:endParaRPr>
          </a:p>
          <a:p>
            <a:pPr indent="-317500" lvl="1" marL="914400" rtl="0" algn="l">
              <a:spcBef>
                <a:spcPts val="0"/>
              </a:spcBef>
              <a:spcAft>
                <a:spcPts val="0"/>
              </a:spcAft>
              <a:buSzPts val="1400"/>
              <a:buFont typeface="Calibri"/>
              <a:buAutoNum type="alphaLcPeriod"/>
            </a:pPr>
            <a:r>
              <a:rPr lang="en" u="sng">
                <a:solidFill>
                  <a:srgbClr val="1155CC"/>
                </a:solidFill>
                <a:latin typeface="Calibri"/>
                <a:ea typeface="Calibri"/>
                <a:cs typeface="Calibri"/>
                <a:sym typeface="Calibri"/>
                <a:hlinkClick r:id="rId9">
                  <a:extLst>
                    <a:ext uri="{A12FA001-AC4F-418D-AE19-62706E023703}">
                      <ahyp:hlinkClr val="tx"/>
                    </a:ext>
                  </a:extLst>
                </a:hlinkClick>
              </a:rPr>
              <a:t>https://cvc.edu/about-the-oei/resources/</a:t>
            </a:r>
            <a:r>
              <a:rPr lang="en">
                <a:solidFill>
                  <a:schemeClr val="dk1"/>
                </a:solidFill>
                <a:latin typeface="Calibri"/>
                <a:ea typeface="Calibri"/>
                <a:cs typeface="Calibri"/>
                <a:sym typeface="Calibri"/>
              </a:rPr>
              <a:t> </a:t>
            </a:r>
            <a:endParaRPr>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Next Meeting</a:t>
            </a:r>
            <a:endParaRPr>
              <a:latin typeface="Calibri"/>
              <a:ea typeface="Calibri"/>
              <a:cs typeface="Calibri"/>
              <a:sym typeface="Calibri"/>
            </a:endParaRPr>
          </a:p>
        </p:txBody>
      </p:sp>
      <p:sp>
        <p:nvSpPr>
          <p:cNvPr id="196" name="Google Shape;196;p35"/>
          <p:cNvSpPr txBox="1"/>
          <p:nvPr>
            <p:ph idx="1" type="subTitle"/>
          </p:nvPr>
        </p:nvSpPr>
        <p:spPr>
          <a:xfrm>
            <a:off x="265500" y="2803075"/>
            <a:ext cx="4045200" cy="17862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Font typeface="Calibri"/>
              <a:buChar char="●"/>
            </a:pPr>
            <a:r>
              <a:rPr lang="en" u="sng">
                <a:solidFill>
                  <a:schemeClr val="hlink"/>
                </a:solidFill>
                <a:latin typeface="Calibri"/>
                <a:ea typeface="Calibri"/>
                <a:cs typeface="Calibri"/>
                <a:sym typeface="Calibri"/>
                <a:hlinkClick r:id="rId3"/>
              </a:rPr>
              <a:t>2019-2020 DEAC meeting times.</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4th Tuesdays of each month from 1:00 - 2:00 pm</a:t>
            </a:r>
            <a:endParaRPr>
              <a:latin typeface="Calibri"/>
              <a:ea typeface="Calibri"/>
              <a:cs typeface="Calibri"/>
              <a:sym typeface="Calibri"/>
            </a:endParaRPr>
          </a:p>
          <a:p>
            <a:pPr indent="-361950" lvl="0" marL="457200" rtl="0" algn="l">
              <a:spcBef>
                <a:spcPts val="0"/>
              </a:spcBef>
              <a:spcAft>
                <a:spcPts val="0"/>
              </a:spcAft>
              <a:buSzPts val="2100"/>
              <a:buFont typeface="Calibri"/>
              <a:buChar char="●"/>
            </a:pPr>
            <a:r>
              <a:rPr lang="en">
                <a:latin typeface="Calibri"/>
                <a:ea typeface="Calibri"/>
                <a:cs typeface="Calibri"/>
                <a:sym typeface="Calibri"/>
              </a:rPr>
              <a:t>May 26th, 2020 via Zoom</a:t>
            </a:r>
            <a:endParaRPr>
              <a:latin typeface="Calibri"/>
              <a:ea typeface="Calibri"/>
              <a:cs typeface="Calibri"/>
              <a:sym typeface="Calibri"/>
            </a:endParaRPr>
          </a:p>
        </p:txBody>
      </p:sp>
      <p:sp>
        <p:nvSpPr>
          <p:cNvPr id="197" name="Google Shape;197;p35"/>
          <p:cNvSpPr txBox="1"/>
          <p:nvPr>
            <p:ph idx="2" type="body"/>
          </p:nvPr>
        </p:nvSpPr>
        <p:spPr>
          <a:xfrm>
            <a:off x="4572000" y="1028700"/>
            <a:ext cx="4110900" cy="3898200"/>
          </a:xfrm>
          <a:prstGeom prst="rect">
            <a:avLst/>
          </a:prstGeom>
        </p:spPr>
        <p:txBody>
          <a:bodyPr anchorCtr="0" anchor="ctr" bIns="91425" lIns="91425" spcFirstLastPara="1" rIns="91425" wrap="square" tIns="91425">
            <a:noAutofit/>
          </a:bodyPr>
          <a:lstStyle/>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Rewriting the CBA: Online Teaching Faculty Evaluation form</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Workgroup: Jasmine, Nikki, Judy, Valerie, Lynda, Kendahl</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Rewriting the CBA: Online Student Evaluation form:</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Workgroup: Jasmine, Nikki, Judy, Valerie, Lynda, Kendahl</a:t>
            </a:r>
            <a:r>
              <a:rPr lang="en" sz="1400">
                <a:solidFill>
                  <a:schemeClr val="dk1"/>
                </a:solidFill>
                <a:latin typeface="Calibri"/>
                <a:ea typeface="Calibri"/>
                <a:cs typeface="Calibri"/>
                <a:sym typeface="Calibri"/>
              </a:rPr>
              <a:t> </a:t>
            </a:r>
            <a:endParaRPr sz="1400">
              <a:solidFill>
                <a:schemeClr val="dk1"/>
              </a:solidFill>
              <a:latin typeface="Calibri"/>
              <a:ea typeface="Calibri"/>
              <a:cs typeface="Calibri"/>
              <a:sym typeface="Calibri"/>
            </a:endParaRPr>
          </a:p>
          <a:p>
            <a:pPr indent="-317500" lvl="0" marL="457200" rtl="0" algn="l">
              <a:lnSpc>
                <a:spcPct val="100000"/>
              </a:lnSpc>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Write: Expectations for Delivering Courses Online in Summer 2020 </a:t>
            </a:r>
            <a:endParaRPr sz="1400">
              <a:solidFill>
                <a:schemeClr val="dk1"/>
              </a:solidFill>
              <a:latin typeface="Calibri"/>
              <a:ea typeface="Calibri"/>
              <a:cs typeface="Calibri"/>
              <a:sym typeface="Calibri"/>
            </a:endParaRPr>
          </a:p>
          <a:p>
            <a:pPr indent="-317500" lvl="1" marL="914400" rtl="0" algn="l">
              <a:lnSpc>
                <a:spcPct val="100000"/>
              </a:lnSpc>
              <a:spcBef>
                <a:spcPts val="0"/>
              </a:spcBef>
              <a:spcAft>
                <a:spcPts val="0"/>
              </a:spcAft>
              <a:buClr>
                <a:schemeClr val="dk1"/>
              </a:buClr>
              <a:buSzPts val="1400"/>
              <a:buFont typeface="Calibri"/>
              <a:buAutoNum type="alphaLcPeriod"/>
            </a:pPr>
            <a:r>
              <a:rPr lang="en">
                <a:solidFill>
                  <a:schemeClr val="dk1"/>
                </a:solidFill>
                <a:latin typeface="Calibri"/>
                <a:ea typeface="Calibri"/>
                <a:cs typeface="Calibri"/>
                <a:sym typeface="Calibri"/>
              </a:rPr>
              <a:t>Workgroup: Susan, Jasmine</a:t>
            </a:r>
            <a:endParaRPr sz="1400">
              <a:solidFill>
                <a:schemeClr val="dk1"/>
              </a:solidFill>
              <a:latin typeface="Calibri"/>
              <a:ea typeface="Calibri"/>
              <a:cs typeface="Calibri"/>
              <a:sym typeface="Calibri"/>
            </a:endParaRPr>
          </a:p>
        </p:txBody>
      </p:sp>
      <p:sp>
        <p:nvSpPr>
          <p:cNvPr id="198" name="Google Shape;198;p35"/>
          <p:cNvSpPr txBox="1"/>
          <p:nvPr/>
        </p:nvSpPr>
        <p:spPr>
          <a:xfrm>
            <a:off x="4660425" y="493225"/>
            <a:ext cx="2391000" cy="39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2"/>
                </a:solidFill>
                <a:latin typeface="Calibri"/>
                <a:ea typeface="Calibri"/>
                <a:cs typeface="Calibri"/>
                <a:sym typeface="Calibri"/>
              </a:rPr>
              <a:t>Future Agenda Items</a:t>
            </a:r>
            <a:endParaRPr>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DEAC </a:t>
            </a:r>
            <a:r>
              <a:rPr lang="en">
                <a:latin typeface="Calibri"/>
                <a:ea typeface="Calibri"/>
                <a:cs typeface="Calibri"/>
                <a:sym typeface="Calibri"/>
              </a:rPr>
              <a:t>Voting Members</a:t>
            </a:r>
            <a:endParaRPr>
              <a:latin typeface="Calibri"/>
              <a:ea typeface="Calibri"/>
              <a:cs typeface="Calibri"/>
              <a:sym typeface="Calibri"/>
            </a:endParaRPr>
          </a:p>
        </p:txBody>
      </p:sp>
      <p:sp>
        <p:nvSpPr>
          <p:cNvPr id="70" name="Google Shape;70;p15"/>
          <p:cNvSpPr txBox="1"/>
          <p:nvPr>
            <p:ph idx="1" type="body"/>
          </p:nvPr>
        </p:nvSpPr>
        <p:spPr>
          <a:xfrm>
            <a:off x="311700" y="1091050"/>
            <a:ext cx="5130000" cy="388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Calibri"/>
              <a:buChar char="●"/>
            </a:pPr>
            <a:r>
              <a:rPr lang="en">
                <a:latin typeface="Calibri"/>
                <a:ea typeface="Calibri"/>
                <a:cs typeface="Calibri"/>
                <a:sym typeface="Calibri"/>
              </a:rPr>
              <a:t>Voting members of committee:</a:t>
            </a:r>
            <a:endParaRPr>
              <a:latin typeface="Calibri"/>
              <a:ea typeface="Calibri"/>
              <a:cs typeface="Calibri"/>
              <a:sym typeface="Calibri"/>
            </a:endParaRPr>
          </a:p>
          <a:p>
            <a:pPr indent="-317500" lvl="2" marL="1371600" rtl="0" algn="l">
              <a:spcBef>
                <a:spcPts val="0"/>
              </a:spcBef>
              <a:spcAft>
                <a:spcPts val="0"/>
              </a:spcAft>
              <a:buSzPts val="1400"/>
              <a:buFont typeface="Calibri"/>
              <a:buChar char="■"/>
            </a:pPr>
            <a:r>
              <a:rPr lang="en">
                <a:latin typeface="Calibri"/>
                <a:ea typeface="Calibri"/>
                <a:cs typeface="Calibri"/>
                <a:sym typeface="Calibri"/>
              </a:rPr>
              <a:t>(</a:t>
            </a:r>
            <a:r>
              <a:rPr lang="en">
                <a:latin typeface="Calibri"/>
                <a:ea typeface="Calibri"/>
                <a:cs typeface="Calibri"/>
                <a:sym typeface="Calibri"/>
              </a:rPr>
              <a:t>Quorum</a:t>
            </a:r>
            <a:r>
              <a:rPr lang="en">
                <a:latin typeface="Calibri"/>
                <a:ea typeface="Calibri"/>
                <a:cs typeface="Calibri"/>
                <a:sym typeface="Calibri"/>
              </a:rPr>
              <a:t>=7 members need to be present to vote)</a:t>
            </a:r>
            <a:endParaRPr>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DSPS/ADA Rep- Cliff Seymour</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Rep-Vacant</a:t>
            </a:r>
            <a:endParaRPr b="1" i="1" sz="1800" u="sng">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Academic Affairs Rep Co-Chair- </a:t>
            </a:r>
            <a:r>
              <a:rPr lang="en">
                <a:solidFill>
                  <a:schemeClr val="dk1"/>
                </a:solidFill>
                <a:latin typeface="Calibri"/>
                <a:ea typeface="Calibri"/>
                <a:cs typeface="Calibri"/>
                <a:sym typeface="Calibri"/>
              </a:rPr>
              <a:t>Vacant</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Counseling</a:t>
            </a:r>
            <a:r>
              <a:rPr lang="en">
                <a:solidFill>
                  <a:schemeClr val="dk1"/>
                </a:solidFill>
                <a:latin typeface="Calibri"/>
                <a:ea typeface="Calibri"/>
                <a:cs typeface="Calibri"/>
                <a:sym typeface="Calibri"/>
              </a:rPr>
              <a:t> - Eckko Blake </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Student Services Rep- Syria Purdom</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MIS Rep- Andrei Yermakov</a:t>
            </a:r>
            <a:endParaRPr sz="1800">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sz="1800">
                <a:solidFill>
                  <a:schemeClr val="dk1"/>
                </a:solidFill>
                <a:latin typeface="Calibri"/>
                <a:ea typeface="Calibri"/>
                <a:cs typeface="Calibri"/>
                <a:sym typeface="Calibri"/>
              </a:rPr>
              <a:t>Curriculum Committee Chair- </a:t>
            </a:r>
            <a:r>
              <a:rPr lang="en">
                <a:solidFill>
                  <a:schemeClr val="dk1"/>
                </a:solidFill>
                <a:latin typeface="Calibri"/>
                <a:ea typeface="Calibri"/>
                <a:cs typeface="Calibri"/>
                <a:sym typeface="Calibri"/>
              </a:rPr>
              <a:t>Sean Moore</a:t>
            </a:r>
            <a:endParaRPr>
              <a:solidFill>
                <a:schemeClr val="dk1"/>
              </a:solidFill>
              <a:latin typeface="Calibri"/>
              <a:ea typeface="Calibri"/>
              <a:cs typeface="Calibri"/>
              <a:sym typeface="Calibri"/>
            </a:endParaRPr>
          </a:p>
          <a:p>
            <a:pPr indent="-342900" lvl="0" marL="914400" rtl="0" algn="l">
              <a:lnSpc>
                <a:spcPct val="100000"/>
              </a:lnSpc>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DEFC Co-Chair- Jasmine Phillips</a:t>
            </a: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0" marR="0" rtl="0" algn="l">
              <a:lnSpc>
                <a:spcPct val="115000"/>
              </a:lnSpc>
              <a:spcBef>
                <a:spcPts val="0"/>
              </a:spcBef>
              <a:spcAft>
                <a:spcPts val="1600"/>
              </a:spcAft>
              <a:buNone/>
            </a:pPr>
            <a:r>
              <a:t/>
            </a:r>
            <a:endParaRPr>
              <a:latin typeface="Calibri"/>
              <a:ea typeface="Calibri"/>
              <a:cs typeface="Calibri"/>
              <a:sym typeface="Calibri"/>
            </a:endParaRPr>
          </a:p>
        </p:txBody>
      </p:sp>
      <p:sp>
        <p:nvSpPr>
          <p:cNvPr id="71" name="Google Shape;71;p15"/>
          <p:cNvSpPr txBox="1"/>
          <p:nvPr>
            <p:ph idx="1" type="body"/>
          </p:nvPr>
        </p:nvSpPr>
        <p:spPr>
          <a:xfrm>
            <a:off x="5441700" y="1181325"/>
            <a:ext cx="3494400" cy="388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latin typeface="Calibri"/>
                <a:ea typeface="Calibri"/>
                <a:cs typeface="Calibri"/>
                <a:sym typeface="Calibri"/>
              </a:rPr>
              <a:t>Faculty Reps (</a:t>
            </a:r>
            <a:r>
              <a:rPr lang="en" u="sng">
                <a:solidFill>
                  <a:schemeClr val="hlink"/>
                </a:solidFill>
                <a:latin typeface="Calibri"/>
                <a:ea typeface="Calibri"/>
                <a:cs typeface="Calibri"/>
                <a:sym typeface="Calibri"/>
                <a:hlinkClick r:id="rId3"/>
              </a:rPr>
              <a:t>GPD</a:t>
            </a:r>
            <a:r>
              <a:rPr lang="en">
                <a:latin typeface="Calibri"/>
                <a:ea typeface="Calibri"/>
                <a:cs typeface="Calibri"/>
                <a:sym typeface="Calibri"/>
              </a:rPr>
              <a:t>)</a:t>
            </a:r>
            <a:endParaRPr>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BIS-Lynda Wilkerson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SS-Dr. Kendahl Radcliffe</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FACH-Nikki Williams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STEM-Jose Villalobos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HPS-Dr. Roza Ekimyan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solidFill>
                  <a:schemeClr val="dk1"/>
                </a:solidFill>
                <a:latin typeface="Calibri"/>
                <a:ea typeface="Calibri"/>
                <a:cs typeface="Calibri"/>
                <a:sym typeface="Calibri"/>
              </a:rPr>
              <a:t>Adjunct Rep-Stephanie Eaves</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265500" y="1766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ConferZoom &amp; Agenda</a:t>
            </a:r>
            <a:endParaRPr>
              <a:latin typeface="Calibri"/>
              <a:ea typeface="Calibri"/>
              <a:cs typeface="Calibri"/>
              <a:sym typeface="Calibri"/>
            </a:endParaRPr>
          </a:p>
        </p:txBody>
      </p:sp>
      <p:sp>
        <p:nvSpPr>
          <p:cNvPr id="77" name="Google Shape;77;p1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Call to order: The DEAC meeting was called to order by Jasmine Phillips.</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a:solidFill>
                  <a:schemeClr val="dk1"/>
                </a:solidFill>
                <a:latin typeface="Calibri"/>
                <a:ea typeface="Calibri"/>
                <a:cs typeface="Calibri"/>
                <a:sym typeface="Calibri"/>
              </a:rPr>
              <a:t>Approval of </a:t>
            </a:r>
            <a:r>
              <a:rPr lang="en" sz="1400" u="sng">
                <a:solidFill>
                  <a:schemeClr val="hlink"/>
                </a:solidFill>
                <a:latin typeface="Calibri"/>
                <a:ea typeface="Calibri"/>
                <a:cs typeface="Calibri"/>
                <a:sym typeface="Calibri"/>
                <a:hlinkClick r:id="rId3"/>
              </a:rPr>
              <a:t>DEAC Agenda</a:t>
            </a:r>
            <a:endParaRPr sz="1400">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eriod"/>
            </a:pPr>
            <a:r>
              <a:rPr lang="en" sz="1400" u="sng">
                <a:solidFill>
                  <a:schemeClr val="hlink"/>
                </a:solidFill>
                <a:latin typeface="Calibri"/>
                <a:ea typeface="Calibri"/>
                <a:cs typeface="Calibri"/>
                <a:sym typeface="Calibri"/>
                <a:hlinkClick r:id="rId4"/>
              </a:rPr>
              <a:t>Recorded ConferZoom for this meeting</a:t>
            </a:r>
            <a:r>
              <a:rPr lang="en" sz="1400">
                <a:solidFill>
                  <a:schemeClr val="dk1"/>
                </a:solidFill>
                <a:latin typeface="Calibri"/>
                <a:ea typeface="Calibri"/>
                <a:cs typeface="Calibri"/>
                <a:sym typeface="Calibri"/>
              </a:rPr>
              <a:t>.</a:t>
            </a:r>
            <a:endParaRPr sz="1400">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81" name="Shape 81"/>
        <p:cNvGrpSpPr/>
        <p:nvPr/>
      </p:nvGrpSpPr>
      <p:grpSpPr>
        <a:xfrm>
          <a:off x="0" y="0"/>
          <a:ext cx="0" cy="0"/>
          <a:chOff x="0" y="0"/>
          <a:chExt cx="0" cy="0"/>
        </a:xfrm>
      </p:grpSpPr>
      <p:sp>
        <p:nvSpPr>
          <p:cNvPr id="82" name="Google Shape;82;p17"/>
          <p:cNvSpPr txBox="1"/>
          <p:nvPr>
            <p:ph type="title"/>
          </p:nvPr>
        </p:nvSpPr>
        <p:spPr>
          <a:xfrm>
            <a:off x="265500" y="1242275"/>
            <a:ext cx="4045200" cy="1854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Review p</a:t>
            </a:r>
            <a:r>
              <a:rPr lang="en">
                <a:latin typeface="Calibri"/>
                <a:ea typeface="Calibri"/>
                <a:cs typeface="Calibri"/>
                <a:sym typeface="Calibri"/>
              </a:rPr>
              <a:t>revious meeting minutes</a:t>
            </a:r>
            <a:endParaRPr>
              <a:latin typeface="Calibri"/>
              <a:ea typeface="Calibri"/>
              <a:cs typeface="Calibri"/>
              <a:sym typeface="Calibri"/>
            </a:endParaRPr>
          </a:p>
        </p:txBody>
      </p:sp>
      <p:sp>
        <p:nvSpPr>
          <p:cNvPr id="83" name="Google Shape;83;p17"/>
          <p:cNvSpPr txBox="1"/>
          <p:nvPr>
            <p:ph idx="1" type="subTitle"/>
          </p:nvPr>
        </p:nvSpPr>
        <p:spPr>
          <a:xfrm>
            <a:off x="265500" y="3184075"/>
            <a:ext cx="4045200" cy="64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latin typeface="Calibri"/>
                <a:ea typeface="Calibri"/>
                <a:cs typeface="Calibri"/>
                <a:sym typeface="Calibri"/>
                <a:hlinkClick r:id="rId3"/>
              </a:rPr>
              <a:t>March 27, 2020 meeting</a:t>
            </a:r>
            <a:endParaRPr>
              <a:latin typeface="Calibri"/>
              <a:ea typeface="Calibri"/>
              <a:cs typeface="Calibri"/>
              <a:sym typeface="Calibri"/>
            </a:endParaRPr>
          </a:p>
        </p:txBody>
      </p:sp>
      <p:sp>
        <p:nvSpPr>
          <p:cNvPr id="84" name="Google Shape;84;p17"/>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400">
                <a:solidFill>
                  <a:schemeClr val="dk1"/>
                </a:solidFill>
                <a:latin typeface="Calibri"/>
                <a:ea typeface="Calibri"/>
                <a:cs typeface="Calibri"/>
                <a:sym typeface="Calibri"/>
              </a:rPr>
              <a:t>Recommended Action: It is recommended that DEAC approves the previous meeting minutes as presented.</a:t>
            </a:r>
            <a:endParaRPr>
              <a:solidFill>
                <a:schemeClr val="dk1"/>
              </a:solidFill>
              <a:latin typeface="Calibri"/>
              <a:ea typeface="Calibri"/>
              <a:cs typeface="Calibri"/>
              <a:sym typeface="Calibri"/>
            </a:endParaRPr>
          </a:p>
          <a:p>
            <a:pPr indent="0" lvl="0" marL="91440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3036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Reports: </a:t>
            </a:r>
            <a:r>
              <a:rPr lang="en"/>
              <a:t>DE Updates</a:t>
            </a:r>
            <a:endParaRPr/>
          </a:p>
        </p:txBody>
      </p:sp>
      <p:sp>
        <p:nvSpPr>
          <p:cNvPr id="90" name="Google Shape;90;p18"/>
          <p:cNvSpPr txBox="1"/>
          <p:nvPr>
            <p:ph idx="1" type="body"/>
          </p:nvPr>
        </p:nvSpPr>
        <p:spPr>
          <a:xfrm>
            <a:off x="311700" y="876350"/>
            <a:ext cx="7830300" cy="4025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Guided Pathway Division </a:t>
            </a:r>
            <a:r>
              <a:rPr lang="en">
                <a:latin typeface="Calibri"/>
                <a:ea typeface="Calibri"/>
                <a:cs typeface="Calibri"/>
                <a:sym typeface="Calibri"/>
              </a:rPr>
              <a:t>Reports- Faculty Reps</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Curriculum Report- Curriculum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Senate Report- DEFC</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FCRC Update- FCRC Chair</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Workgroups</a:t>
            </a:r>
            <a:endParaRPr>
              <a:latin typeface="Calibri"/>
              <a:ea typeface="Calibri"/>
              <a:cs typeface="Calibri"/>
              <a:sym typeface="Calibri"/>
            </a:endParaRPr>
          </a:p>
          <a:p>
            <a:pPr indent="-317500" lvl="1" marL="914400" rtl="0" algn="l">
              <a:lnSpc>
                <a:spcPct val="100000"/>
              </a:lnSpc>
              <a:spcBef>
                <a:spcPts val="0"/>
              </a:spcBef>
              <a:spcAft>
                <a:spcPts val="0"/>
              </a:spcAft>
              <a:buSzPts val="1400"/>
              <a:buFont typeface="Calibri"/>
              <a:buChar char="○"/>
            </a:pPr>
            <a:r>
              <a:rPr lang="en">
                <a:latin typeface="Calibri"/>
                <a:ea typeface="Calibri"/>
                <a:cs typeface="Calibri"/>
                <a:sym typeface="Calibri"/>
              </a:rPr>
              <a:t>LTI: none</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u="sng">
                <a:solidFill>
                  <a:schemeClr val="accent5"/>
                </a:solidFill>
                <a:latin typeface="Calibri"/>
                <a:ea typeface="Calibri"/>
                <a:cs typeface="Calibri"/>
                <a:sym typeface="Calibri"/>
                <a:hlinkClick r:id="rId3">
                  <a:extLst>
                    <a:ext uri="{A12FA001-AC4F-418D-AE19-62706E023703}">
                      <ahyp:hlinkClr val="tx"/>
                    </a:ext>
                  </a:extLst>
                </a:hlinkClick>
              </a:rPr>
              <a:t>DECO</a:t>
            </a:r>
            <a:r>
              <a:rPr lang="en">
                <a:latin typeface="Calibri"/>
                <a:ea typeface="Calibri"/>
                <a:cs typeface="Calibri"/>
                <a:sym typeface="Calibri"/>
              </a:rPr>
              <a:t>: Report- DEFC</a:t>
            </a:r>
            <a:endParaRPr>
              <a:latin typeface="Calibri"/>
              <a:ea typeface="Calibri"/>
              <a:cs typeface="Calibri"/>
              <a:sym typeface="Calibri"/>
            </a:endParaRPr>
          </a:p>
          <a:p>
            <a:pPr indent="-342900" lvl="0" marL="457200" rtl="0" algn="l">
              <a:lnSpc>
                <a:spcPct val="100000"/>
              </a:lnSpc>
              <a:spcBef>
                <a:spcPts val="0"/>
              </a:spcBef>
              <a:spcAft>
                <a:spcPts val="0"/>
              </a:spcAft>
              <a:buSzPts val="1800"/>
              <a:buFont typeface="Calibri"/>
              <a:buChar char="●"/>
            </a:pPr>
            <a:r>
              <a:rPr lang="en">
                <a:latin typeface="Calibri"/>
                <a:ea typeface="Calibri"/>
                <a:cs typeface="Calibri"/>
                <a:sym typeface="Calibri"/>
              </a:rPr>
              <a:t>DEFC Report</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914400" rtl="0" algn="l">
              <a:lnSpc>
                <a:spcPct val="100000"/>
              </a:lnSpc>
              <a:spcBef>
                <a:spcPts val="0"/>
              </a:spcBef>
              <a:spcAft>
                <a:spcPts val="0"/>
              </a:spcAft>
              <a:buNone/>
            </a:pPr>
            <a:r>
              <a:t/>
            </a:r>
            <a:endParaRPr>
              <a:latin typeface="Calibri"/>
              <a:ea typeface="Calibri"/>
              <a:cs typeface="Calibri"/>
              <a:sym typeface="Calibri"/>
            </a:endParaRPr>
          </a:p>
          <a:p>
            <a:pPr indent="0" lvl="0" marL="457200" rtl="0" algn="l">
              <a:lnSpc>
                <a:spcPct val="100000"/>
              </a:lnSpc>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DECO</a:t>
            </a:r>
            <a:r>
              <a:rPr lang="en">
                <a:latin typeface="Calibri"/>
                <a:ea typeface="Calibri"/>
                <a:cs typeface="Calibri"/>
                <a:sym typeface="Calibri"/>
              </a:rPr>
              <a:t> Report</a:t>
            </a:r>
            <a:endParaRPr>
              <a:latin typeface="Calibri"/>
              <a:ea typeface="Calibri"/>
              <a:cs typeface="Calibri"/>
              <a:sym typeface="Calibri"/>
            </a:endParaRPr>
          </a:p>
        </p:txBody>
      </p:sp>
      <p:sp>
        <p:nvSpPr>
          <p:cNvPr id="96" name="Google Shape;96;p19"/>
          <p:cNvSpPr txBox="1"/>
          <p:nvPr>
            <p:ph idx="1" type="body"/>
          </p:nvPr>
        </p:nvSpPr>
        <p:spPr>
          <a:xfrm>
            <a:off x="311700" y="949500"/>
            <a:ext cx="7908600" cy="390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latin typeface="Calibri"/>
                <a:ea typeface="Calibri"/>
                <a:cs typeface="Calibri"/>
                <a:sym typeface="Calibri"/>
              </a:rPr>
              <a:t>The </a:t>
            </a:r>
            <a:r>
              <a:rPr lang="en" sz="1200" u="sng">
                <a:solidFill>
                  <a:schemeClr val="hlink"/>
                </a:solidFill>
                <a:latin typeface="Calibri"/>
                <a:ea typeface="Calibri"/>
                <a:cs typeface="Calibri"/>
                <a:sym typeface="Calibri"/>
                <a:hlinkClick r:id="rId4"/>
              </a:rPr>
              <a:t>Online Teachers Conference </a:t>
            </a:r>
            <a:r>
              <a:rPr lang="en" sz="1200">
                <a:latin typeface="Calibri"/>
                <a:ea typeface="Calibri"/>
                <a:cs typeface="Calibri"/>
                <a:sym typeface="Calibri"/>
              </a:rPr>
              <a:t>will only be taking place remotely. </a:t>
            </a:r>
            <a:endParaRPr sz="1200">
              <a:latin typeface="Calibri"/>
              <a:ea typeface="Calibri"/>
              <a:cs typeface="Calibri"/>
              <a:sym typeface="Calibri"/>
            </a:endParaRPr>
          </a:p>
          <a:p>
            <a:pPr indent="0" lvl="0" marL="0" rtl="0" algn="l">
              <a:lnSpc>
                <a:spcPct val="100000"/>
              </a:lnSpc>
              <a:spcBef>
                <a:spcPts val="0"/>
              </a:spcBef>
              <a:spcAft>
                <a:spcPts val="0"/>
              </a:spcAft>
              <a:buNone/>
            </a:pPr>
            <a:r>
              <a:rPr lang="en" sz="1200" u="sng">
                <a:solidFill>
                  <a:schemeClr val="hlink"/>
                </a:solidFill>
                <a:latin typeface="Calibri"/>
                <a:ea typeface="Calibri"/>
                <a:cs typeface="Calibri"/>
                <a:sym typeface="Calibri"/>
                <a:hlinkClick r:id="rId5"/>
              </a:rPr>
              <a:t>Canvascon </a:t>
            </a:r>
            <a:r>
              <a:rPr lang="en" sz="1200">
                <a:latin typeface="Calibri"/>
                <a:ea typeface="Calibri"/>
                <a:cs typeface="Calibri"/>
                <a:sym typeface="Calibri"/>
              </a:rPr>
              <a:t>is also going to an online conference in October 15, 2020.. </a:t>
            </a:r>
            <a:br>
              <a:rPr lang="en" sz="1200">
                <a:latin typeface="Calibri"/>
                <a:ea typeface="Calibri"/>
                <a:cs typeface="Calibri"/>
                <a:sym typeface="Calibri"/>
              </a:rPr>
            </a:br>
            <a:endParaRPr sz="1200">
              <a:latin typeface="Calibri"/>
              <a:ea typeface="Calibri"/>
              <a:cs typeface="Calibri"/>
              <a:sym typeface="Calibri"/>
            </a:endParaRPr>
          </a:p>
          <a:p>
            <a:pPr indent="0" lvl="0" marL="0" rtl="0" algn="l">
              <a:lnSpc>
                <a:spcPct val="100000"/>
              </a:lnSpc>
              <a:spcBef>
                <a:spcPts val="0"/>
              </a:spcBef>
              <a:spcAft>
                <a:spcPts val="0"/>
              </a:spcAft>
              <a:buNone/>
            </a:pPr>
            <a:r>
              <a:rPr lang="en" sz="1200">
                <a:latin typeface="Calibri"/>
                <a:ea typeface="Calibri"/>
                <a:cs typeface="Calibri"/>
                <a:sym typeface="Calibri"/>
              </a:rPr>
              <a:t>Resources:</a:t>
            </a:r>
            <a:br>
              <a:rPr lang="en" sz="1200">
                <a:latin typeface="Calibri"/>
                <a:ea typeface="Calibri"/>
                <a:cs typeface="Calibri"/>
                <a:sym typeface="Calibri"/>
              </a:rPr>
            </a:br>
            <a:r>
              <a:rPr lang="en" sz="1200" u="sng">
                <a:solidFill>
                  <a:schemeClr val="hlink"/>
                </a:solidFill>
                <a:latin typeface="Calibri"/>
                <a:ea typeface="Calibri"/>
                <a:cs typeface="Calibri"/>
                <a:sym typeface="Calibri"/>
                <a:hlinkClick r:id="rId6"/>
              </a:rPr>
              <a:t>Chancellor's</a:t>
            </a:r>
            <a:r>
              <a:rPr lang="en" sz="1200" u="sng">
                <a:solidFill>
                  <a:schemeClr val="hlink"/>
                </a:solidFill>
                <a:latin typeface="Calibri"/>
                <a:ea typeface="Calibri"/>
                <a:cs typeface="Calibri"/>
                <a:sym typeface="Calibri"/>
                <a:hlinkClick r:id="rId7"/>
              </a:rPr>
              <a:t> Office COVID page</a:t>
            </a:r>
            <a:r>
              <a:rPr lang="en" sz="1200">
                <a:latin typeface="Calibri"/>
                <a:ea typeface="Calibri"/>
                <a:cs typeface="Calibri"/>
                <a:sym typeface="Calibri"/>
              </a:rPr>
              <a:t>; </a:t>
            </a:r>
            <a:r>
              <a:rPr lang="en" sz="1200" u="sng">
                <a:solidFill>
                  <a:schemeClr val="hlink"/>
                </a:solidFill>
                <a:latin typeface="Calibri"/>
                <a:ea typeface="Calibri"/>
                <a:cs typeface="Calibri"/>
                <a:sym typeface="Calibri"/>
                <a:hlinkClick r:id="rId8"/>
              </a:rPr>
              <a:t>ACCJC COVID page</a:t>
            </a:r>
            <a:r>
              <a:rPr lang="en" sz="1200">
                <a:latin typeface="Calibri"/>
                <a:ea typeface="Calibri"/>
                <a:cs typeface="Calibri"/>
                <a:sym typeface="Calibri"/>
              </a:rPr>
              <a:t>; </a:t>
            </a:r>
            <a:r>
              <a:rPr lang="en" sz="1200" u="sng">
                <a:solidFill>
                  <a:schemeClr val="hlink"/>
                </a:solidFill>
                <a:latin typeface="Calibri"/>
                <a:ea typeface="Calibri"/>
                <a:cs typeface="Calibri"/>
                <a:sym typeface="Calibri"/>
                <a:hlinkClick r:id="rId9"/>
              </a:rPr>
              <a:t>DEETAC Guidelines</a:t>
            </a:r>
            <a:r>
              <a:rPr lang="en" sz="1200">
                <a:latin typeface="Calibri"/>
                <a:ea typeface="Calibri"/>
                <a:cs typeface="Calibri"/>
                <a:sym typeface="Calibri"/>
              </a:rPr>
              <a:t>; </a:t>
            </a:r>
            <a:br>
              <a:rPr lang="en" sz="1200">
                <a:latin typeface="Calibri"/>
                <a:ea typeface="Calibri"/>
                <a:cs typeface="Calibri"/>
                <a:sym typeface="Calibri"/>
              </a:rPr>
            </a:br>
            <a:endParaRPr sz="1200">
              <a:latin typeface="Calibri"/>
              <a:ea typeface="Calibri"/>
              <a:cs typeface="Calibri"/>
              <a:sym typeface="Calibri"/>
            </a:endParaRPr>
          </a:p>
          <a:p>
            <a:pPr indent="0" lvl="0" marL="0" rtl="0" algn="l">
              <a:lnSpc>
                <a:spcPct val="100000"/>
              </a:lnSpc>
              <a:spcBef>
                <a:spcPts val="0"/>
              </a:spcBef>
              <a:spcAft>
                <a:spcPts val="0"/>
              </a:spcAft>
              <a:buNone/>
            </a:pPr>
            <a:r>
              <a:rPr lang="en" sz="1200">
                <a:solidFill>
                  <a:schemeClr val="dk1"/>
                </a:solidFill>
                <a:latin typeface="Calibri"/>
                <a:ea typeface="Calibri"/>
                <a:cs typeface="Calibri"/>
                <a:sym typeface="Calibri"/>
              </a:rPr>
              <a:t>The</a:t>
            </a:r>
            <a:r>
              <a:rPr lang="en" sz="1200">
                <a:solidFill>
                  <a:schemeClr val="dk1"/>
                </a:solidFill>
                <a:uFill>
                  <a:noFill/>
                </a:uFill>
                <a:latin typeface="Calibri"/>
                <a:ea typeface="Calibri"/>
                <a:cs typeface="Calibri"/>
                <a:sym typeface="Calibri"/>
                <a:hlinkClick r:id="rId10">
                  <a:extLst>
                    <a:ext uri="{A12FA001-AC4F-418D-AE19-62706E023703}">
                      <ahyp:hlinkClr val="tx"/>
                    </a:ext>
                  </a:extLst>
                </a:hlinkClick>
              </a:rPr>
              <a:t> </a:t>
            </a:r>
            <a:r>
              <a:rPr b="1" lang="en" sz="1200" u="sng">
                <a:solidFill>
                  <a:srgbClr val="7030A0"/>
                </a:solidFill>
                <a:latin typeface="Calibri"/>
                <a:ea typeface="Calibri"/>
                <a:cs typeface="Calibri"/>
                <a:sym typeface="Calibri"/>
                <a:hlinkClick r:id="rId11">
                  <a:extLst>
                    <a:ext uri="{A12FA001-AC4F-418D-AE19-62706E023703}">
                      <ahyp:hlinkClr val="tx"/>
                    </a:ext>
                  </a:extLst>
                </a:hlinkClick>
              </a:rPr>
              <a:t>CVC-OEI</a:t>
            </a:r>
            <a:r>
              <a:rPr lang="en" sz="1200">
                <a:solidFill>
                  <a:schemeClr val="dk1"/>
                </a:solidFill>
                <a:latin typeface="Calibri"/>
                <a:ea typeface="Calibri"/>
                <a:cs typeface="Calibri"/>
                <a:sym typeface="Calibri"/>
              </a:rPr>
              <a:t> continues to offer updated resources, including</a:t>
            </a:r>
            <a:endParaRPr sz="1200">
              <a:solidFill>
                <a:schemeClr val="dk1"/>
              </a:solidFill>
              <a:latin typeface="Calibri"/>
              <a:ea typeface="Calibri"/>
              <a:cs typeface="Calibri"/>
              <a:sym typeface="Calibri"/>
            </a:endParaRPr>
          </a:p>
          <a:p>
            <a:pPr indent="-228600" lvl="0" marL="457200" rtl="0" algn="l">
              <a:spcBef>
                <a:spcPts val="0"/>
              </a:spcBef>
              <a:spcAft>
                <a:spcPts val="0"/>
              </a:spcAft>
              <a:buNone/>
            </a:pPr>
            <a:r>
              <a:rPr lang="en" sz="1200">
                <a:solidFill>
                  <a:schemeClr val="dk1"/>
                </a:solidFill>
                <a:latin typeface="Calibri"/>
                <a:ea typeface="Calibri"/>
                <a:cs typeface="Calibri"/>
                <a:sym typeface="Calibri"/>
              </a:rPr>
              <a:t>a.   	A</a:t>
            </a:r>
            <a:r>
              <a:rPr lang="en" sz="1200">
                <a:solidFill>
                  <a:schemeClr val="dk1"/>
                </a:solidFill>
                <a:uFill>
                  <a:noFill/>
                </a:uFill>
                <a:latin typeface="Calibri"/>
                <a:ea typeface="Calibri"/>
                <a:cs typeface="Calibri"/>
                <a:sym typeface="Calibri"/>
                <a:hlinkClick r:id="rId12">
                  <a:extLst>
                    <a:ext uri="{A12FA001-AC4F-418D-AE19-62706E023703}">
                      <ahyp:hlinkClr val="tx"/>
                    </a:ext>
                  </a:extLst>
                </a:hlinkClick>
              </a:rPr>
              <a:t> </a:t>
            </a:r>
            <a:r>
              <a:rPr lang="en" sz="1200" u="sng">
                <a:solidFill>
                  <a:schemeClr val="hlink"/>
                </a:solidFill>
                <a:latin typeface="Calibri"/>
                <a:ea typeface="Calibri"/>
                <a:cs typeface="Calibri"/>
                <a:sym typeface="Calibri"/>
                <a:hlinkClick r:id="rId13"/>
              </a:rPr>
              <a:t>calendar of workshops and events</a:t>
            </a:r>
            <a:endParaRPr sz="1200" u="sng">
              <a:solidFill>
                <a:schemeClr val="hlink"/>
              </a:solidFill>
              <a:latin typeface="Calibri"/>
              <a:ea typeface="Calibri"/>
              <a:cs typeface="Calibri"/>
              <a:sym typeface="Calibri"/>
            </a:endParaRPr>
          </a:p>
          <a:p>
            <a:pPr indent="-228600" lvl="0" marL="457200" rtl="0" algn="l">
              <a:spcBef>
                <a:spcPts val="0"/>
              </a:spcBef>
              <a:spcAft>
                <a:spcPts val="0"/>
              </a:spcAft>
              <a:buNone/>
            </a:pPr>
            <a:r>
              <a:rPr lang="en" sz="1200">
                <a:solidFill>
                  <a:schemeClr val="dk1"/>
                </a:solidFill>
                <a:latin typeface="Calibri"/>
                <a:ea typeface="Calibri"/>
                <a:cs typeface="Calibri"/>
                <a:sym typeface="Calibri"/>
              </a:rPr>
              <a:t>b.   	An</a:t>
            </a:r>
            <a:r>
              <a:rPr lang="en" sz="1200">
                <a:solidFill>
                  <a:schemeClr val="dk1"/>
                </a:solidFill>
                <a:uFill>
                  <a:noFill/>
                </a:uFill>
                <a:latin typeface="Calibri"/>
                <a:ea typeface="Calibri"/>
                <a:cs typeface="Calibri"/>
                <a:sym typeface="Calibri"/>
                <a:hlinkClick r:id="rId14">
                  <a:extLst>
                    <a:ext uri="{A12FA001-AC4F-418D-AE19-62706E023703}">
                      <ahyp:hlinkClr val="tx"/>
                    </a:ext>
                  </a:extLst>
                </a:hlinkClick>
              </a:rPr>
              <a:t> </a:t>
            </a:r>
            <a:r>
              <a:rPr lang="en" sz="1200" u="sng">
                <a:solidFill>
                  <a:schemeClr val="hlink"/>
                </a:solidFill>
                <a:latin typeface="Calibri"/>
                <a:ea typeface="Calibri"/>
                <a:cs typeface="Calibri"/>
                <a:sym typeface="Calibri"/>
                <a:hlinkClick r:id="rId15"/>
              </a:rPr>
              <a:t>open Canvas shell</a:t>
            </a:r>
            <a:r>
              <a:rPr lang="en" sz="1200">
                <a:solidFill>
                  <a:schemeClr val="dk1"/>
                </a:solidFill>
                <a:latin typeface="Calibri"/>
                <a:ea typeface="Calibri"/>
                <a:cs typeface="Calibri"/>
                <a:sym typeface="Calibri"/>
              </a:rPr>
              <a:t> with shared resources</a:t>
            </a:r>
            <a:endParaRPr sz="1200">
              <a:solidFill>
                <a:schemeClr val="dk1"/>
              </a:solidFill>
              <a:latin typeface="Calibri"/>
              <a:ea typeface="Calibri"/>
              <a:cs typeface="Calibri"/>
              <a:sym typeface="Calibri"/>
            </a:endParaRPr>
          </a:p>
          <a:p>
            <a:pPr indent="-228600" lvl="0" marL="457200" rtl="0" algn="l">
              <a:spcBef>
                <a:spcPts val="0"/>
              </a:spcBef>
              <a:spcAft>
                <a:spcPts val="0"/>
              </a:spcAft>
              <a:buNone/>
            </a:pPr>
            <a:r>
              <a:rPr lang="en" sz="1200">
                <a:solidFill>
                  <a:schemeClr val="dk1"/>
                </a:solidFill>
                <a:latin typeface="Calibri"/>
                <a:ea typeface="Calibri"/>
                <a:cs typeface="Calibri"/>
                <a:sym typeface="Calibri"/>
              </a:rPr>
              <a:t>c.   	On demand</a:t>
            </a:r>
            <a:r>
              <a:rPr lang="en" sz="1200">
                <a:solidFill>
                  <a:schemeClr val="dk1"/>
                </a:solidFill>
                <a:uFill>
                  <a:noFill/>
                </a:uFill>
                <a:latin typeface="Calibri"/>
                <a:ea typeface="Calibri"/>
                <a:cs typeface="Calibri"/>
                <a:sym typeface="Calibri"/>
                <a:hlinkClick r:id="rId16">
                  <a:extLst>
                    <a:ext uri="{A12FA001-AC4F-418D-AE19-62706E023703}">
                      <ahyp:hlinkClr val="tx"/>
                    </a:ext>
                  </a:extLst>
                </a:hlinkClick>
              </a:rPr>
              <a:t> </a:t>
            </a:r>
            <a:r>
              <a:rPr lang="en" sz="1200" u="sng">
                <a:solidFill>
                  <a:schemeClr val="hlink"/>
                </a:solidFill>
                <a:latin typeface="Calibri"/>
                <a:ea typeface="Calibri"/>
                <a:cs typeface="Calibri"/>
                <a:sym typeface="Calibri"/>
                <a:hlinkClick r:id="rId17"/>
              </a:rPr>
              <a:t>webinar recordings</a:t>
            </a:r>
            <a:endParaRPr sz="1200" u="sng">
              <a:solidFill>
                <a:schemeClr val="hlink"/>
              </a:solidFill>
              <a:latin typeface="Calibri"/>
              <a:ea typeface="Calibri"/>
              <a:cs typeface="Calibri"/>
              <a:sym typeface="Calibri"/>
            </a:endParaRPr>
          </a:p>
          <a:p>
            <a:pPr indent="-228600" lvl="0" marL="457200" rtl="0" algn="l">
              <a:spcBef>
                <a:spcPts val="0"/>
              </a:spcBef>
              <a:spcAft>
                <a:spcPts val="0"/>
              </a:spcAft>
              <a:buNone/>
            </a:pPr>
            <a:r>
              <a:rPr lang="en" sz="1200">
                <a:solidFill>
                  <a:schemeClr val="dk1"/>
                </a:solidFill>
                <a:latin typeface="Calibri"/>
                <a:ea typeface="Calibri"/>
                <a:cs typeface="Calibri"/>
                <a:sym typeface="Calibri"/>
              </a:rPr>
              <a:t>d.   	Instructions on</a:t>
            </a:r>
            <a:r>
              <a:rPr lang="en" sz="1200">
                <a:solidFill>
                  <a:schemeClr val="dk1"/>
                </a:solidFill>
                <a:uFill>
                  <a:noFill/>
                </a:uFill>
                <a:latin typeface="Calibri"/>
                <a:ea typeface="Calibri"/>
                <a:cs typeface="Calibri"/>
                <a:sym typeface="Calibri"/>
                <a:hlinkClick r:id="rId18">
                  <a:extLst>
                    <a:ext uri="{A12FA001-AC4F-418D-AE19-62706E023703}">
                      <ahyp:hlinkClr val="tx"/>
                    </a:ext>
                  </a:extLst>
                </a:hlinkClick>
              </a:rPr>
              <a:t> </a:t>
            </a:r>
            <a:r>
              <a:rPr lang="en" sz="1200" u="sng">
                <a:solidFill>
                  <a:schemeClr val="hlink"/>
                </a:solidFill>
                <a:latin typeface="Calibri"/>
                <a:ea typeface="Calibri"/>
                <a:cs typeface="Calibri"/>
                <a:sym typeface="Calibri"/>
                <a:hlinkClick r:id="rId19"/>
              </a:rPr>
              <a:t>how to access centrally-funded support services</a:t>
            </a:r>
            <a:endParaRPr sz="1200" u="sng">
              <a:solidFill>
                <a:schemeClr val="hlink"/>
              </a:solidFill>
              <a:latin typeface="Calibri"/>
              <a:ea typeface="Calibri"/>
              <a:cs typeface="Calibri"/>
              <a:sym typeface="Calibri"/>
            </a:endParaRPr>
          </a:p>
          <a:p>
            <a:pPr indent="0" lvl="0" marL="0" rtl="0" algn="l">
              <a:spcBef>
                <a:spcPts val="0"/>
              </a:spcBef>
              <a:spcAft>
                <a:spcPts val="0"/>
              </a:spcAft>
              <a:buNone/>
            </a:pPr>
            <a:br>
              <a:rPr lang="en" sz="1200">
                <a:solidFill>
                  <a:schemeClr val="dk1"/>
                </a:solidFill>
                <a:latin typeface="Calibri"/>
                <a:ea typeface="Calibri"/>
                <a:cs typeface="Calibri"/>
                <a:sym typeface="Calibri"/>
              </a:rPr>
            </a:br>
            <a:r>
              <a:rPr lang="en" sz="1200">
                <a:solidFill>
                  <a:schemeClr val="dk1"/>
                </a:solidFill>
                <a:latin typeface="Calibri"/>
                <a:ea typeface="Calibri"/>
                <a:cs typeface="Calibri"/>
                <a:sym typeface="Calibri"/>
              </a:rPr>
              <a:t>The</a:t>
            </a:r>
            <a:r>
              <a:rPr lang="en" sz="1200">
                <a:solidFill>
                  <a:schemeClr val="dk1"/>
                </a:solidFill>
                <a:uFill>
                  <a:noFill/>
                </a:uFill>
                <a:latin typeface="Calibri"/>
                <a:ea typeface="Calibri"/>
                <a:cs typeface="Calibri"/>
                <a:sym typeface="Calibri"/>
                <a:hlinkClick r:id="rId20">
                  <a:extLst>
                    <a:ext uri="{A12FA001-AC4F-418D-AE19-62706E023703}">
                      <ahyp:hlinkClr val="tx"/>
                    </a:ext>
                  </a:extLst>
                </a:hlinkClick>
              </a:rPr>
              <a:t> </a:t>
            </a:r>
            <a:r>
              <a:rPr lang="en" sz="1200" u="sng">
                <a:solidFill>
                  <a:schemeClr val="hlink"/>
                </a:solidFill>
                <a:latin typeface="Calibri"/>
                <a:ea typeface="Calibri"/>
                <a:cs typeface="Calibri"/>
                <a:sym typeface="Calibri"/>
                <a:hlinkClick r:id="rId21"/>
              </a:rPr>
              <a:t>Vision Resource Center</a:t>
            </a:r>
            <a:r>
              <a:rPr lang="en" sz="1200">
                <a:solidFill>
                  <a:schemeClr val="dk1"/>
                </a:solidFill>
                <a:latin typeface="Calibri"/>
                <a:ea typeface="Calibri"/>
                <a:cs typeface="Calibri"/>
                <a:sym typeface="Calibri"/>
              </a:rPr>
              <a:t> is being used by the Chancellor’s Office for current information, resources, links, etc., and there is a Distance Education Community.</a:t>
            </a:r>
            <a:endParaRPr sz="1200">
              <a:solidFill>
                <a:schemeClr val="dk1"/>
              </a:solidFill>
              <a:latin typeface="Calibri"/>
              <a:ea typeface="Calibri"/>
              <a:cs typeface="Calibri"/>
              <a:sym typeface="Calibri"/>
            </a:endParaRPr>
          </a:p>
          <a:p>
            <a:pPr indent="-304800" lvl="0" marL="457200" rtl="0" algn="l">
              <a:spcBef>
                <a:spcPts val="0"/>
              </a:spcBef>
              <a:spcAft>
                <a:spcPts val="0"/>
              </a:spcAft>
              <a:buClr>
                <a:schemeClr val="dk1"/>
              </a:buClr>
              <a:buSzPts val="1200"/>
              <a:buFont typeface="Calibri"/>
              <a:buChar char="●"/>
            </a:pPr>
            <a:r>
              <a:rPr lang="en" sz="1200">
                <a:solidFill>
                  <a:schemeClr val="dk1"/>
                </a:solidFill>
                <a:latin typeface="Calibri"/>
                <a:ea typeface="Calibri"/>
                <a:cs typeface="Calibri"/>
                <a:sym typeface="Calibri"/>
              </a:rPr>
              <a:t>You do not have to wait to gain access to the VRC, you can login now and have access  to their resources. </a:t>
            </a:r>
            <a:endParaRPr sz="12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sz="12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DECO</a:t>
            </a:r>
            <a:r>
              <a:rPr lang="en">
                <a:latin typeface="Calibri"/>
                <a:ea typeface="Calibri"/>
                <a:cs typeface="Calibri"/>
                <a:sym typeface="Calibri"/>
              </a:rPr>
              <a:t> Report Continued</a:t>
            </a:r>
            <a:endParaRPr>
              <a:latin typeface="Calibri"/>
              <a:ea typeface="Calibri"/>
              <a:cs typeface="Calibri"/>
              <a:sym typeface="Calibri"/>
            </a:endParaRPr>
          </a:p>
        </p:txBody>
      </p:sp>
      <p:sp>
        <p:nvSpPr>
          <p:cNvPr id="102" name="Google Shape;102;p20"/>
          <p:cNvSpPr txBox="1"/>
          <p:nvPr>
            <p:ph idx="1" type="body"/>
          </p:nvPr>
        </p:nvSpPr>
        <p:spPr>
          <a:xfrm>
            <a:off x="311700" y="949500"/>
            <a:ext cx="7908600" cy="390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200">
                <a:latin typeface="Calibri"/>
                <a:ea typeface="Calibri"/>
                <a:cs typeface="Calibri"/>
                <a:sym typeface="Calibri"/>
              </a:rPr>
              <a:t>Marty Alvarado from the Chancellor’s Office</a:t>
            </a:r>
            <a:endParaRPr sz="1200">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 sz="1200">
                <a:latin typeface="Calibri"/>
                <a:ea typeface="Calibri"/>
                <a:cs typeface="Calibri"/>
                <a:sym typeface="Calibri"/>
              </a:rPr>
              <a:t>The Chancellor’s Office is focusing on helping colleges transitioning to Distance Education while stressing the </a:t>
            </a:r>
            <a:r>
              <a:rPr b="1" lang="en" sz="1200">
                <a:latin typeface="Calibri"/>
                <a:ea typeface="Calibri"/>
                <a:cs typeface="Calibri"/>
                <a:sym typeface="Calibri"/>
              </a:rPr>
              <a:t>quality of instruction and the experience of the student </a:t>
            </a:r>
            <a:r>
              <a:rPr lang="en" sz="1200">
                <a:latin typeface="Calibri"/>
                <a:ea typeface="Calibri"/>
                <a:cs typeface="Calibri"/>
                <a:sym typeface="Calibri"/>
              </a:rPr>
              <a:t>meeting all Title V Standards.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highlight>
                  <a:srgbClr val="FFF2CC"/>
                </a:highlight>
                <a:latin typeface="Calibri"/>
                <a:ea typeface="Calibri"/>
                <a:cs typeface="Calibri"/>
                <a:sym typeface="Calibri"/>
              </a:rPr>
              <a:t>PLEASE NOTE: </a:t>
            </a:r>
            <a:r>
              <a:rPr i="1" lang="en" sz="1200">
                <a:highlight>
                  <a:srgbClr val="FFF2CC"/>
                </a:highlight>
                <a:latin typeface="Calibri"/>
                <a:ea typeface="Calibri"/>
                <a:cs typeface="Calibri"/>
                <a:sym typeface="Calibri"/>
              </a:rPr>
              <a:t>Financial Aid only recognizes Distance Education meeting all Title V requirements and Correspondence Education.</a:t>
            </a:r>
            <a:endParaRPr i="1" sz="1200">
              <a:highlight>
                <a:srgbClr val="FFF2CC"/>
              </a:highlight>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i="1" lang="en" sz="1200">
                <a:highlight>
                  <a:srgbClr val="FFF2CC"/>
                </a:highlight>
                <a:latin typeface="Calibri"/>
                <a:ea typeface="Calibri"/>
                <a:cs typeface="Calibri"/>
                <a:sym typeface="Calibri"/>
              </a:rPr>
              <a:t>Remote Instruction is not recognized</a:t>
            </a:r>
            <a:endParaRPr i="1" sz="1200">
              <a:highlight>
                <a:srgbClr val="FFF2CC"/>
              </a:highlight>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Not requiring the canceling of classes due to remote instruction, encouraging support to completely train all faculty to teach in the Distance Education modality</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The expectation for faculty that are not fully compliant is that they become fully compliant, this is a point of liability for the institution.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If your campus is requesting a temporary blanket DE Addendum, then your campus will need to submit all courses listed through the local process of approval by December 2020.</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All spring, summer and fall courses are being submitted.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Local training requirements for DE coincide with the December 2020 deadline. </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This means that all faculty need to be Canvas Certified by December 2020.</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The expectation is that all courses being taught in Distance Education modality will meet all laws and requirements</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u="sng">
                <a:solidFill>
                  <a:schemeClr val="hlink"/>
                </a:solidFill>
                <a:latin typeface="Calibri"/>
                <a:ea typeface="Calibri"/>
                <a:cs typeface="Calibri"/>
                <a:sym typeface="Calibri"/>
                <a:hlinkClick r:id="rId4"/>
              </a:rPr>
              <a:t>Regular and Effective Contact</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u="sng">
                <a:solidFill>
                  <a:schemeClr val="hlink"/>
                </a:solidFill>
                <a:latin typeface="Calibri"/>
                <a:ea typeface="Calibri"/>
                <a:cs typeface="Calibri"/>
                <a:sym typeface="Calibri"/>
                <a:hlinkClick r:id="rId5"/>
              </a:rPr>
              <a:t>Accessibility Laws</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Financial Aid Laws: Attendance and requiring a check-in assignment in the first 48 hours of class and dropping anyone who does not login and complete the assignment  (i.e. syllabus quiz).</a:t>
            </a:r>
            <a:endParaRPr sz="120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Calibri"/>
                <a:ea typeface="Calibri"/>
                <a:cs typeface="Calibri"/>
                <a:sym typeface="Calibri"/>
                <a:hlinkClick r:id="rId3"/>
              </a:rPr>
              <a:t>DECO</a:t>
            </a:r>
            <a:r>
              <a:rPr lang="en">
                <a:latin typeface="Calibri"/>
                <a:ea typeface="Calibri"/>
                <a:cs typeface="Calibri"/>
                <a:sym typeface="Calibri"/>
              </a:rPr>
              <a:t> Report Continued...</a:t>
            </a:r>
            <a:endParaRPr>
              <a:latin typeface="Calibri"/>
              <a:ea typeface="Calibri"/>
              <a:cs typeface="Calibri"/>
              <a:sym typeface="Calibri"/>
            </a:endParaRPr>
          </a:p>
        </p:txBody>
      </p:sp>
      <p:sp>
        <p:nvSpPr>
          <p:cNvPr id="108" name="Google Shape;108;p21"/>
          <p:cNvSpPr txBox="1"/>
          <p:nvPr>
            <p:ph idx="1" type="body"/>
          </p:nvPr>
        </p:nvSpPr>
        <p:spPr>
          <a:xfrm>
            <a:off x="311700" y="949500"/>
            <a:ext cx="7908600" cy="3909000"/>
          </a:xfrm>
          <a:prstGeom prst="rect">
            <a:avLst/>
          </a:prstGeom>
        </p:spPr>
        <p:txBody>
          <a:bodyPr anchorCtr="0" anchor="t" bIns="91425" lIns="91425" spcFirstLastPara="1" rIns="91425" wrap="square" tIns="91425">
            <a:noAutofit/>
          </a:bodyPr>
          <a:lstStyle/>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Accessibility compliance is not optional, accessibility is a required obligation for all campuses in all areas and departments which is why Ally has been temporarily funded through the CVC-OEI. </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The college will put together an Accommodations Plan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Accessibility: Ally’s first priority is providing all students with alternative formats for accessible documents in Canvas</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Second priority would be helping faculty with making their courses accessible</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Lastly, if funding has not ended then they will begin to address looking at the larger campus needs for accessibility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Captioning Update:</a:t>
            </a:r>
            <a:r>
              <a:rPr lang="en" sz="1200" u="sng">
                <a:solidFill>
                  <a:schemeClr val="accent5"/>
                </a:solidFill>
                <a:latin typeface="Calibri"/>
                <a:ea typeface="Calibri"/>
                <a:cs typeface="Calibri"/>
                <a:sym typeface="Calibri"/>
                <a:hlinkClick r:id="rId4">
                  <a:extLst>
                    <a:ext uri="{A12FA001-AC4F-418D-AE19-62706E023703}">
                      <ahyp:hlinkClr val="tx"/>
                    </a:ext>
                  </a:extLst>
                </a:hlinkClick>
              </a:rPr>
              <a:t> 3cMedia DOES HAVE FUNDING </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Live captioning and post closed captioning is available </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ConferZoom LTI Tech Connect Issues: The Chancellor’s Office is aware of the security issues and they are trying to address them.</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The Chancellor’s Office is aware of the resources that are being offered and has stated that all resources will be funded until December 2020. </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Proctorio</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Labster</a:t>
            </a:r>
            <a:endParaRPr sz="1200">
              <a:latin typeface="Calibri"/>
              <a:ea typeface="Calibri"/>
              <a:cs typeface="Calibri"/>
              <a:sym typeface="Calibri"/>
            </a:endParaRPr>
          </a:p>
          <a:p>
            <a:pPr indent="-304800" lvl="1" marL="914400" rtl="0" algn="l">
              <a:lnSpc>
                <a:spcPct val="100000"/>
              </a:lnSpc>
              <a:spcBef>
                <a:spcPts val="0"/>
              </a:spcBef>
              <a:spcAft>
                <a:spcPts val="0"/>
              </a:spcAft>
              <a:buSzPts val="1200"/>
              <a:buFont typeface="Calibri"/>
              <a:buAutoNum type="alphaLcPeriod"/>
            </a:pPr>
            <a:r>
              <a:rPr lang="en" sz="1200">
                <a:latin typeface="Calibri"/>
                <a:ea typeface="Calibri"/>
                <a:cs typeface="Calibri"/>
                <a:sym typeface="Calibri"/>
              </a:rPr>
              <a:t>Ally etc.</a:t>
            </a:r>
            <a:endParaRPr sz="1200">
              <a:latin typeface="Calibri"/>
              <a:ea typeface="Calibri"/>
              <a:cs typeface="Calibri"/>
              <a:sym typeface="Calibri"/>
            </a:endParaRPr>
          </a:p>
          <a:p>
            <a:pPr indent="-304800" lvl="0" marL="457200" rtl="0" algn="l">
              <a:lnSpc>
                <a:spcPct val="100000"/>
              </a:lnSpc>
              <a:spcBef>
                <a:spcPts val="0"/>
              </a:spcBef>
              <a:spcAft>
                <a:spcPts val="0"/>
              </a:spcAft>
              <a:buSzPts val="1200"/>
              <a:buFont typeface="Calibri"/>
              <a:buAutoNum type="arabicPeriod"/>
            </a:pPr>
            <a:r>
              <a:rPr lang="en" sz="1200">
                <a:latin typeface="Calibri"/>
                <a:ea typeface="Calibri"/>
                <a:cs typeface="Calibri"/>
                <a:sym typeface="Calibri"/>
              </a:rPr>
              <a:t>Synchronous attendance mandate can be made at the local level, please consider equitable practices. </a:t>
            </a:r>
            <a:endParaRPr sz="1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BA075100CCC2439C6C59EBD870AD93" ma:contentTypeVersion="15" ma:contentTypeDescription="Create a new document." ma:contentTypeScope="" ma:versionID="18bf43e84084a961ae90c8033218ef5d">
  <xsd:schema xmlns:xsd="http://www.w3.org/2001/XMLSchema" xmlns:xs="http://www.w3.org/2001/XMLSchema" xmlns:p="http://schemas.microsoft.com/office/2006/metadata/properties" xmlns:ns2="0fdf87a7-f9cf-4586-b3f6-a593b3fb8cb6" xmlns:ns3="b1b3ff20-403c-4f54-9938-a1f560f1863e" targetNamespace="http://schemas.microsoft.com/office/2006/metadata/properties" ma:root="true" ma:fieldsID="bbb6cff70591390ba8162b171a3ef820" ns2:_="" ns3:_="">
    <xsd:import namespace="0fdf87a7-f9cf-4586-b3f6-a593b3fb8cb6"/>
    <xsd:import namespace="b1b3ff20-403c-4f54-9938-a1f560f186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f87a7-f9cf-4586-b3f6-a593b3fb8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4091207-ce1c-4ccc-a85f-94e969b489c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1b3ff20-403c-4f54-9938-a1f560f18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fe34f9-5592-44fb-a6db-3a1503b25e47}" ma:internalName="TaxCatchAll" ma:showField="CatchAllData" ma:web="b1b3ff20-403c-4f54-9938-a1f560f186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1b3ff20-403c-4f54-9938-a1f560f1863e" xsi:nil="true"/>
    <lcf76f155ced4ddcb4097134ff3c332f xmlns="0fdf87a7-f9cf-4586-b3f6-a593b3fb8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680C6BD-7A5A-42F5-BF9D-219536E93083}"/>
</file>

<file path=customXml/itemProps2.xml><?xml version="1.0" encoding="utf-8"?>
<ds:datastoreItem xmlns:ds="http://schemas.openxmlformats.org/officeDocument/2006/customXml" ds:itemID="{865BD130-80D0-4234-887A-1430B6E6710A}"/>
</file>

<file path=customXml/itemProps3.xml><?xml version="1.0" encoding="utf-8"?>
<ds:datastoreItem xmlns:ds="http://schemas.openxmlformats.org/officeDocument/2006/customXml" ds:itemID="{CC10D36C-BFD3-4EA0-B537-5AD2E622567F}"/>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0x01010069BA075100CCC2439C6C59EBD870AD93</vt:lpwstr>
  </property>
</Properties>
</file>