
<file path=[Content_Types].xml><?xml version="1.0" encoding="utf-8"?>
<Types xmlns="http://schemas.openxmlformats.org/package/2006/content-types">
  <Default Extension="rels" ContentType="application/vnd.openxmlformats-package.relationships+xml"/>
  <Default Extension="fntdata" ContentType="application/x-fontdata"/>
  <Default Extension="xml" ContentType="application/xml"/>
  <Default Extension="jpg" ContentType="image/jpeg"/>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y="5143500" cx="9144000"/>
  <p:notesSz cx="6858000" cy="9144000"/>
  <p:embeddedFontLst>
    <p:embeddedFont>
      <p:font typeface="Lato"/>
      <p:regular r:id="rId33"/>
      <p:bold r:id="rId34"/>
      <p:italic r:id="rId35"/>
      <p:boldItalic r:id="rId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font" Target="fonts/Lato-bold.fntdata"/><Relationship Id="rId25" Type="http://schemas.openxmlformats.org/officeDocument/2006/relationships/slide" Target="slides/slide20.xml"/><Relationship Id="rId7" Type="http://schemas.openxmlformats.org/officeDocument/2006/relationships/slide" Target="slides/slide2.xml"/><Relationship Id="rId33" Type="http://schemas.openxmlformats.org/officeDocument/2006/relationships/font" Target="fonts/Lato-regular.fntdata"/><Relationship Id="rId12" Type="http://schemas.openxmlformats.org/officeDocument/2006/relationships/slide" Target="slides/slide7.xml"/><Relationship Id="rId17" Type="http://schemas.openxmlformats.org/officeDocument/2006/relationships/slide" Target="slides/slide12.xml"/><Relationship Id="rId38" Type="http://schemas.openxmlformats.org/officeDocument/2006/relationships/customXml" Target="../customXml/item2.xml"/><Relationship Id="rId20" Type="http://schemas.openxmlformats.org/officeDocument/2006/relationships/slide" Target="slides/slide15.xml"/><Relationship Id="rId2" Type="http://schemas.openxmlformats.org/officeDocument/2006/relationships/viewProps" Target="viewProps.xml"/><Relationship Id="rId29" Type="http://schemas.openxmlformats.org/officeDocument/2006/relationships/slide" Target="slides/slide24.xml"/><Relationship Id="rId16" Type="http://schemas.openxmlformats.org/officeDocument/2006/relationships/slide" Target="slides/slide11.xml"/><Relationship Id="rId24" Type="http://schemas.openxmlformats.org/officeDocument/2006/relationships/slide" Target="slides/slide19.xml"/><Relationship Id="rId1" Type="http://schemas.openxmlformats.org/officeDocument/2006/relationships/theme" Target="theme/theme2.xml"/><Relationship Id="rId6" Type="http://schemas.openxmlformats.org/officeDocument/2006/relationships/slide" Target="slides/slide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customXml" Target="../customXml/item1.xml"/><Relationship Id="rId23" Type="http://schemas.openxmlformats.org/officeDocument/2006/relationships/slide" Target="slides/slide18.xml"/><Relationship Id="rId28" Type="http://schemas.openxmlformats.org/officeDocument/2006/relationships/slide" Target="slides/slide23.xml"/><Relationship Id="rId5" Type="http://schemas.openxmlformats.org/officeDocument/2006/relationships/notesMaster" Target="notesMasters/notesMaster1.xml"/><Relationship Id="rId15" Type="http://schemas.openxmlformats.org/officeDocument/2006/relationships/slide" Target="slides/slide10.xml"/><Relationship Id="rId36" Type="http://schemas.openxmlformats.org/officeDocument/2006/relationships/font" Target="fonts/Lato-boldItalic.fntdata"/><Relationship Id="rId31" Type="http://schemas.openxmlformats.org/officeDocument/2006/relationships/slide" Target="slides/slide26.xml"/><Relationship Id="rId10" Type="http://schemas.openxmlformats.org/officeDocument/2006/relationships/slide" Target="slides/slide5.xml"/><Relationship Id="rId19" Type="http://schemas.openxmlformats.org/officeDocument/2006/relationships/slide" Target="slides/slide14.xml"/><Relationship Id="rId22" Type="http://schemas.openxmlformats.org/officeDocument/2006/relationships/slide" Target="slides/slide17.xml"/><Relationship Id="rId4" Type="http://schemas.openxmlformats.org/officeDocument/2006/relationships/slideMaster" Target="slideMasters/slideMaster1.xml"/><Relationship Id="rId9" Type="http://schemas.openxmlformats.org/officeDocument/2006/relationships/slide" Target="slides/slide4.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font" Target="fonts/Lato-italic.fntdata"/><Relationship Id="rId14" Type="http://schemas.openxmlformats.org/officeDocument/2006/relationships/slide" Target="slides/slide9.xml"/><Relationship Id="rId8" Type="http://schemas.openxmlformats.org/officeDocument/2006/relationships/slide" Target="slides/slide3.xml"/><Relationship Id="rId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827d8dc0d2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827d8dc0d2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827d8dc0d2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827d8dc0d2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827d8dc0d2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827d8dc0d2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827d8dc0d2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827d8dc0d2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63736bef2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63736bef2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5a6fbefbb6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5a6fbefbb6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648a42c95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648a42c95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75992a978d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75992a978d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64e056243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64e056243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75992a978d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75992a978d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705df13f3b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705df13f3b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75992a978d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75992a978d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75992a978d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75992a978d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75992a978d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75992a978d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7ea16edc1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7ea16edc1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811e4fad6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811e4fad6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5a6fbefbb6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5a6fbefbb6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75992a978d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75992a978d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g455af17291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455af17291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455af1729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455af1729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41893761cc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41893761cc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455af1730f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455af1730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61063ae82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61063ae82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827d8dc0d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827d8dc0d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827d8dc0d2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827d8dc0d2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827d8dc0d2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827d8dc0d2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8" name="Google Shape;48;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id="20" name="Google Shape;20;p4"/>
          <p:cNvPicPr preferRelativeResize="0"/>
          <p:nvPr/>
        </p:nvPicPr>
        <p:blipFill>
          <a:blip r:embed="rId2">
            <a:alphaModFix/>
          </a:blip>
          <a:stretch>
            <a:fillRect/>
          </a:stretch>
        </p:blipFill>
        <p:spPr>
          <a:xfrm>
            <a:off x="7943051" y="0"/>
            <a:ext cx="1156275" cy="14963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210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id="42" name="Google Shape;42;p9"/>
          <p:cNvPicPr preferRelativeResize="0"/>
          <p:nvPr/>
        </p:nvPicPr>
        <p:blipFill>
          <a:blip r:embed="rId2">
            <a:alphaModFix/>
          </a:blip>
          <a:stretch>
            <a:fillRect/>
          </a:stretch>
        </p:blipFill>
        <p:spPr>
          <a:xfrm>
            <a:off x="7943051" y="0"/>
            <a:ext cx="1156275" cy="14963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compton.instructure.com/courses/1067" TargetMode="External"/><Relationship Id="rId4" Type="http://schemas.openxmlformats.org/officeDocument/2006/relationships/hyperlink" Target="https://compton.instructure.com/courses/361" TargetMode="External"/><Relationship Id="rId10" Type="http://schemas.openxmlformats.org/officeDocument/2006/relationships/hyperlink" Target="https://compton.craniumcafe.com/" TargetMode="External"/><Relationship Id="rId9" Type="http://schemas.openxmlformats.org/officeDocument/2006/relationships/hyperlink" Target="https://www.3cmediasolutions.org/node/20248" TargetMode="External"/><Relationship Id="rId5" Type="http://schemas.openxmlformats.org/officeDocument/2006/relationships/hyperlink" Target="https://cvc.edu/about-the-oei/resources/" TargetMode="External"/><Relationship Id="rId6" Type="http://schemas.openxmlformats.org/officeDocument/2006/relationships/hyperlink" Target="https://ccconlineed.instructure.com/courses/5432" TargetMode="External"/><Relationship Id="rId7" Type="http://schemas.openxmlformats.org/officeDocument/2006/relationships/hyperlink" Target="https://support.zoom.us/hc/en-us/articles/206618765-Zoom-Video-Tutorials" TargetMode="External"/><Relationship Id="rId8" Type="http://schemas.openxmlformats.org/officeDocument/2006/relationships/hyperlink" Target="https://www.3cmediasolutions.org/node/20248"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docs.google.com/document/d/19GTgfCQKc_nLPcZ9ah-jEmPD8B005uE0r99piO70d5o/edit?usp=sharing" TargetMode="External"/><Relationship Id="rId4" Type="http://schemas.openxmlformats.org/officeDocument/2006/relationships/hyperlink" Target="https://www.youtube.com/watch?v=x3j8V-uLkNw" TargetMode="External"/><Relationship Id="rId9" Type="http://schemas.openxmlformats.org/officeDocument/2006/relationships/hyperlink" Target="https://ccconlineed.instructure.com/courses/5432/pages/reduced-cost-or-free-internet-access?module_item_id=259335" TargetMode="External"/><Relationship Id="rId5" Type="http://schemas.openxmlformats.org/officeDocument/2006/relationships/hyperlink" Target="https://compton.instructure.com/courses/1853" TargetMode="External"/><Relationship Id="rId6" Type="http://schemas.openxmlformats.org/officeDocument/2006/relationships/hyperlink" Target="https://compton.instructure.com/courses/1860/pages/distance-education" TargetMode="External"/><Relationship Id="rId7" Type="http://schemas.openxmlformats.org/officeDocument/2006/relationships/hyperlink" Target="https://compton.instructure.com/courses/1860" TargetMode="External"/><Relationship Id="rId8" Type="http://schemas.openxmlformats.org/officeDocument/2006/relationships/hyperlink" Target="https://compton.instructure.com/courses/1860/pages/online-counselin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docs.google.com/document/d/1OFAwh-e12EOXtF-fEVnLaTxiKnjEcdp4ZF157XW7HRE/edit?usp=shar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compton.instructure.com/courses/361/pages/distance-education-forms?module_item_id=27188"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docs.google.com/forms/d/e/1FAIpQLSeXJaBhuzsXaYNSag9VXoUfVb6cGHl28DQAuUKQQsBhh0Lq3Q/viewfor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hyperlink" Target="https://drive.google.com/file/d/1QytkPyZ2mW6e4Y5SCbxKNo95RULWK9xH/view?usp=sharin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s://docs.google.com/document/d/18mNi3mFESt2d9gOZ8PQLpudkf8YJDvHUdzecbfnjH3Y/view"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 Id="rId3" Type="http://schemas.openxmlformats.org/officeDocument/2006/relationships/hyperlink" Target="https://drive.google.com/file/d/1ITJi0jtKmcxkisxhBuim8IZQpGn7zfAU/view?usp=shar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cccconfer.zoom.us/j/498385619" TargetMode="External"/><Relationship Id="rId4" Type="http://schemas.openxmlformats.org/officeDocument/2006/relationships/hyperlink" Target="https://zoom.us/u/arSbaaODs" TargetMode="External"/><Relationship Id="rId5" Type="http://schemas.openxmlformats.org/officeDocument/2006/relationships/hyperlink" Target="mailto:498385619@lync.zoom.us" TargetMode="External"/><Relationship Id="rId6" Type="http://schemas.openxmlformats.org/officeDocument/2006/relationships/hyperlink" Target="http://www.compton.edu/academics/distance-ed/facultyresources.asp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 Id="rId3" Type="http://schemas.openxmlformats.org/officeDocument/2006/relationships/hyperlink" Target="https://drive.google.com/file/d/16DHbMKhTsyveKsLLbQPUMO3ltSfFW_XA/view?usp=sharing" TargetMode="External"/><Relationship Id="rId4" Type="http://schemas.openxmlformats.org/officeDocument/2006/relationships/hyperlink" Target="https://web.hypothes.is/blog/portfolio/annotation-in-education-2019-highlights/" TargetMode="External"/><Relationship Id="rId5" Type="http://schemas.openxmlformats.org/officeDocument/2006/relationships/hyperlink" Target="https://docs.google.com/document/d/1O15yV-9cepIkIAeQikO9Dl9KFlpo-CXsz8Nw4tyzbzc/edit?usp=sharing"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 Id="rId3" Type="http://schemas.openxmlformats.org/officeDocument/2006/relationships/hyperlink" Target="https://docs.google.com/document/d/1wuVAkMO36cHJVehEjd_hmuPwIcpztlaDC2vstDTzgw4/edit?usp=sharing" TargetMode="External"/><Relationship Id="rId4" Type="http://schemas.openxmlformats.org/officeDocument/2006/relationships/hyperlink" Target="https://docs.google.com/document/d/1SlyAa3CyDJih3bLeWnB7vGx8O1hRjSeRGYcuiPs_Ah8/edit?usp=sharing" TargetMode="External"/><Relationship Id="rId5" Type="http://schemas.openxmlformats.org/officeDocument/2006/relationships/hyperlink" Target="https://docs.google.com/document/d/1hiCXtDtze0IOsahgM69tHKznq7uQjqjOPYXQVsXcqkQ/edit?usp=sharin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hyperlink" Target="https://docs.google.com/document/d/1Nk6jRBs54B-UC2-mrIMO0-D-CXZ899iUp5IWC52gz-U/edit?usp=sharing"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5.xml"/><Relationship Id="rId3" Type="http://schemas.openxmlformats.org/officeDocument/2006/relationships/hyperlink" Target="https://docs.google.com/document/d/e/2PACX-1vT0wsBcwjAQ9L1vCPCi5dilIL1Y5RW97tqtGDT5fko_8mtdltVXMzFmRhPVsiDv6dc8c_qfUSIlBDLu/pub"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hyperlink" Target="https://compton.instructure.com/courses/361" TargetMode="External"/><Relationship Id="rId4" Type="http://schemas.openxmlformats.org/officeDocument/2006/relationships/hyperlink" Target="http://www.compton.edu/academics/distance-ed/facultyresources.aspx" TargetMode="External"/><Relationship Id="rId5" Type="http://schemas.openxmlformats.org/officeDocument/2006/relationships/hyperlink" Target="https://drive.google.com/file/d/1jGTyxERHFCYgH_khcIWk-LPT8aEF-J-S/view?usp=sharing" TargetMode="External"/><Relationship Id="rId6" Type="http://schemas.openxmlformats.org/officeDocument/2006/relationships/hyperlink" Target="https://cvc.edu/keeplearning/" TargetMode="External"/><Relationship Id="rId7" Type="http://schemas.openxmlformats.org/officeDocument/2006/relationships/hyperlink" Target="https://ccconlineed.instructure.com/courses/5432/" TargetMode="External"/><Relationship Id="rId8" Type="http://schemas.openxmlformats.org/officeDocument/2006/relationships/hyperlink" Target="https://cvc.edu/about-the-oei/resources/"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 Id="rId3" Type="http://schemas.openxmlformats.org/officeDocument/2006/relationships/hyperlink" Target="https://docs.google.com/document/d/1cxcBGqxZVeEXdIbwekQDDbGhQ1ih8LCtA-CgL3XnR9A/edit?usp=sharing" TargetMode="External"/><Relationship Id="rId4" Type="http://schemas.openxmlformats.org/officeDocument/2006/relationships/hyperlink" Target="https://cccconfer.zoom.us/rec/share/5upHd5qv7lJObrPiq2Dvfr56B9zhX6a8gHVPrKUOxfGIrkR4gXL_G0vBG7LUxik"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www.compton.edu/academics/docs/Summary-Degrees-Certificates.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 Id="rId3" Type="http://schemas.openxmlformats.org/officeDocument/2006/relationships/hyperlink" Target="https://docs.google.com/presentation/d/18TnirBIjJZaACR9W5XcFDDWSBPKWGpfIU9k7MkpnNAE/edit?usp=sharing" TargetMode="External"/><Relationship Id="rId4" Type="http://schemas.openxmlformats.org/officeDocument/2006/relationships/hyperlink" Target="https://docs.google.com/presentation/d/18TnirBIjJZaACR9W5XcFDDWSBPKWGpfIU9k7MkpnNAE/edit?usp=shari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document/d/1Ua5ULtEzws4tBXEkIigpCHeu9b8_Dnj5fvxmDhWe0_8/edit?usp=sharing" TargetMode="External"/><Relationship Id="rId4" Type="http://schemas.openxmlformats.org/officeDocument/2006/relationships/hyperlink" Target="http://cccdeco.org/resources/ccc-de-coordinators-monthly-meetings-link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training.instructure.com/courses/2647816" TargetMode="External"/><Relationship Id="rId4" Type="http://schemas.openxmlformats.org/officeDocument/2006/relationships/hyperlink" Target="https://compton.instructure.com/courses/1860/pages/student-health-center"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compton.instructure.com/courses/1067" TargetMode="External"/><Relationship Id="rId4" Type="http://schemas.openxmlformats.org/officeDocument/2006/relationships/hyperlink" Target="https://compton.instructure.com/courses/361" TargetMode="External"/><Relationship Id="rId5" Type="http://schemas.openxmlformats.org/officeDocument/2006/relationships/hyperlink" Target="https://compton.instructure.com/courses/1860/pages/online-tutoring-student-success-center" TargetMode="External"/><Relationship Id="rId6" Type="http://schemas.openxmlformats.org/officeDocument/2006/relationships/hyperlink" Target="https://www.worldwidewhiteboard.com/w/wb5/php/wb_group_pick.php?puid=4343207&amp;from=%2Fw%2Fwb5%2Fphp%2Fgw.php%3Fid%3D9aa5e06bc430746b0343f7b2401cf7d20fc968c9%26vid%3DcomptonNT%26server%3Dwww.compton.edu%26uid%3Djphillips%26firstname%3DJasmine%26lastname%3DPhillips%26fullname%3DJasmine%2BPhillips%26cid%3Dsaml%26cname%3Dlsisaml%26email%3Djphillips%2540compton.edu%26role%3Dstudent%26ts%3D1585289179"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pic>
        <p:nvPicPr>
          <p:cNvPr id="56" name="Google Shape;56;p13"/>
          <p:cNvPicPr preferRelativeResize="0"/>
          <p:nvPr/>
        </p:nvPicPr>
        <p:blipFill>
          <a:blip r:embed="rId3">
            <a:alphaModFix/>
          </a:blip>
          <a:stretch>
            <a:fillRect/>
          </a:stretch>
        </p:blipFill>
        <p:spPr>
          <a:xfrm>
            <a:off x="3358883" y="0"/>
            <a:ext cx="2426226" cy="3139826"/>
          </a:xfrm>
          <a:prstGeom prst="rect">
            <a:avLst/>
          </a:prstGeom>
          <a:noFill/>
          <a:ln>
            <a:noFill/>
          </a:ln>
        </p:spPr>
      </p:pic>
      <p:sp>
        <p:nvSpPr>
          <p:cNvPr id="57" name="Google Shape;57;p13"/>
          <p:cNvSpPr txBox="1"/>
          <p:nvPr>
            <p:ph type="ctrTitle"/>
          </p:nvPr>
        </p:nvSpPr>
        <p:spPr>
          <a:xfrm>
            <a:off x="311696" y="152252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DEAC</a:t>
            </a:r>
            <a:endParaRPr>
              <a:latin typeface="Calibri"/>
              <a:ea typeface="Calibri"/>
              <a:cs typeface="Calibri"/>
              <a:sym typeface="Calibri"/>
            </a:endParaRPr>
          </a:p>
        </p:txBody>
      </p:sp>
      <p:sp>
        <p:nvSpPr>
          <p:cNvPr id="58" name="Google Shape;58;p13"/>
          <p:cNvSpPr txBox="1"/>
          <p:nvPr>
            <p:ph idx="1" type="subTitle"/>
          </p:nvPr>
        </p:nvSpPr>
        <p:spPr>
          <a:xfrm>
            <a:off x="311700" y="3612075"/>
            <a:ext cx="8520600" cy="1374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Distance Education Advisory Committee</a:t>
            </a:r>
            <a:endParaRPr>
              <a:latin typeface="Calibri"/>
              <a:ea typeface="Calibri"/>
              <a:cs typeface="Calibri"/>
              <a:sym typeface="Calibri"/>
            </a:endParaRPr>
          </a:p>
          <a:p>
            <a:pPr indent="0" lvl="0" marL="0" rtl="0" algn="ctr">
              <a:spcBef>
                <a:spcPts val="0"/>
              </a:spcBef>
              <a:spcAft>
                <a:spcPts val="0"/>
              </a:spcAft>
              <a:buNone/>
            </a:pPr>
            <a:r>
              <a:rPr lang="en">
                <a:latin typeface="Calibri"/>
                <a:ea typeface="Calibri"/>
                <a:cs typeface="Calibri"/>
                <a:sym typeface="Calibri"/>
              </a:rPr>
              <a:t>Friday March 27, 2020</a:t>
            </a:r>
            <a:br>
              <a:rPr lang="en">
                <a:latin typeface="Calibri"/>
                <a:ea typeface="Calibri"/>
                <a:cs typeface="Calibri"/>
                <a:sym typeface="Calibri"/>
              </a:rPr>
            </a:br>
            <a:r>
              <a:rPr lang="en">
                <a:latin typeface="Calibri"/>
                <a:ea typeface="Calibri"/>
                <a:cs typeface="Calibri"/>
                <a:sym typeface="Calibri"/>
              </a:rPr>
              <a:t>10:00 am - 11:30 am via Zoom</a:t>
            </a:r>
            <a:endParaRPr>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DEFC Report Out Continued</a:t>
            </a:r>
            <a:endParaRPr/>
          </a:p>
        </p:txBody>
      </p:sp>
      <p:sp>
        <p:nvSpPr>
          <p:cNvPr id="114" name="Google Shape;114;p22"/>
          <p:cNvSpPr txBox="1"/>
          <p:nvPr>
            <p:ph idx="1" type="body"/>
          </p:nvPr>
        </p:nvSpPr>
        <p:spPr>
          <a:xfrm>
            <a:off x="311700" y="1152475"/>
            <a:ext cx="8520600" cy="3705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400">
                <a:solidFill>
                  <a:srgbClr val="000000"/>
                </a:solidFill>
                <a:latin typeface="Calibri"/>
                <a:ea typeface="Calibri"/>
                <a:cs typeface="Calibri"/>
                <a:sym typeface="Calibri"/>
              </a:rPr>
              <a:t>Please reference the Canvas Global Announcement for faculty</a:t>
            </a:r>
            <a:endParaRPr sz="1100">
              <a:solidFill>
                <a:schemeClr val="dk1"/>
              </a:solidFill>
            </a:endParaRPr>
          </a:p>
          <a:p>
            <a:pPr indent="0" lvl="0" marL="0" rtl="0" algn="l">
              <a:spcBef>
                <a:spcPts val="1400"/>
              </a:spcBef>
              <a:spcAft>
                <a:spcPts val="0"/>
              </a:spcAft>
              <a:buNone/>
            </a:pPr>
            <a:r>
              <a:rPr lang="en" sz="1400">
                <a:solidFill>
                  <a:schemeClr val="dk1"/>
                </a:solidFill>
              </a:rPr>
              <a:t>Please click the following links for </a:t>
            </a:r>
            <a:r>
              <a:rPr b="1" lang="en" sz="1400">
                <a:solidFill>
                  <a:schemeClr val="dk1"/>
                </a:solidFill>
              </a:rPr>
              <a:t>Faculty Resources</a:t>
            </a:r>
            <a:r>
              <a:rPr lang="en" sz="1400">
                <a:solidFill>
                  <a:schemeClr val="dk1"/>
                </a:solidFill>
              </a:rPr>
              <a:t>:</a:t>
            </a:r>
            <a:endParaRPr sz="1400">
              <a:solidFill>
                <a:schemeClr val="dk1"/>
              </a:solidFill>
            </a:endParaRPr>
          </a:p>
          <a:p>
            <a:pPr indent="-298450" lvl="0" marL="457200" rtl="0" algn="l">
              <a:spcBef>
                <a:spcPts val="1200"/>
              </a:spcBef>
              <a:spcAft>
                <a:spcPts val="0"/>
              </a:spcAft>
              <a:buClr>
                <a:schemeClr val="dk1"/>
              </a:buClr>
              <a:buSzPts val="1100"/>
              <a:buAutoNum type="arabicPeriod"/>
            </a:pPr>
            <a:r>
              <a:rPr lang="en" sz="1100" u="sng">
                <a:solidFill>
                  <a:schemeClr val="hlink"/>
                </a:solidFill>
                <a:hlinkClick r:id="rId3"/>
              </a:rPr>
              <a:t>Growing With Canvas Faculty Training Course</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4"/>
              </a:rPr>
              <a:t>Distance Education Repository</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5"/>
              </a:rPr>
              <a:t>CVC-OEI Remote Instruction Resources &amp; Webinars</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6"/>
              </a:rPr>
              <a:t>CVC-OEI Instructional Continuity Resources</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7"/>
              </a:rPr>
              <a:t>Zoom Video Tutorial</a:t>
            </a:r>
            <a:r>
              <a:rPr lang="en" sz="1100">
                <a:solidFill>
                  <a:schemeClr val="dk1"/>
                </a:solidFill>
              </a:rPr>
              <a:t>  &amp;</a:t>
            </a:r>
            <a:r>
              <a:rPr lang="en" sz="1100">
                <a:solidFill>
                  <a:schemeClr val="dk1"/>
                </a:solidFill>
                <a:uFill>
                  <a:noFill/>
                </a:uFill>
                <a:hlinkClick r:id="rId8">
                  <a:extLst>
                    <a:ext uri="{A12FA001-AC4F-418D-AE19-62706E023703}">
                      <ahyp:hlinkClr val="tx"/>
                    </a:ext>
                  </a:extLst>
                </a:hlinkClick>
              </a:rPr>
              <a:t> </a:t>
            </a:r>
            <a:r>
              <a:rPr lang="en" sz="1100" u="sng">
                <a:solidFill>
                  <a:schemeClr val="hlink"/>
                </a:solidFill>
                <a:hlinkClick r:id="rId9"/>
              </a:rPr>
              <a:t>Zoom Video Webinar Recording</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10"/>
              </a:rPr>
              <a:t>Distance Education Office</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a:solidFill>
                  <a:schemeClr val="dk1"/>
                </a:solidFill>
              </a:rPr>
              <a:t>Faculty can call the Canvas Faculty Help Number 24/7 at: 424-213-6007</a:t>
            </a:r>
            <a:endParaRPr sz="1100">
              <a:solidFill>
                <a:schemeClr val="dk1"/>
              </a:solidFill>
            </a:endParaRPr>
          </a:p>
          <a:p>
            <a:pPr indent="0" lvl="0" marL="0" rtl="0" algn="l">
              <a:lnSpc>
                <a:spcPct val="100000"/>
              </a:lnSpc>
              <a:spcBef>
                <a:spcPts val="1200"/>
              </a:spcBef>
              <a:spcAft>
                <a:spcPts val="0"/>
              </a:spcAft>
              <a:buNone/>
            </a:pPr>
            <a:r>
              <a:t/>
            </a:r>
            <a:endParaRPr sz="14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sz="1400">
              <a:solidFill>
                <a:srgbClr val="000000"/>
              </a:solidFill>
              <a:latin typeface="Calibri"/>
              <a:ea typeface="Calibri"/>
              <a:cs typeface="Calibri"/>
              <a:sym typeface="Calibri"/>
            </a:endParaRPr>
          </a:p>
          <a:p>
            <a:pPr indent="0" lvl="0" marL="0" rtl="0" algn="l">
              <a:spcBef>
                <a:spcPts val="0"/>
              </a:spcBef>
              <a:spcAft>
                <a:spcPts val="1600"/>
              </a:spcAft>
              <a:buNone/>
            </a:pPr>
            <a:r>
              <a:t/>
            </a:r>
            <a:endParaRPr sz="1100">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DEFC Report Out Continued</a:t>
            </a:r>
            <a:endParaRPr/>
          </a:p>
        </p:txBody>
      </p:sp>
      <p:sp>
        <p:nvSpPr>
          <p:cNvPr id="120" name="Google Shape;120;p23"/>
          <p:cNvSpPr txBox="1"/>
          <p:nvPr>
            <p:ph idx="1" type="body"/>
          </p:nvPr>
        </p:nvSpPr>
        <p:spPr>
          <a:xfrm>
            <a:off x="311700" y="1152475"/>
            <a:ext cx="8520600" cy="3705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400">
                <a:solidFill>
                  <a:srgbClr val="000000"/>
                </a:solidFill>
                <a:latin typeface="Calibri"/>
                <a:ea typeface="Calibri"/>
                <a:cs typeface="Calibri"/>
                <a:sym typeface="Calibri"/>
              </a:rPr>
              <a:t>Please reference the Canvas Global Announcement for students</a:t>
            </a:r>
            <a:endParaRPr sz="1400">
              <a:solidFill>
                <a:srgbClr val="000000"/>
              </a:solidFill>
              <a:latin typeface="Calibri"/>
              <a:ea typeface="Calibri"/>
              <a:cs typeface="Calibri"/>
              <a:sym typeface="Calibri"/>
            </a:endParaRPr>
          </a:p>
          <a:p>
            <a:pPr indent="0" lvl="0" marL="0" rtl="0" algn="l">
              <a:spcBef>
                <a:spcPts val="1400"/>
              </a:spcBef>
              <a:spcAft>
                <a:spcPts val="0"/>
              </a:spcAft>
              <a:buNone/>
            </a:pPr>
            <a:r>
              <a:rPr lang="en" sz="1400">
                <a:solidFill>
                  <a:schemeClr val="dk1"/>
                </a:solidFill>
              </a:rPr>
              <a:t>Please click the following links for </a:t>
            </a:r>
            <a:r>
              <a:rPr b="1" lang="en" sz="1400">
                <a:solidFill>
                  <a:schemeClr val="dk1"/>
                </a:solidFill>
              </a:rPr>
              <a:t>Student Resources</a:t>
            </a:r>
            <a:r>
              <a:rPr lang="en" sz="1400">
                <a:solidFill>
                  <a:schemeClr val="dk1"/>
                </a:solidFill>
              </a:rPr>
              <a:t>:</a:t>
            </a:r>
            <a:endParaRPr sz="1400">
              <a:solidFill>
                <a:schemeClr val="dk1"/>
              </a:solidFill>
            </a:endParaRPr>
          </a:p>
          <a:p>
            <a:pPr indent="-298450" lvl="0" marL="457200" rtl="0" algn="l">
              <a:spcBef>
                <a:spcPts val="1200"/>
              </a:spcBef>
              <a:spcAft>
                <a:spcPts val="0"/>
              </a:spcAft>
              <a:buClr>
                <a:schemeClr val="dk1"/>
              </a:buClr>
              <a:buSzPts val="1100"/>
              <a:buAutoNum type="arabicPeriod"/>
            </a:pPr>
            <a:r>
              <a:rPr lang="en" sz="1100" u="sng">
                <a:solidFill>
                  <a:schemeClr val="hlink"/>
                </a:solidFill>
                <a:hlinkClick r:id="rId3"/>
              </a:rPr>
              <a:t>Canvas Login Instructions</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4"/>
              </a:rPr>
              <a:t>Video Overview of Canvas</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5"/>
              </a:rPr>
              <a:t>Passport to Canvas Student Orientation</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6"/>
              </a:rPr>
              <a:t>Distance Education Office</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7"/>
              </a:rPr>
              <a:t>Online Student Support Hub</a:t>
            </a:r>
            <a:r>
              <a:rPr lang="en" sz="1100">
                <a:solidFill>
                  <a:schemeClr val="dk1"/>
                </a:solidFill>
              </a:rPr>
              <a:t> (Contact all student services departments online during regular business hours.)</a:t>
            </a:r>
            <a:endParaRPr sz="1100">
              <a:solidFill>
                <a:schemeClr val="dk1"/>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8"/>
              </a:rPr>
              <a:t>Chat with a Compton College Counselor</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9"/>
              </a:rPr>
              <a:t>Reduced Cost Internet for Students</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a:solidFill>
                  <a:schemeClr val="dk1"/>
                </a:solidFill>
              </a:rPr>
              <a:t>Students can call the Canvas Student Help Number 24/7 at: 424-213-6003</a:t>
            </a:r>
            <a:endParaRPr sz="1100">
              <a:solidFill>
                <a:schemeClr val="dk1"/>
              </a:solidFill>
            </a:endParaRPr>
          </a:p>
          <a:p>
            <a:pPr indent="0" lvl="0" marL="0" rtl="0" algn="l">
              <a:spcBef>
                <a:spcPts val="1200"/>
              </a:spcBef>
              <a:spcAft>
                <a:spcPts val="1600"/>
              </a:spcAft>
              <a:buNone/>
            </a:pPr>
            <a:r>
              <a:t/>
            </a:r>
            <a:endParaRPr sz="1100">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DEFC Report Out: </a:t>
            </a:r>
            <a:r>
              <a:rPr lang="en"/>
              <a:t>Process for LTI Approval</a:t>
            </a:r>
            <a:endParaRPr/>
          </a:p>
        </p:txBody>
      </p:sp>
      <p:sp>
        <p:nvSpPr>
          <p:cNvPr id="126" name="Google Shape;126;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Canvas LTIs:</a:t>
            </a:r>
            <a:endParaRPr>
              <a:latin typeface="Calibri"/>
              <a:ea typeface="Calibri"/>
              <a:cs typeface="Calibri"/>
              <a:sym typeface="Calibri"/>
            </a:endParaRPr>
          </a:p>
          <a:p>
            <a:pPr indent="0" lvl="0" marL="0" rtl="0" algn="l">
              <a:spcBef>
                <a:spcPts val="1600"/>
              </a:spcBef>
              <a:spcAft>
                <a:spcPts val="0"/>
              </a:spcAft>
              <a:buNone/>
            </a:pPr>
            <a:r>
              <a:rPr lang="en">
                <a:latin typeface="Calibri"/>
                <a:ea typeface="Calibri"/>
                <a:cs typeface="Calibri"/>
                <a:sym typeface="Calibri"/>
              </a:rPr>
              <a:t>List of Canvas LTI’s that are installed</a:t>
            </a:r>
            <a:endParaRPr>
              <a:latin typeface="Calibri"/>
              <a:ea typeface="Calibri"/>
              <a:cs typeface="Calibri"/>
              <a:sym typeface="Calibri"/>
            </a:endParaRPr>
          </a:p>
          <a:p>
            <a:pPr indent="-342900" lvl="0" marL="457200" rtl="0" algn="l">
              <a:spcBef>
                <a:spcPts val="1600"/>
              </a:spcBef>
              <a:spcAft>
                <a:spcPts val="0"/>
              </a:spcAft>
              <a:buSzPts val="1800"/>
              <a:buFont typeface="Calibri"/>
              <a:buAutoNum type="arabicPeriod"/>
            </a:pPr>
            <a:r>
              <a:rPr lang="en">
                <a:latin typeface="Calibri"/>
                <a:ea typeface="Calibri"/>
                <a:cs typeface="Calibri"/>
                <a:sym typeface="Calibri"/>
              </a:rPr>
              <a:t> If faculty would like an LTI installed they must fill out the</a:t>
            </a:r>
            <a:r>
              <a:rPr lang="en" u="sng">
                <a:solidFill>
                  <a:schemeClr val="hlink"/>
                </a:solidFill>
                <a:latin typeface="Calibri"/>
                <a:ea typeface="Calibri"/>
                <a:cs typeface="Calibri"/>
                <a:sym typeface="Calibri"/>
                <a:hlinkClick r:id="rId3"/>
              </a:rPr>
              <a:t> formal recommendation form</a:t>
            </a:r>
            <a:endParaRPr>
              <a:latin typeface="Calibri"/>
              <a:ea typeface="Calibri"/>
              <a:cs typeface="Calibri"/>
              <a:sym typeface="Calibri"/>
            </a:endParaRPr>
          </a:p>
          <a:p>
            <a:pPr indent="-342900" lvl="0" marL="457200" rtl="0" algn="l">
              <a:spcBef>
                <a:spcPts val="0"/>
              </a:spcBef>
              <a:spcAft>
                <a:spcPts val="0"/>
              </a:spcAft>
              <a:buSzPts val="1800"/>
              <a:buFont typeface="Calibri"/>
              <a:buAutoNum type="arabicPeriod"/>
            </a:pPr>
            <a:r>
              <a:rPr lang="en">
                <a:latin typeface="Calibri"/>
                <a:ea typeface="Calibri"/>
                <a:cs typeface="Calibri"/>
                <a:sym typeface="Calibri"/>
              </a:rPr>
              <a:t>If the LTI is free and ADA compliant then the LTI will be installed</a:t>
            </a:r>
            <a:endParaRPr>
              <a:latin typeface="Calibri"/>
              <a:ea typeface="Calibri"/>
              <a:cs typeface="Calibri"/>
              <a:sym typeface="Calibri"/>
            </a:endParaRPr>
          </a:p>
          <a:p>
            <a:pPr indent="-342900" lvl="0" marL="457200" rtl="0" algn="l">
              <a:spcBef>
                <a:spcPts val="0"/>
              </a:spcBef>
              <a:spcAft>
                <a:spcPts val="0"/>
              </a:spcAft>
              <a:buSzPts val="1800"/>
              <a:buFont typeface="Calibri"/>
              <a:buAutoNum type="arabicPeriod"/>
            </a:pPr>
            <a:r>
              <a:rPr lang="en">
                <a:latin typeface="Calibri"/>
                <a:ea typeface="Calibri"/>
                <a:cs typeface="Calibri"/>
                <a:sym typeface="Calibri"/>
              </a:rPr>
              <a:t>If the LTI is not free then the form must come to DEAC for review and approval</a:t>
            </a:r>
            <a:endParaRPr>
              <a:latin typeface="Calibri"/>
              <a:ea typeface="Calibri"/>
              <a:cs typeface="Calibri"/>
              <a:sym typeface="Calibri"/>
            </a:endParaRPr>
          </a:p>
          <a:p>
            <a:pPr indent="-317500" lvl="1" marL="914400" rtl="0" algn="l">
              <a:spcBef>
                <a:spcPts val="0"/>
              </a:spcBef>
              <a:spcAft>
                <a:spcPts val="0"/>
              </a:spcAft>
              <a:buSzPts val="1400"/>
              <a:buFont typeface="Calibri"/>
              <a:buAutoNum type="alphaLcPeriod"/>
            </a:pPr>
            <a:r>
              <a:rPr lang="en">
                <a:latin typeface="Calibri"/>
                <a:ea typeface="Calibri"/>
                <a:cs typeface="Calibri"/>
                <a:sym typeface="Calibri"/>
              </a:rPr>
              <a:t>The funding would need to be specified as LTIs can have yearly costs and this would then need to go into the next budget cycle </a:t>
            </a:r>
            <a:endParaRPr>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DEFC Report Out: Process for DE Forms</a:t>
            </a:r>
            <a:endParaRPr/>
          </a:p>
        </p:txBody>
      </p:sp>
      <p:sp>
        <p:nvSpPr>
          <p:cNvPr id="132" name="Google Shape;132;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All DE Forms are located on the </a:t>
            </a:r>
            <a:r>
              <a:rPr lang="en" u="sng">
                <a:solidFill>
                  <a:schemeClr val="hlink"/>
                </a:solidFill>
                <a:latin typeface="Calibri"/>
                <a:ea typeface="Calibri"/>
                <a:cs typeface="Calibri"/>
                <a:sym typeface="Calibri"/>
                <a:hlinkClick r:id="rId3"/>
              </a:rPr>
              <a:t>DE Repository Forms Page</a:t>
            </a:r>
            <a:endParaRPr>
              <a:latin typeface="Calibri"/>
              <a:ea typeface="Calibri"/>
              <a:cs typeface="Calibri"/>
              <a:sym typeface="Calibri"/>
            </a:endParaRPr>
          </a:p>
          <a:p>
            <a:pPr indent="0" lvl="0" marL="0" rtl="0" algn="l">
              <a:spcBef>
                <a:spcPts val="1600"/>
              </a:spcBef>
              <a:spcAft>
                <a:spcPts val="0"/>
              </a:spcAft>
              <a:buNone/>
            </a:pPr>
            <a:r>
              <a:rPr lang="en">
                <a:latin typeface="Calibri"/>
                <a:ea typeface="Calibri"/>
                <a:cs typeface="Calibri"/>
                <a:sym typeface="Calibri"/>
              </a:rPr>
              <a:t>There are forms for registering for our CC Canvas Training, adding Tutors to your course, combining course shells, sandbox requests, Canvas Demonstrations, and the Intent to fill out the DE Addendum form. </a:t>
            </a:r>
            <a:endParaRPr>
              <a:latin typeface="Calibri"/>
              <a:ea typeface="Calibri"/>
              <a:cs typeface="Calibri"/>
              <a:sym typeface="Calibri"/>
            </a:endParaRPr>
          </a:p>
          <a:p>
            <a:pPr indent="0" lvl="0" marL="0" rtl="0" algn="l">
              <a:spcBef>
                <a:spcPts val="1600"/>
              </a:spcBef>
              <a:spcAft>
                <a:spcPts val="0"/>
              </a:spcAft>
              <a:buNone/>
            </a:pPr>
            <a:r>
              <a:rPr lang="en">
                <a:latin typeface="Calibri"/>
                <a:ea typeface="Calibri"/>
                <a:cs typeface="Calibri"/>
                <a:sym typeface="Calibri"/>
              </a:rPr>
              <a:t>Please fill out these forms instead of emailing distance education for these tasks.</a:t>
            </a:r>
            <a:endParaRPr>
              <a:latin typeface="Calibri"/>
              <a:ea typeface="Calibri"/>
              <a:cs typeface="Calibri"/>
              <a:sym typeface="Calibri"/>
            </a:endParaRPr>
          </a:p>
          <a:p>
            <a:pPr indent="0" lvl="0" marL="0" rtl="0" algn="l">
              <a:spcBef>
                <a:spcPts val="1600"/>
              </a:spcBef>
              <a:spcAft>
                <a:spcPts val="1600"/>
              </a:spcAft>
              <a:buNone/>
            </a:pPr>
            <a:r>
              <a:rPr lang="en">
                <a:latin typeface="Calibri"/>
                <a:ea typeface="Calibri"/>
                <a:cs typeface="Calibri"/>
                <a:sym typeface="Calibri"/>
              </a:rPr>
              <a:t>This is so that we can efficiently make sure none of the requests go unanswered.</a:t>
            </a:r>
            <a:endParaRPr>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6"/>
          <p:cNvSpPr txBox="1"/>
          <p:nvPr>
            <p:ph type="title"/>
          </p:nvPr>
        </p:nvSpPr>
        <p:spPr>
          <a:xfrm>
            <a:off x="276325" y="700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 Old Discussion Items</a:t>
            </a:r>
            <a:endParaRPr/>
          </a:p>
        </p:txBody>
      </p:sp>
      <p:sp>
        <p:nvSpPr>
          <p:cNvPr id="138" name="Google Shape;138;p26"/>
          <p:cNvSpPr txBox="1"/>
          <p:nvPr>
            <p:ph idx="1" type="body"/>
          </p:nvPr>
        </p:nvSpPr>
        <p:spPr>
          <a:xfrm>
            <a:off x="354150" y="676825"/>
            <a:ext cx="8520600" cy="4370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a:latin typeface="Calibri"/>
                <a:ea typeface="Calibri"/>
                <a:cs typeface="Calibri"/>
                <a:sym typeface="Calibri"/>
              </a:rPr>
              <a:t>I</a:t>
            </a:r>
            <a:r>
              <a:rPr b="1" lang="en">
                <a:latin typeface="Calibri"/>
                <a:ea typeface="Calibri"/>
                <a:cs typeface="Calibri"/>
                <a:sym typeface="Calibri"/>
              </a:rPr>
              <a:t>tems:</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Tracking online and hybrid attendance in Banner</a:t>
            </a:r>
            <a:endParaRPr>
              <a:latin typeface="Calibri"/>
              <a:ea typeface="Calibri"/>
              <a:cs typeface="Calibri"/>
              <a:sym typeface="Calibri"/>
            </a:endParaRPr>
          </a:p>
          <a:p>
            <a:pPr indent="-317500" lvl="1" marL="914400" rtl="0" algn="l">
              <a:lnSpc>
                <a:spcPct val="100000"/>
              </a:lnSpc>
              <a:spcBef>
                <a:spcPts val="0"/>
              </a:spcBef>
              <a:spcAft>
                <a:spcPts val="0"/>
              </a:spcAft>
              <a:buSzPts val="1400"/>
              <a:buFont typeface="Calibri"/>
              <a:buChar char="○"/>
            </a:pPr>
            <a:r>
              <a:rPr lang="en">
                <a:latin typeface="Calibri"/>
                <a:ea typeface="Calibri"/>
                <a:cs typeface="Calibri"/>
                <a:sym typeface="Calibri"/>
              </a:rPr>
              <a:t>Barb has stated that it is not necessary for online faculty to fill out attendance for online courses since we use the two week signin drop policy.</a:t>
            </a:r>
            <a:endParaRPr>
              <a:latin typeface="Calibri"/>
              <a:ea typeface="Calibri"/>
              <a:cs typeface="Calibri"/>
              <a:sym typeface="Calibri"/>
            </a:endParaRPr>
          </a:p>
          <a:p>
            <a:pPr indent="-317500" lvl="1" marL="914400" rtl="0" algn="l">
              <a:lnSpc>
                <a:spcPct val="100000"/>
              </a:lnSpc>
              <a:spcBef>
                <a:spcPts val="0"/>
              </a:spcBef>
              <a:spcAft>
                <a:spcPts val="0"/>
              </a:spcAft>
              <a:buSzPts val="1400"/>
              <a:buFont typeface="Calibri"/>
              <a:buChar char="○"/>
            </a:pPr>
            <a:r>
              <a:rPr lang="en">
                <a:latin typeface="Calibri"/>
                <a:ea typeface="Calibri"/>
                <a:cs typeface="Calibri"/>
                <a:sym typeface="Calibri"/>
              </a:rPr>
              <a:t>It is required for all those who transitioned from remote instruction to track attendance during their regularly scheduled class times</a:t>
            </a:r>
            <a:br>
              <a:rPr lang="en">
                <a:latin typeface="Calibri"/>
                <a:ea typeface="Calibri"/>
                <a:cs typeface="Calibri"/>
                <a:sym typeface="Calibri"/>
              </a:rPr>
            </a:b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@ONE Training is full so we are starting Compton College Canvas Training:</a:t>
            </a:r>
            <a:endParaRPr>
              <a:latin typeface="Calibri"/>
              <a:ea typeface="Calibri"/>
              <a:cs typeface="Calibri"/>
              <a:sym typeface="Calibri"/>
            </a:endParaRPr>
          </a:p>
          <a:p>
            <a:pPr indent="-317500" lvl="1" marL="914400" rtl="0" algn="l">
              <a:lnSpc>
                <a:spcPct val="100000"/>
              </a:lnSpc>
              <a:spcBef>
                <a:spcPts val="0"/>
              </a:spcBef>
              <a:spcAft>
                <a:spcPts val="0"/>
              </a:spcAft>
              <a:buSzPts val="1400"/>
              <a:buFont typeface="Calibri"/>
              <a:buChar char="○"/>
            </a:pPr>
            <a:r>
              <a:rPr lang="en">
                <a:latin typeface="Calibri"/>
                <a:ea typeface="Calibri"/>
                <a:cs typeface="Calibri"/>
                <a:sym typeface="Calibri"/>
              </a:rPr>
              <a:t>Introduction to Teaching With Canvas: March 30-May 1</a:t>
            </a:r>
            <a:endParaRPr>
              <a:latin typeface="Calibri"/>
              <a:ea typeface="Calibri"/>
              <a:cs typeface="Calibri"/>
              <a:sym typeface="Calibri"/>
            </a:endParaRPr>
          </a:p>
          <a:p>
            <a:pPr indent="-317500" lvl="1" marL="914400" rtl="0" algn="l">
              <a:lnSpc>
                <a:spcPct val="100000"/>
              </a:lnSpc>
              <a:spcBef>
                <a:spcPts val="0"/>
              </a:spcBef>
              <a:spcAft>
                <a:spcPts val="0"/>
              </a:spcAft>
              <a:buSzPts val="1400"/>
              <a:buFont typeface="Calibri"/>
              <a:buChar char="○"/>
            </a:pPr>
            <a:r>
              <a:rPr lang="en">
                <a:latin typeface="Calibri"/>
                <a:ea typeface="Calibri"/>
                <a:cs typeface="Calibri"/>
                <a:sym typeface="Calibri"/>
              </a:rPr>
              <a:t>Online Teaching and Learning: May 4-May 31</a:t>
            </a:r>
            <a:endParaRPr>
              <a:latin typeface="Calibri"/>
              <a:ea typeface="Calibri"/>
              <a:cs typeface="Calibri"/>
              <a:sym typeface="Calibri"/>
            </a:endParaRPr>
          </a:p>
          <a:p>
            <a:pPr indent="-317500" lvl="1" marL="914400" rtl="0" algn="l">
              <a:lnSpc>
                <a:spcPct val="100000"/>
              </a:lnSpc>
              <a:spcBef>
                <a:spcPts val="0"/>
              </a:spcBef>
              <a:spcAft>
                <a:spcPts val="0"/>
              </a:spcAft>
              <a:buSzPts val="1400"/>
              <a:buFont typeface="Calibri"/>
              <a:buChar char="○"/>
            </a:pPr>
            <a:r>
              <a:rPr lang="en">
                <a:latin typeface="Calibri"/>
                <a:ea typeface="Calibri"/>
                <a:cs typeface="Calibri"/>
                <a:sym typeface="Calibri"/>
              </a:rPr>
              <a:t>Creating Accessible Course Content: June 1-June 28</a:t>
            </a:r>
            <a:endParaRPr>
              <a:latin typeface="Calibri"/>
              <a:ea typeface="Calibri"/>
              <a:cs typeface="Calibri"/>
              <a:sym typeface="Calibri"/>
            </a:endParaRPr>
          </a:p>
          <a:p>
            <a:pPr indent="-317500" lvl="1" marL="914400" rtl="0" algn="l">
              <a:lnSpc>
                <a:spcPct val="100000"/>
              </a:lnSpc>
              <a:spcBef>
                <a:spcPts val="0"/>
              </a:spcBef>
              <a:spcAft>
                <a:spcPts val="0"/>
              </a:spcAft>
              <a:buSzPts val="1400"/>
              <a:buFont typeface="Calibri"/>
              <a:buChar char="○"/>
            </a:pPr>
            <a:r>
              <a:rPr lang="en" u="sng">
                <a:solidFill>
                  <a:schemeClr val="hlink"/>
                </a:solidFill>
                <a:latin typeface="Calibri"/>
                <a:ea typeface="Calibri"/>
                <a:cs typeface="Calibri"/>
                <a:sym typeface="Calibri"/>
                <a:hlinkClick r:id="rId3"/>
              </a:rPr>
              <a:t>Sign up form</a:t>
            </a:r>
            <a:endParaRPr>
              <a:latin typeface="Calibri"/>
              <a:ea typeface="Calibri"/>
              <a:cs typeface="Calibri"/>
              <a:sym typeface="Calibri"/>
            </a:endParaRPr>
          </a:p>
          <a:p>
            <a:pPr indent="-317500" lvl="1" marL="914400" rtl="0" algn="l">
              <a:lnSpc>
                <a:spcPct val="100000"/>
              </a:lnSpc>
              <a:spcBef>
                <a:spcPts val="0"/>
              </a:spcBef>
              <a:spcAft>
                <a:spcPts val="0"/>
              </a:spcAft>
              <a:buSzPts val="1400"/>
              <a:buFont typeface="Calibri"/>
              <a:buChar char="○"/>
            </a:pPr>
            <a:r>
              <a:rPr lang="en">
                <a:latin typeface="Calibri"/>
                <a:ea typeface="Calibri"/>
                <a:cs typeface="Calibri"/>
                <a:sym typeface="Calibri"/>
              </a:rPr>
              <a:t>We will communicate when we will run a second sequence to try to finish before fall </a:t>
            </a:r>
            <a:br>
              <a:rPr lang="en">
                <a:latin typeface="Calibri"/>
                <a:ea typeface="Calibri"/>
                <a:cs typeface="Calibri"/>
                <a:sym typeface="Calibri"/>
              </a:rPr>
            </a:b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Smart Measure will not be setup in Canvas because it will not be funded from the CVC-OEI</a:t>
            </a:r>
            <a:endParaRPr>
              <a:latin typeface="Calibri"/>
              <a:ea typeface="Calibri"/>
              <a:cs typeface="Calibri"/>
              <a:sym typeface="Calibri"/>
            </a:endParaRPr>
          </a:p>
          <a:p>
            <a:pPr indent="-317500" lvl="1" marL="914400" rtl="0" algn="l">
              <a:spcBef>
                <a:spcPts val="0"/>
              </a:spcBef>
              <a:spcAft>
                <a:spcPts val="1600"/>
              </a:spcAft>
              <a:buSzPts val="1400"/>
              <a:buFont typeface="Calibri"/>
              <a:buChar char="○"/>
            </a:pPr>
            <a:r>
              <a:rPr lang="en">
                <a:solidFill>
                  <a:srgbClr val="444444"/>
                </a:solidFill>
                <a:highlight>
                  <a:schemeClr val="lt1"/>
                </a:highlight>
                <a:latin typeface="Calibri"/>
                <a:ea typeface="Calibri"/>
                <a:cs typeface="Calibri"/>
                <a:sym typeface="Calibri"/>
              </a:rPr>
              <a:t>Quest for Success still remains available and we will pair the Passport to Canvas to address the student orientation to Canvas </a:t>
            </a:r>
            <a:endParaRPr>
              <a:solidFill>
                <a:srgbClr val="444444"/>
              </a:solidFill>
              <a:highlight>
                <a:schemeClr val="lt1"/>
              </a:highlight>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 Old Discussion Items: </a:t>
            </a:r>
            <a:r>
              <a:rPr lang="en"/>
              <a:t>Contracts</a:t>
            </a:r>
            <a:endParaRPr/>
          </a:p>
        </p:txBody>
      </p:sp>
      <p:sp>
        <p:nvSpPr>
          <p:cNvPr id="144" name="Google Shape;144;p27"/>
          <p:cNvSpPr txBox="1"/>
          <p:nvPr>
            <p:ph idx="1" type="body"/>
          </p:nvPr>
        </p:nvSpPr>
        <p:spPr>
          <a:xfrm>
            <a:off x="311700" y="1391475"/>
            <a:ext cx="7714200" cy="35949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Font typeface="Calibri"/>
              <a:buAutoNum type="arabicPeriod"/>
            </a:pPr>
            <a:r>
              <a:rPr lang="en">
                <a:latin typeface="Calibri"/>
                <a:ea typeface="Calibri"/>
                <a:cs typeface="Calibri"/>
                <a:sym typeface="Calibri"/>
              </a:rPr>
              <a:t>Canvas Contract to have past courses imported has been approved and the requisition has been submitted. We will notify everyone once the import is going to take place.</a:t>
            </a:r>
            <a:endParaRPr>
              <a:latin typeface="Calibri"/>
              <a:ea typeface="Calibri"/>
              <a:cs typeface="Calibri"/>
              <a:sym typeface="Calibri"/>
            </a:endParaRPr>
          </a:p>
          <a:p>
            <a:pPr indent="-317500" lvl="1" marL="914400" rtl="0" algn="l">
              <a:lnSpc>
                <a:spcPct val="100000"/>
              </a:lnSpc>
              <a:spcBef>
                <a:spcPts val="0"/>
              </a:spcBef>
              <a:spcAft>
                <a:spcPts val="0"/>
              </a:spcAft>
              <a:buSzPts val="1400"/>
              <a:buFont typeface="Calibri"/>
              <a:buAutoNum type="alphaLcPeriod"/>
            </a:pPr>
            <a:r>
              <a:rPr lang="en">
                <a:latin typeface="Calibri"/>
                <a:ea typeface="Calibri"/>
                <a:cs typeface="Calibri"/>
                <a:sym typeface="Calibri"/>
              </a:rPr>
              <a:t>We no longer can access Canvas at El Camino College</a:t>
            </a:r>
            <a:br>
              <a:rPr lang="en">
                <a:latin typeface="Calibri"/>
                <a:ea typeface="Calibri"/>
                <a:cs typeface="Calibri"/>
                <a:sym typeface="Calibri"/>
              </a:rPr>
            </a:br>
            <a:endParaRPr>
              <a:latin typeface="Calibri"/>
              <a:ea typeface="Calibri"/>
              <a:cs typeface="Calibri"/>
              <a:sym typeface="Calibri"/>
            </a:endParaRPr>
          </a:p>
          <a:p>
            <a:pPr indent="0" lvl="0" marL="457200" rtl="0" algn="l">
              <a:lnSpc>
                <a:spcPct val="100000"/>
              </a:lnSpc>
              <a:spcBef>
                <a:spcPts val="0"/>
              </a:spcBef>
              <a:spcAft>
                <a:spcPts val="0"/>
              </a:spcAft>
              <a:buNone/>
            </a:pPr>
            <a:r>
              <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AutoNum type="arabicPeriod"/>
            </a:pPr>
            <a:r>
              <a:rPr lang="en">
                <a:latin typeface="Calibri"/>
                <a:ea typeface="Calibri"/>
                <a:cs typeface="Calibri"/>
                <a:sym typeface="Calibri"/>
              </a:rPr>
              <a:t>Etudes Contract for CourseEvalHQ has been paid and installed. In the fall when we do faculty evaluations we will be able to administer surveys to our online students to include in your faculty evaluation. </a:t>
            </a:r>
            <a:endParaRPr>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Review Formal Recommendations</a:t>
            </a:r>
            <a:endParaRPr>
              <a:latin typeface="Calibri"/>
              <a:ea typeface="Calibri"/>
              <a:cs typeface="Calibri"/>
              <a:sym typeface="Calibri"/>
            </a:endParaRPr>
          </a:p>
        </p:txBody>
      </p:sp>
      <p:sp>
        <p:nvSpPr>
          <p:cNvPr id="150" name="Google Shape;150;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Calibri"/>
              <a:buAutoNum type="arabicPeriod"/>
            </a:pPr>
            <a:r>
              <a:rPr lang="en">
                <a:latin typeface="Calibri"/>
                <a:ea typeface="Calibri"/>
                <a:cs typeface="Calibri"/>
                <a:sym typeface="Calibri"/>
              </a:rPr>
              <a:t>Resubmission for First</a:t>
            </a:r>
            <a:r>
              <a:rPr lang="en">
                <a:latin typeface="Calibri"/>
                <a:ea typeface="Calibri"/>
                <a:cs typeface="Calibri"/>
                <a:sym typeface="Calibri"/>
              </a:rPr>
              <a:t> Read: Net Lab</a:t>
            </a:r>
            <a:r>
              <a:rPr lang="en">
                <a:latin typeface="Calibri"/>
                <a:ea typeface="Calibri"/>
                <a:cs typeface="Calibri"/>
                <a:sym typeface="Calibri"/>
              </a:rPr>
              <a:t> </a:t>
            </a:r>
            <a:endParaRPr>
              <a:latin typeface="Calibri"/>
              <a:ea typeface="Calibri"/>
              <a:cs typeface="Calibri"/>
              <a:sym typeface="Calibri"/>
            </a:endParaRPr>
          </a:p>
          <a:p>
            <a:pPr indent="-342900" lvl="0" marL="457200" rtl="0" algn="l">
              <a:spcBef>
                <a:spcPts val="0"/>
              </a:spcBef>
              <a:spcAft>
                <a:spcPts val="0"/>
              </a:spcAft>
              <a:buSzPts val="1800"/>
              <a:buFont typeface="Calibri"/>
              <a:buAutoNum type="arabicPeriod"/>
            </a:pPr>
            <a:r>
              <a:rPr lang="en">
                <a:latin typeface="Calibri"/>
                <a:ea typeface="Calibri"/>
                <a:cs typeface="Calibri"/>
                <a:sym typeface="Calibri"/>
              </a:rPr>
              <a:t>Second Read: DE Language for Online/Hybrid Syllabi</a:t>
            </a:r>
            <a:endParaRPr>
              <a:latin typeface="Calibri"/>
              <a:ea typeface="Calibri"/>
              <a:cs typeface="Calibri"/>
              <a:sym typeface="Calibri"/>
            </a:endParaRPr>
          </a:p>
          <a:p>
            <a:pPr indent="-342900" lvl="0" marL="457200" rtl="0" algn="l">
              <a:spcBef>
                <a:spcPts val="0"/>
              </a:spcBef>
              <a:spcAft>
                <a:spcPts val="0"/>
              </a:spcAft>
              <a:buSzPts val="1800"/>
              <a:buFont typeface="Calibri"/>
              <a:buAutoNum type="arabicPeriod"/>
            </a:pPr>
            <a:r>
              <a:rPr lang="en">
                <a:latin typeface="Calibri"/>
                <a:ea typeface="Calibri"/>
                <a:cs typeface="Calibri"/>
                <a:sym typeface="Calibri"/>
              </a:rPr>
              <a:t>Second Read: DE Communication Plan</a:t>
            </a:r>
            <a:endParaRPr>
              <a:latin typeface="Calibri"/>
              <a:ea typeface="Calibri"/>
              <a:cs typeface="Calibri"/>
              <a:sym typeface="Calibri"/>
            </a:endParaRPr>
          </a:p>
          <a:p>
            <a:pPr indent="-342900" lvl="0" marL="457200" rtl="0" algn="l">
              <a:spcBef>
                <a:spcPts val="0"/>
              </a:spcBef>
              <a:spcAft>
                <a:spcPts val="0"/>
              </a:spcAft>
              <a:buSzPts val="1800"/>
              <a:buFont typeface="Calibri"/>
              <a:buAutoNum type="arabicPeriod"/>
            </a:pPr>
            <a:r>
              <a:rPr lang="en">
                <a:latin typeface="Calibri"/>
                <a:ea typeface="Calibri"/>
                <a:cs typeface="Calibri"/>
                <a:sym typeface="Calibri"/>
              </a:rPr>
              <a:t>Second Read: Hypothesis</a:t>
            </a:r>
            <a:endParaRPr>
              <a:latin typeface="Calibri"/>
              <a:ea typeface="Calibri"/>
              <a:cs typeface="Calibri"/>
              <a:sym typeface="Calibri"/>
            </a:endParaRPr>
          </a:p>
          <a:p>
            <a:pPr indent="-342900" lvl="0" marL="457200" rtl="0" algn="l">
              <a:spcBef>
                <a:spcPts val="0"/>
              </a:spcBef>
              <a:spcAft>
                <a:spcPts val="0"/>
              </a:spcAft>
              <a:buSzPts val="1800"/>
              <a:buFont typeface="Calibri"/>
              <a:buAutoNum type="arabicPeriod"/>
            </a:pPr>
            <a:r>
              <a:rPr lang="en">
                <a:latin typeface="Calibri"/>
                <a:ea typeface="Calibri"/>
                <a:cs typeface="Calibri"/>
                <a:sym typeface="Calibri"/>
              </a:rPr>
              <a:t>Second Read: DE SAO’s</a:t>
            </a:r>
            <a:endParaRPr>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Resubmitting for First</a:t>
            </a:r>
            <a:r>
              <a:rPr lang="en"/>
              <a:t> Read: Net Lab</a:t>
            </a:r>
            <a:endParaRPr/>
          </a:p>
        </p:txBody>
      </p:sp>
      <p:sp>
        <p:nvSpPr>
          <p:cNvPr id="156" name="Google Shape;156;p29"/>
          <p:cNvSpPr txBox="1"/>
          <p:nvPr>
            <p:ph idx="2" type="body"/>
          </p:nvPr>
        </p:nvSpPr>
        <p:spPr>
          <a:xfrm>
            <a:off x="410000" y="1017725"/>
            <a:ext cx="8422200" cy="39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PRESENTATION OF </a:t>
            </a:r>
            <a:r>
              <a:rPr b="1" lang="en">
                <a:latin typeface="Calibri"/>
                <a:ea typeface="Calibri"/>
                <a:cs typeface="Calibri"/>
                <a:sym typeface="Calibri"/>
              </a:rPr>
              <a:t>NET LAB RESOURCE</a:t>
            </a:r>
            <a:endParaRPr b="1">
              <a:latin typeface="Calibri"/>
              <a:ea typeface="Calibri"/>
              <a:cs typeface="Calibri"/>
              <a:sym typeface="Calibri"/>
            </a:endParaRPr>
          </a:p>
          <a:p>
            <a:pPr indent="0" lvl="0" marL="0" rtl="0" algn="l">
              <a:spcBef>
                <a:spcPts val="1600"/>
              </a:spcBef>
              <a:spcAft>
                <a:spcPts val="0"/>
              </a:spcAft>
              <a:buNone/>
            </a:pPr>
            <a:r>
              <a:rPr b="1" lang="en">
                <a:latin typeface="Calibri"/>
                <a:ea typeface="Calibri"/>
                <a:cs typeface="Calibri"/>
                <a:sym typeface="Calibri"/>
              </a:rPr>
              <a:t>DISCUSSION</a:t>
            </a:r>
            <a:endParaRPr b="1">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a:latin typeface="Calibri"/>
                <a:ea typeface="Calibri"/>
                <a:cs typeface="Calibri"/>
                <a:sym typeface="Calibri"/>
              </a:rPr>
              <a:t>Rashid Yahye</a:t>
            </a:r>
            <a:endParaRPr>
              <a:latin typeface="Calibri"/>
              <a:ea typeface="Calibri"/>
              <a:cs typeface="Calibri"/>
              <a:sym typeface="Calibri"/>
            </a:endParaRPr>
          </a:p>
          <a:p>
            <a:pPr indent="0" lvl="0" marL="0" rtl="0" algn="l">
              <a:spcBef>
                <a:spcPts val="1600"/>
              </a:spcBef>
              <a:spcAft>
                <a:spcPts val="0"/>
              </a:spcAft>
              <a:buNone/>
            </a:pPr>
            <a:r>
              <a:rPr b="1" lang="en">
                <a:latin typeface="Calibri"/>
                <a:ea typeface="Calibri"/>
                <a:cs typeface="Calibri"/>
                <a:sym typeface="Calibri"/>
              </a:rPr>
              <a:t>RESOURCE</a:t>
            </a:r>
            <a:endParaRPr b="1">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u="sng">
                <a:solidFill>
                  <a:schemeClr val="hlink"/>
                </a:solidFill>
                <a:latin typeface="Calibri"/>
                <a:ea typeface="Calibri"/>
                <a:cs typeface="Calibri"/>
                <a:sym typeface="Calibri"/>
                <a:hlinkClick r:id="rId3"/>
              </a:rPr>
              <a:t>Net Lab</a:t>
            </a:r>
            <a:endParaRPr>
              <a:latin typeface="Calibri"/>
              <a:ea typeface="Calibri"/>
              <a:cs typeface="Calibri"/>
              <a:sym typeface="Calibri"/>
            </a:endParaRPr>
          </a:p>
          <a:p>
            <a:pPr indent="0" lvl="0" marL="0" rtl="0" algn="l">
              <a:spcBef>
                <a:spcPts val="1600"/>
              </a:spcBef>
              <a:spcAft>
                <a:spcPts val="0"/>
              </a:spcAft>
              <a:buNone/>
            </a:pPr>
            <a:r>
              <a:rPr b="1" lang="en">
                <a:latin typeface="Calibri"/>
                <a:ea typeface="Calibri"/>
                <a:cs typeface="Calibri"/>
                <a:sym typeface="Calibri"/>
              </a:rPr>
              <a:t>NOTES</a:t>
            </a:r>
            <a:endParaRPr b="1">
              <a:latin typeface="Calibri"/>
              <a:ea typeface="Calibri"/>
              <a:cs typeface="Calibri"/>
              <a:sym typeface="Calibri"/>
            </a:endParaRPr>
          </a:p>
          <a:p>
            <a:pPr indent="0" lvl="0" marL="0" rtl="0" algn="l">
              <a:spcBef>
                <a:spcPts val="1600"/>
              </a:spcBef>
              <a:spcAft>
                <a:spcPts val="0"/>
              </a:spcAft>
              <a:buClr>
                <a:schemeClr val="dk1"/>
              </a:buClr>
              <a:buSzPts val="1100"/>
              <a:buFont typeface="Arial"/>
              <a:buNone/>
            </a:pPr>
            <a:r>
              <a:rPr lang="en">
                <a:latin typeface="Calibri"/>
                <a:ea typeface="Calibri"/>
                <a:cs typeface="Calibri"/>
                <a:sym typeface="Calibri"/>
              </a:rPr>
              <a:t>After a second read the committee will take a vote.</a:t>
            </a:r>
            <a:endParaRPr>
              <a:latin typeface="Calibri"/>
              <a:ea typeface="Calibri"/>
              <a:cs typeface="Calibri"/>
              <a:sym typeface="Calibri"/>
            </a:endParaRPr>
          </a:p>
          <a:p>
            <a:pPr indent="0" lvl="0" marL="0" rtl="0" algn="l">
              <a:spcBef>
                <a:spcPts val="1600"/>
              </a:spcBef>
              <a:spcAft>
                <a:spcPts val="1600"/>
              </a:spcAft>
              <a:buClr>
                <a:schemeClr val="dk1"/>
              </a:buClr>
              <a:buSzPts val="1100"/>
              <a:buFont typeface="Arial"/>
              <a:buNone/>
            </a:pPr>
            <a:r>
              <a:rPr lang="en">
                <a:latin typeface="Calibri"/>
                <a:ea typeface="Calibri"/>
                <a:cs typeface="Calibri"/>
                <a:sym typeface="Calibri"/>
              </a:rPr>
              <a:t>This item has been tabled.</a:t>
            </a:r>
            <a:endParaRPr>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latin typeface="Calibri"/>
                <a:ea typeface="Calibri"/>
                <a:cs typeface="Calibri"/>
                <a:sym typeface="Calibri"/>
              </a:rPr>
              <a:t>Discussion: Syllabus Statements for Online/Hybrid </a:t>
            </a:r>
            <a:br>
              <a:rPr lang="en">
                <a:latin typeface="Calibri"/>
                <a:ea typeface="Calibri"/>
                <a:cs typeface="Calibri"/>
                <a:sym typeface="Calibri"/>
              </a:rPr>
            </a:br>
            <a:r>
              <a:rPr lang="en">
                <a:latin typeface="Calibri"/>
                <a:ea typeface="Calibri"/>
                <a:cs typeface="Calibri"/>
                <a:sym typeface="Calibri"/>
              </a:rPr>
              <a:t>Classes</a:t>
            </a:r>
            <a:endParaRPr>
              <a:latin typeface="Calibri"/>
              <a:ea typeface="Calibri"/>
              <a:cs typeface="Calibri"/>
              <a:sym typeface="Calibri"/>
            </a:endParaRPr>
          </a:p>
          <a:p>
            <a:pPr indent="0" lvl="0" marL="0" rtl="0" algn="l">
              <a:spcBef>
                <a:spcPts val="0"/>
              </a:spcBef>
              <a:spcAft>
                <a:spcPts val="0"/>
              </a:spcAft>
              <a:buNone/>
            </a:pPr>
            <a:r>
              <a:t/>
            </a:r>
            <a:endParaRPr/>
          </a:p>
        </p:txBody>
      </p:sp>
      <p:sp>
        <p:nvSpPr>
          <p:cNvPr id="162" name="Google Shape;162;p30"/>
          <p:cNvSpPr txBox="1"/>
          <p:nvPr>
            <p:ph idx="1" type="body"/>
          </p:nvPr>
        </p:nvSpPr>
        <p:spPr>
          <a:xfrm>
            <a:off x="311700" y="1586850"/>
            <a:ext cx="7457400" cy="2982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Calibri"/>
              <a:buAutoNum type="arabicPeriod"/>
            </a:pPr>
            <a:r>
              <a:rPr lang="en" u="sng">
                <a:solidFill>
                  <a:schemeClr val="accent5"/>
                </a:solidFill>
                <a:latin typeface="Calibri"/>
                <a:ea typeface="Calibri"/>
                <a:cs typeface="Calibri"/>
                <a:sym typeface="Calibri"/>
                <a:hlinkClick r:id="rId3">
                  <a:extLst>
                    <a:ext uri="{A12FA001-AC4F-418D-AE19-62706E023703}">
                      <ahyp:hlinkClr val="tx"/>
                    </a:ext>
                  </a:extLst>
                </a:hlinkClick>
              </a:rPr>
              <a:t>DE Language for online/hybrid syllabus</a:t>
            </a:r>
            <a:endParaRPr>
              <a:latin typeface="Calibri"/>
              <a:ea typeface="Calibri"/>
              <a:cs typeface="Calibri"/>
              <a:sym typeface="Calibri"/>
            </a:endParaRPr>
          </a:p>
          <a:p>
            <a:pPr indent="-317500" lvl="1" marL="914400" rtl="0" algn="l">
              <a:spcBef>
                <a:spcPts val="0"/>
              </a:spcBef>
              <a:spcAft>
                <a:spcPts val="0"/>
              </a:spcAft>
              <a:buSzPts val="1400"/>
              <a:buFont typeface="Calibri"/>
              <a:buAutoNum type="alphaLcPeriod"/>
            </a:pPr>
            <a:r>
              <a:rPr lang="en">
                <a:latin typeface="Calibri"/>
                <a:ea typeface="Calibri"/>
                <a:cs typeface="Calibri"/>
                <a:sym typeface="Calibri"/>
              </a:rPr>
              <a:t>After speaking with faculty, we will move forward with this language in the Distance Education Handbook and not send this through Senate.</a:t>
            </a:r>
            <a:endParaRPr>
              <a:latin typeface="Calibri"/>
              <a:ea typeface="Calibri"/>
              <a:cs typeface="Calibri"/>
              <a:sym typeface="Calibri"/>
            </a:endParaRPr>
          </a:p>
          <a:p>
            <a:pPr indent="-317500" lvl="1" marL="914400" rtl="0" algn="l">
              <a:spcBef>
                <a:spcPts val="0"/>
              </a:spcBef>
              <a:spcAft>
                <a:spcPts val="0"/>
              </a:spcAft>
              <a:buSzPts val="1400"/>
              <a:buFont typeface="Calibri"/>
              <a:buAutoNum type="alphaLcPeriod"/>
            </a:pPr>
            <a:r>
              <a:rPr lang="en">
                <a:latin typeface="Calibri"/>
                <a:ea typeface="Calibri"/>
                <a:cs typeface="Calibri"/>
                <a:sym typeface="Calibri"/>
              </a:rPr>
              <a:t>Rationale: Senate cannot mandate what goes into a syllabus</a:t>
            </a:r>
            <a:endParaRPr>
              <a:latin typeface="Calibri"/>
              <a:ea typeface="Calibri"/>
              <a:cs typeface="Calibri"/>
              <a:sym typeface="Calibri"/>
            </a:endParaRPr>
          </a:p>
          <a:p>
            <a:pPr indent="-317500" lvl="1" marL="914400" rtl="0" algn="l">
              <a:spcBef>
                <a:spcPts val="0"/>
              </a:spcBef>
              <a:spcAft>
                <a:spcPts val="0"/>
              </a:spcAft>
              <a:buSzPts val="1400"/>
              <a:buFont typeface="Calibri"/>
              <a:buAutoNum type="alphaLcPeriod"/>
            </a:pPr>
            <a:r>
              <a:rPr lang="en">
                <a:latin typeface="Calibri"/>
                <a:ea typeface="Calibri"/>
                <a:cs typeface="Calibri"/>
                <a:sym typeface="Calibri"/>
              </a:rPr>
              <a:t>Consider some optional statement and some mandatory statements to avoid making the syllabus too long</a:t>
            </a:r>
            <a:endParaRPr>
              <a:latin typeface="Calibri"/>
              <a:ea typeface="Calibri"/>
              <a:cs typeface="Calibri"/>
              <a:sym typeface="Calibri"/>
            </a:endParaRPr>
          </a:p>
        </p:txBody>
      </p:sp>
      <p:sp>
        <p:nvSpPr>
          <p:cNvPr id="163" name="Google Shape;163;p30"/>
          <p:cNvSpPr txBox="1"/>
          <p:nvPr/>
        </p:nvSpPr>
        <p:spPr>
          <a:xfrm>
            <a:off x="652775" y="3071425"/>
            <a:ext cx="8308500" cy="17055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Clr>
                <a:schemeClr val="dk2"/>
              </a:buClr>
              <a:buSzPts val="1200"/>
              <a:buFont typeface="Calibri"/>
              <a:buChar char="●"/>
            </a:pPr>
            <a:r>
              <a:rPr lang="en" sz="1200">
                <a:solidFill>
                  <a:schemeClr val="dk2"/>
                </a:solidFill>
                <a:latin typeface="Calibri"/>
                <a:ea typeface="Calibri"/>
                <a:cs typeface="Calibri"/>
                <a:sym typeface="Calibri"/>
              </a:rPr>
              <a:t>Notes: </a:t>
            </a:r>
            <a:endParaRPr sz="1200">
              <a:solidFill>
                <a:schemeClr val="dk2"/>
              </a:solidFill>
              <a:latin typeface="Calibri"/>
              <a:ea typeface="Calibri"/>
              <a:cs typeface="Calibri"/>
              <a:sym typeface="Calibri"/>
            </a:endParaRPr>
          </a:p>
          <a:p>
            <a:pPr indent="-304800" lvl="1" marL="914400" rtl="0" algn="l">
              <a:lnSpc>
                <a:spcPct val="115000"/>
              </a:lnSpc>
              <a:spcBef>
                <a:spcPts val="0"/>
              </a:spcBef>
              <a:spcAft>
                <a:spcPts val="0"/>
              </a:spcAft>
              <a:buClr>
                <a:schemeClr val="dk2"/>
              </a:buClr>
              <a:buSzPts val="1200"/>
              <a:buFont typeface="Calibri"/>
              <a:buChar char="○"/>
            </a:pPr>
            <a:r>
              <a:rPr lang="en" sz="1200">
                <a:solidFill>
                  <a:schemeClr val="dk2"/>
                </a:solidFill>
                <a:latin typeface="Calibri"/>
                <a:ea typeface="Calibri"/>
                <a:cs typeface="Calibri"/>
                <a:sym typeface="Calibri"/>
              </a:rPr>
              <a:t>Add electronic link for resources-done</a:t>
            </a:r>
            <a:endParaRPr sz="1200">
              <a:solidFill>
                <a:schemeClr val="dk2"/>
              </a:solidFill>
              <a:latin typeface="Calibri"/>
              <a:ea typeface="Calibri"/>
              <a:cs typeface="Calibri"/>
              <a:sym typeface="Calibri"/>
            </a:endParaRPr>
          </a:p>
          <a:p>
            <a:pPr indent="-304800" lvl="1" marL="914400" rtl="0" algn="l">
              <a:lnSpc>
                <a:spcPct val="115000"/>
              </a:lnSpc>
              <a:spcBef>
                <a:spcPts val="0"/>
              </a:spcBef>
              <a:spcAft>
                <a:spcPts val="0"/>
              </a:spcAft>
              <a:buClr>
                <a:schemeClr val="dk2"/>
              </a:buClr>
              <a:buSzPts val="1200"/>
              <a:buFont typeface="Calibri"/>
              <a:buChar char="○"/>
            </a:pPr>
            <a:r>
              <a:rPr lang="en" sz="1200">
                <a:solidFill>
                  <a:schemeClr val="dk2"/>
                </a:solidFill>
                <a:latin typeface="Calibri"/>
                <a:ea typeface="Calibri"/>
                <a:cs typeface="Calibri"/>
                <a:sym typeface="Calibri"/>
              </a:rPr>
              <a:t>Link to website with hours-done</a:t>
            </a:r>
            <a:endParaRPr sz="1200">
              <a:solidFill>
                <a:schemeClr val="dk2"/>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2nd Read</a:t>
            </a:r>
            <a:r>
              <a:rPr lang="en"/>
              <a:t>: DE Communication Plan </a:t>
            </a:r>
            <a:endParaRPr/>
          </a:p>
        </p:txBody>
      </p:sp>
      <p:sp>
        <p:nvSpPr>
          <p:cNvPr id="169" name="Google Shape;169;p31"/>
          <p:cNvSpPr txBox="1"/>
          <p:nvPr>
            <p:ph idx="2" type="body"/>
          </p:nvPr>
        </p:nvSpPr>
        <p:spPr>
          <a:xfrm>
            <a:off x="410000" y="1017725"/>
            <a:ext cx="8422200" cy="39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PRESENTATION OF DE COMMUNICATION PLAN</a:t>
            </a:r>
            <a:endParaRPr b="1">
              <a:latin typeface="Calibri"/>
              <a:ea typeface="Calibri"/>
              <a:cs typeface="Calibri"/>
              <a:sym typeface="Calibri"/>
            </a:endParaRPr>
          </a:p>
          <a:p>
            <a:pPr indent="0" lvl="0" marL="0" rtl="0" algn="l">
              <a:spcBef>
                <a:spcPts val="1600"/>
              </a:spcBef>
              <a:spcAft>
                <a:spcPts val="0"/>
              </a:spcAft>
              <a:buNone/>
            </a:pPr>
            <a:r>
              <a:rPr b="1" lang="en">
                <a:latin typeface="Calibri"/>
                <a:ea typeface="Calibri"/>
                <a:cs typeface="Calibri"/>
                <a:sym typeface="Calibri"/>
              </a:rPr>
              <a:t>DISCUSSION</a:t>
            </a:r>
            <a:endParaRPr b="1">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a:latin typeface="Calibri"/>
                <a:ea typeface="Calibri"/>
                <a:cs typeface="Calibri"/>
                <a:sym typeface="Calibri"/>
              </a:rPr>
              <a:t>DEFC</a:t>
            </a:r>
            <a:endParaRPr>
              <a:latin typeface="Calibri"/>
              <a:ea typeface="Calibri"/>
              <a:cs typeface="Calibri"/>
              <a:sym typeface="Calibri"/>
            </a:endParaRPr>
          </a:p>
          <a:p>
            <a:pPr indent="0" lvl="0" marL="0" rtl="0" algn="l">
              <a:spcBef>
                <a:spcPts val="1600"/>
              </a:spcBef>
              <a:spcAft>
                <a:spcPts val="0"/>
              </a:spcAft>
              <a:buNone/>
            </a:pPr>
            <a:r>
              <a:rPr b="1" lang="en">
                <a:latin typeface="Calibri"/>
                <a:ea typeface="Calibri"/>
                <a:cs typeface="Calibri"/>
                <a:sym typeface="Calibri"/>
              </a:rPr>
              <a:t>RESOURCE</a:t>
            </a:r>
            <a:endParaRPr b="1">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u="sng">
                <a:solidFill>
                  <a:schemeClr val="hlink"/>
                </a:solidFill>
                <a:latin typeface="Calibri"/>
                <a:ea typeface="Calibri"/>
                <a:cs typeface="Calibri"/>
                <a:sym typeface="Calibri"/>
                <a:hlinkClick r:id="rId3"/>
              </a:rPr>
              <a:t>DE Communication Plan </a:t>
            </a:r>
            <a:endParaRPr>
              <a:latin typeface="Calibri"/>
              <a:ea typeface="Calibri"/>
              <a:cs typeface="Calibri"/>
              <a:sym typeface="Calibri"/>
            </a:endParaRPr>
          </a:p>
          <a:p>
            <a:pPr indent="0" lvl="0" marL="0" rtl="0" algn="l">
              <a:spcBef>
                <a:spcPts val="1600"/>
              </a:spcBef>
              <a:spcAft>
                <a:spcPts val="0"/>
              </a:spcAft>
              <a:buNone/>
            </a:pPr>
            <a:r>
              <a:rPr b="1" lang="en">
                <a:latin typeface="Calibri"/>
                <a:ea typeface="Calibri"/>
                <a:cs typeface="Calibri"/>
                <a:sym typeface="Calibri"/>
              </a:rPr>
              <a:t>NOTES</a:t>
            </a:r>
            <a:endParaRPr b="1">
              <a:latin typeface="Calibri"/>
              <a:ea typeface="Calibri"/>
              <a:cs typeface="Calibri"/>
              <a:sym typeface="Calibri"/>
            </a:endParaRPr>
          </a:p>
          <a:p>
            <a:pPr indent="0" lvl="0" marL="0" rtl="0" algn="l">
              <a:spcBef>
                <a:spcPts val="1600"/>
              </a:spcBef>
              <a:spcAft>
                <a:spcPts val="0"/>
              </a:spcAft>
              <a:buClr>
                <a:schemeClr val="dk1"/>
              </a:buClr>
              <a:buSzPts val="1100"/>
              <a:buFont typeface="Arial"/>
              <a:buNone/>
            </a:pPr>
            <a:r>
              <a:rPr lang="en">
                <a:latin typeface="Calibri"/>
                <a:ea typeface="Calibri"/>
                <a:cs typeface="Calibri"/>
                <a:sym typeface="Calibri"/>
              </a:rPr>
              <a:t>We need someone to make a motion to vote to approve the DE Communication Plan.</a:t>
            </a:r>
            <a:endParaRPr>
              <a:latin typeface="Calibri"/>
              <a:ea typeface="Calibri"/>
              <a:cs typeface="Calibri"/>
              <a:sym typeface="Calibri"/>
            </a:endParaRPr>
          </a:p>
          <a:p>
            <a:pPr indent="0" lvl="0" marL="0" rtl="0" algn="l">
              <a:spcBef>
                <a:spcPts val="1600"/>
              </a:spcBef>
              <a:spcAft>
                <a:spcPts val="1600"/>
              </a:spcAft>
              <a:buClr>
                <a:schemeClr val="dk1"/>
              </a:buClr>
              <a:buSzPts val="1100"/>
              <a:buFont typeface="Arial"/>
              <a:buNone/>
            </a:pPr>
            <a:r>
              <a:rPr lang="en">
                <a:latin typeface="Calibri"/>
                <a:ea typeface="Calibri"/>
                <a:cs typeface="Calibri"/>
                <a:sym typeface="Calibri"/>
              </a:rPr>
              <a:t>M: Nikki  S: Roza</a:t>
            </a:r>
            <a:br>
              <a:rPr lang="en">
                <a:latin typeface="Calibri"/>
                <a:ea typeface="Calibri"/>
                <a:cs typeface="Calibri"/>
                <a:sym typeface="Calibri"/>
              </a:rPr>
            </a:br>
            <a:r>
              <a:rPr lang="en">
                <a:latin typeface="Calibri"/>
                <a:ea typeface="Calibri"/>
                <a:cs typeface="Calibri"/>
                <a:sym typeface="Calibri"/>
              </a:rPr>
              <a:t>Y: all   N:0 A:0 </a:t>
            </a:r>
            <a:br>
              <a:rPr lang="en">
                <a:latin typeface="Calibri"/>
                <a:ea typeface="Calibri"/>
                <a:cs typeface="Calibri"/>
                <a:sym typeface="Calibri"/>
              </a:rPr>
            </a:br>
            <a:r>
              <a:rPr lang="en">
                <a:latin typeface="Calibri"/>
                <a:ea typeface="Calibri"/>
                <a:cs typeface="Calibri"/>
                <a:sym typeface="Calibri"/>
              </a:rPr>
              <a:t>Result:motion carrier </a:t>
            </a:r>
            <a:endParaRPr>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62" name="Shape 62"/>
        <p:cNvGrpSpPr/>
        <p:nvPr/>
      </p:nvGrpSpPr>
      <p:grpSpPr>
        <a:xfrm>
          <a:off x="0" y="0"/>
          <a:ext cx="0" cy="0"/>
          <a:chOff x="0" y="0"/>
          <a:chExt cx="0" cy="0"/>
        </a:xfrm>
      </p:grpSpPr>
      <p:sp>
        <p:nvSpPr>
          <p:cNvPr id="63" name="Google Shape;63;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 DEAC Zoom </a:t>
            </a:r>
            <a:r>
              <a:rPr lang="en">
                <a:latin typeface="Calibri"/>
                <a:ea typeface="Calibri"/>
                <a:cs typeface="Calibri"/>
                <a:sym typeface="Calibri"/>
              </a:rPr>
              <a:t>Meeting Information</a:t>
            </a:r>
            <a:endParaRPr>
              <a:latin typeface="Calibri"/>
              <a:ea typeface="Calibri"/>
              <a:cs typeface="Calibri"/>
              <a:sym typeface="Calibri"/>
            </a:endParaRPr>
          </a:p>
        </p:txBody>
      </p:sp>
      <p:sp>
        <p:nvSpPr>
          <p:cNvPr id="64" name="Google Shape;64;p14"/>
          <p:cNvSpPr txBox="1"/>
          <p:nvPr>
            <p:ph idx="1" type="body"/>
          </p:nvPr>
        </p:nvSpPr>
        <p:spPr>
          <a:xfrm>
            <a:off x="311700" y="1152475"/>
            <a:ext cx="8520600" cy="37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latin typeface="Calibri"/>
                <a:ea typeface="Calibri"/>
                <a:cs typeface="Calibri"/>
                <a:sym typeface="Calibri"/>
              </a:rPr>
              <a:t>The information below is the CCC Zoom information for all DEAC Meetings.</a:t>
            </a:r>
            <a:endParaRPr sz="1400">
              <a:latin typeface="Calibri"/>
              <a:ea typeface="Calibri"/>
              <a:cs typeface="Calibri"/>
              <a:sym typeface="Calibri"/>
            </a:endParaRPr>
          </a:p>
          <a:p>
            <a:pPr indent="0" lvl="0" marL="0" rtl="0" algn="l">
              <a:spcBef>
                <a:spcPts val="1600"/>
              </a:spcBef>
              <a:spcAft>
                <a:spcPts val="0"/>
              </a:spcAft>
              <a:buNone/>
            </a:pPr>
            <a:r>
              <a:rPr lang="en" sz="1400">
                <a:latin typeface="Calibri"/>
                <a:ea typeface="Calibri"/>
                <a:cs typeface="Calibri"/>
                <a:sym typeface="Calibri"/>
              </a:rPr>
              <a:t>Zoom Topic: DEAC Meeting</a:t>
            </a:r>
            <a:br>
              <a:rPr lang="en" sz="1100">
                <a:latin typeface="Calibri"/>
                <a:ea typeface="Calibri"/>
                <a:cs typeface="Calibri"/>
                <a:sym typeface="Calibri"/>
              </a:rPr>
            </a:br>
            <a:r>
              <a:rPr lang="en" sz="1100">
                <a:latin typeface="Calibri"/>
                <a:ea typeface="Calibri"/>
                <a:cs typeface="Calibri"/>
                <a:sym typeface="Calibri"/>
              </a:rPr>
              <a:t>Time: This is a recurring meeting Meet anytime </a:t>
            </a:r>
            <a:br>
              <a:rPr lang="en" sz="1100">
                <a:latin typeface="Calibri"/>
                <a:ea typeface="Calibri"/>
                <a:cs typeface="Calibri"/>
                <a:sym typeface="Calibri"/>
              </a:rPr>
            </a:br>
            <a:r>
              <a:rPr lang="en" sz="1100">
                <a:latin typeface="Calibri"/>
                <a:ea typeface="Calibri"/>
                <a:cs typeface="Calibri"/>
                <a:sym typeface="Calibri"/>
              </a:rPr>
              <a:t>Join from PC, Mac, Linux, iOS or Android: </a:t>
            </a:r>
            <a:r>
              <a:rPr lang="en" sz="1100" u="sng">
                <a:solidFill>
                  <a:schemeClr val="hlink"/>
                </a:solidFill>
                <a:latin typeface="Calibri"/>
                <a:ea typeface="Calibri"/>
                <a:cs typeface="Calibri"/>
                <a:sym typeface="Calibri"/>
                <a:hlinkClick r:id="rId3"/>
              </a:rPr>
              <a:t>https://cccconfer.zoom.us/j/498385619</a:t>
            </a:r>
            <a:br>
              <a:rPr lang="en" sz="1100">
                <a:latin typeface="Calibri"/>
                <a:ea typeface="Calibri"/>
                <a:cs typeface="Calibri"/>
                <a:sym typeface="Calibri"/>
              </a:rPr>
            </a:br>
            <a:r>
              <a:rPr lang="en" sz="1100">
                <a:latin typeface="Calibri"/>
                <a:ea typeface="Calibri"/>
                <a:cs typeface="Calibri"/>
                <a:sym typeface="Calibri"/>
              </a:rPr>
              <a:t>Or iPhone one-tap (US Toll):  +16699006833,498385619#  or +16468769923,498385619# </a:t>
            </a:r>
            <a:br>
              <a:rPr lang="en" sz="1100">
                <a:latin typeface="Calibri"/>
                <a:ea typeface="Calibri"/>
                <a:cs typeface="Calibri"/>
                <a:sym typeface="Calibri"/>
              </a:rPr>
            </a:br>
            <a:r>
              <a:rPr lang="en" sz="1100">
                <a:latin typeface="Calibri"/>
                <a:ea typeface="Calibri"/>
                <a:cs typeface="Calibri"/>
                <a:sym typeface="Calibri"/>
              </a:rPr>
              <a:t>Or Telephone:</a:t>
            </a:r>
            <a:endParaRPr sz="1100">
              <a:latin typeface="Calibri"/>
              <a:ea typeface="Calibri"/>
              <a:cs typeface="Calibri"/>
              <a:sym typeface="Calibri"/>
            </a:endParaRPr>
          </a:p>
          <a:p>
            <a:pPr indent="0" lvl="0" marL="0" rtl="0" algn="l">
              <a:spcBef>
                <a:spcPts val="1600"/>
              </a:spcBef>
              <a:spcAft>
                <a:spcPts val="0"/>
              </a:spcAft>
              <a:buNone/>
            </a:pPr>
            <a:r>
              <a:rPr lang="en" sz="1100">
                <a:latin typeface="Calibri"/>
                <a:ea typeface="Calibri"/>
                <a:cs typeface="Calibri"/>
                <a:sym typeface="Calibri"/>
              </a:rPr>
              <a:t>Dial:</a:t>
            </a:r>
            <a:br>
              <a:rPr lang="en" sz="1100">
                <a:latin typeface="Calibri"/>
                <a:ea typeface="Calibri"/>
                <a:cs typeface="Calibri"/>
                <a:sym typeface="Calibri"/>
              </a:rPr>
            </a:br>
            <a:r>
              <a:rPr lang="en" sz="1100">
                <a:latin typeface="Calibri"/>
                <a:ea typeface="Calibri"/>
                <a:cs typeface="Calibri"/>
                <a:sym typeface="Calibri"/>
              </a:rPr>
              <a:t>+1 669 900 6833 (US Toll)</a:t>
            </a:r>
            <a:br>
              <a:rPr lang="en" sz="1100">
                <a:latin typeface="Calibri"/>
                <a:ea typeface="Calibri"/>
                <a:cs typeface="Calibri"/>
                <a:sym typeface="Calibri"/>
              </a:rPr>
            </a:br>
            <a:r>
              <a:rPr lang="en" sz="1100">
                <a:latin typeface="Calibri"/>
                <a:ea typeface="Calibri"/>
                <a:cs typeface="Calibri"/>
                <a:sym typeface="Calibri"/>
              </a:rPr>
              <a:t>+1 646 876 9923 (US Toll)</a:t>
            </a:r>
            <a:br>
              <a:rPr lang="en" sz="1100">
                <a:latin typeface="Calibri"/>
                <a:ea typeface="Calibri"/>
                <a:cs typeface="Calibri"/>
                <a:sym typeface="Calibri"/>
              </a:rPr>
            </a:br>
            <a:r>
              <a:rPr lang="en" sz="1100">
                <a:latin typeface="Calibri"/>
                <a:ea typeface="Calibri"/>
                <a:cs typeface="Calibri"/>
                <a:sym typeface="Calibri"/>
              </a:rPr>
              <a:t>Meeting ID: 498 385 619</a:t>
            </a:r>
            <a:br>
              <a:rPr lang="en" sz="1100">
                <a:latin typeface="Calibri"/>
                <a:ea typeface="Calibri"/>
                <a:cs typeface="Calibri"/>
                <a:sym typeface="Calibri"/>
              </a:rPr>
            </a:br>
            <a:r>
              <a:rPr lang="en" sz="1100">
                <a:latin typeface="Calibri"/>
                <a:ea typeface="Calibri"/>
                <a:cs typeface="Calibri"/>
                <a:sym typeface="Calibri"/>
              </a:rPr>
              <a:t>International numbers available: </a:t>
            </a:r>
            <a:r>
              <a:rPr lang="en" sz="1100" u="sng">
                <a:solidFill>
                  <a:schemeClr val="hlink"/>
                </a:solidFill>
                <a:latin typeface="Calibri"/>
                <a:ea typeface="Calibri"/>
                <a:cs typeface="Calibri"/>
                <a:sym typeface="Calibri"/>
                <a:hlinkClick r:id="rId4"/>
              </a:rPr>
              <a:t>https://zoom.us/u/arSbaaODs</a:t>
            </a:r>
            <a:br>
              <a:rPr lang="en" sz="1100">
                <a:latin typeface="Calibri"/>
                <a:ea typeface="Calibri"/>
                <a:cs typeface="Calibri"/>
                <a:sym typeface="Calibri"/>
              </a:rPr>
            </a:br>
            <a:r>
              <a:rPr lang="en" sz="1100">
                <a:latin typeface="Calibri"/>
                <a:ea typeface="Calibri"/>
                <a:cs typeface="Calibri"/>
                <a:sym typeface="Calibri"/>
              </a:rPr>
              <a:t>Or Skype for Business (Lync):</a:t>
            </a:r>
            <a:br>
              <a:rPr lang="en" sz="1100">
                <a:latin typeface="Calibri"/>
                <a:ea typeface="Calibri"/>
                <a:cs typeface="Calibri"/>
                <a:sym typeface="Calibri"/>
              </a:rPr>
            </a:br>
            <a:r>
              <a:rPr lang="en" sz="1100">
                <a:latin typeface="Calibri"/>
                <a:ea typeface="Calibri"/>
                <a:cs typeface="Calibri"/>
                <a:sym typeface="Calibri"/>
              </a:rPr>
              <a:t> SIP:</a:t>
            </a:r>
            <a:r>
              <a:rPr lang="en" sz="1100" u="sng">
                <a:solidFill>
                  <a:schemeClr val="hlink"/>
                </a:solidFill>
                <a:latin typeface="Calibri"/>
                <a:ea typeface="Calibri"/>
                <a:cs typeface="Calibri"/>
                <a:sym typeface="Calibri"/>
                <a:hlinkClick r:id="rId5"/>
              </a:rPr>
              <a:t>498385619@lync.zoom.us</a:t>
            </a:r>
            <a:endParaRPr sz="1100">
              <a:latin typeface="Calibri"/>
              <a:ea typeface="Calibri"/>
              <a:cs typeface="Calibri"/>
              <a:sym typeface="Calibri"/>
            </a:endParaRPr>
          </a:p>
          <a:p>
            <a:pPr indent="-298450" lvl="0" marL="457200" rtl="0" algn="l">
              <a:spcBef>
                <a:spcPts val="1600"/>
              </a:spcBef>
              <a:spcAft>
                <a:spcPts val="0"/>
              </a:spcAft>
              <a:buSzPts val="1100"/>
              <a:buFont typeface="Calibri"/>
              <a:buChar char="●"/>
            </a:pPr>
            <a:r>
              <a:rPr b="1" lang="en" sz="1100">
                <a:latin typeface="Calibri"/>
                <a:ea typeface="Calibri"/>
                <a:cs typeface="Calibri"/>
                <a:sym typeface="Calibri"/>
              </a:rPr>
              <a:t>All previous meetings and recordings are available on the Distance Education website at the following link:</a:t>
            </a:r>
            <a:endParaRPr b="1" sz="1100">
              <a:latin typeface="Calibri"/>
              <a:ea typeface="Calibri"/>
              <a:cs typeface="Calibri"/>
              <a:sym typeface="Calibri"/>
            </a:endParaRPr>
          </a:p>
          <a:p>
            <a:pPr indent="-298450" lvl="0" marL="457200" rtl="0" algn="l">
              <a:spcBef>
                <a:spcPts val="0"/>
              </a:spcBef>
              <a:spcAft>
                <a:spcPts val="0"/>
              </a:spcAft>
              <a:buSzPts val="1100"/>
              <a:buFont typeface="Calibri"/>
              <a:buChar char="●"/>
            </a:pPr>
            <a:r>
              <a:rPr lang="en" sz="1100" u="sng">
                <a:solidFill>
                  <a:schemeClr val="hlink"/>
                </a:solidFill>
                <a:hlinkClick r:id="rId6"/>
              </a:rPr>
              <a:t>http://www.compton.edu/academics/distance-ed/facultyresources.aspx</a:t>
            </a:r>
            <a:endParaRPr sz="1100">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2nd</a:t>
            </a:r>
            <a:r>
              <a:rPr lang="en"/>
              <a:t> Read: Hypothesis</a:t>
            </a:r>
            <a:endParaRPr/>
          </a:p>
        </p:txBody>
      </p:sp>
      <p:sp>
        <p:nvSpPr>
          <p:cNvPr id="175" name="Google Shape;175;p32"/>
          <p:cNvSpPr txBox="1"/>
          <p:nvPr>
            <p:ph idx="2" type="body"/>
          </p:nvPr>
        </p:nvSpPr>
        <p:spPr>
          <a:xfrm>
            <a:off x="410000" y="1017725"/>
            <a:ext cx="8422200" cy="405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PRESENTATION OF HYPOTHESIS RESOURCE</a:t>
            </a:r>
            <a:endParaRPr b="1">
              <a:latin typeface="Calibri"/>
              <a:ea typeface="Calibri"/>
              <a:cs typeface="Calibri"/>
              <a:sym typeface="Calibri"/>
            </a:endParaRPr>
          </a:p>
          <a:p>
            <a:pPr indent="0" lvl="0" marL="0" rtl="0" algn="l">
              <a:spcBef>
                <a:spcPts val="1600"/>
              </a:spcBef>
              <a:spcAft>
                <a:spcPts val="0"/>
              </a:spcAft>
              <a:buNone/>
            </a:pPr>
            <a:r>
              <a:rPr b="1" lang="en">
                <a:latin typeface="Calibri"/>
                <a:ea typeface="Calibri"/>
                <a:cs typeface="Calibri"/>
                <a:sym typeface="Calibri"/>
              </a:rPr>
              <a:t>DISCUSSION</a:t>
            </a:r>
            <a:endParaRPr b="1">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a:latin typeface="Calibri"/>
                <a:ea typeface="Calibri"/>
                <a:cs typeface="Calibri"/>
                <a:sym typeface="Calibri"/>
              </a:rPr>
              <a:t>Susan Johnson </a:t>
            </a:r>
            <a:endParaRPr>
              <a:latin typeface="Calibri"/>
              <a:ea typeface="Calibri"/>
              <a:cs typeface="Calibri"/>
              <a:sym typeface="Calibri"/>
            </a:endParaRPr>
          </a:p>
          <a:p>
            <a:pPr indent="0" lvl="0" marL="0" rtl="0" algn="l">
              <a:spcBef>
                <a:spcPts val="1600"/>
              </a:spcBef>
              <a:spcAft>
                <a:spcPts val="0"/>
              </a:spcAft>
              <a:buNone/>
            </a:pPr>
            <a:r>
              <a:rPr b="1" lang="en">
                <a:latin typeface="Calibri"/>
                <a:ea typeface="Calibri"/>
                <a:cs typeface="Calibri"/>
                <a:sym typeface="Calibri"/>
              </a:rPr>
              <a:t>RESOURCE</a:t>
            </a:r>
            <a:endParaRPr b="1">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u="sng">
                <a:solidFill>
                  <a:schemeClr val="hlink"/>
                </a:solidFill>
                <a:latin typeface="Calibri"/>
                <a:ea typeface="Calibri"/>
                <a:cs typeface="Calibri"/>
                <a:sym typeface="Calibri"/>
                <a:hlinkClick r:id="rId3"/>
              </a:rPr>
              <a:t>Resource Recommendation</a:t>
            </a:r>
            <a:endParaRPr>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u="sng">
                <a:solidFill>
                  <a:schemeClr val="hlink"/>
                </a:solidFill>
                <a:latin typeface="Calibri"/>
                <a:ea typeface="Calibri"/>
                <a:cs typeface="Calibri"/>
                <a:sym typeface="Calibri"/>
                <a:hlinkClick r:id="rId4"/>
              </a:rPr>
              <a:t>Web Annotation Resource</a:t>
            </a:r>
            <a:endParaRPr>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u="sng">
                <a:solidFill>
                  <a:schemeClr val="hlink"/>
                </a:solidFill>
                <a:latin typeface="Calibri"/>
                <a:ea typeface="Calibri"/>
                <a:cs typeface="Calibri"/>
                <a:sym typeface="Calibri"/>
                <a:hlinkClick r:id="rId5"/>
              </a:rPr>
              <a:t>Accessibility Statement</a:t>
            </a:r>
            <a:endParaRPr>
              <a:latin typeface="Calibri"/>
              <a:ea typeface="Calibri"/>
              <a:cs typeface="Calibri"/>
              <a:sym typeface="Calibri"/>
            </a:endParaRPr>
          </a:p>
          <a:p>
            <a:pPr indent="0" lvl="0" marL="0" rtl="0" algn="l">
              <a:spcBef>
                <a:spcPts val="1600"/>
              </a:spcBef>
              <a:spcAft>
                <a:spcPts val="1600"/>
              </a:spcAft>
              <a:buNone/>
            </a:pPr>
            <a:r>
              <a:rPr b="1" lang="en">
                <a:latin typeface="Calibri"/>
                <a:ea typeface="Calibri"/>
                <a:cs typeface="Calibri"/>
                <a:sym typeface="Calibri"/>
              </a:rPr>
              <a:t>NOTES: </a:t>
            </a:r>
            <a:r>
              <a:rPr lang="en">
                <a:latin typeface="Calibri"/>
                <a:ea typeface="Calibri"/>
                <a:cs typeface="Calibri"/>
                <a:sym typeface="Calibri"/>
              </a:rPr>
              <a:t>The Accessibility workgroup reviewed the resource for compliance.</a:t>
            </a:r>
            <a:br>
              <a:rPr lang="en">
                <a:latin typeface="Calibri"/>
                <a:ea typeface="Calibri"/>
                <a:cs typeface="Calibri"/>
                <a:sym typeface="Calibri"/>
              </a:rPr>
            </a:br>
            <a:r>
              <a:rPr lang="en">
                <a:latin typeface="Calibri"/>
                <a:ea typeface="Calibri"/>
                <a:cs typeface="Calibri"/>
                <a:sym typeface="Calibri"/>
              </a:rPr>
              <a:t>We need someone to make a motion to vote. </a:t>
            </a:r>
            <a:br>
              <a:rPr lang="en">
                <a:latin typeface="Calibri"/>
                <a:ea typeface="Calibri"/>
                <a:cs typeface="Calibri"/>
                <a:sym typeface="Calibri"/>
              </a:rPr>
            </a:br>
            <a:r>
              <a:rPr lang="en">
                <a:latin typeface="Calibri"/>
                <a:ea typeface="Calibri"/>
                <a:cs typeface="Calibri"/>
                <a:sym typeface="Calibri"/>
              </a:rPr>
              <a:t>M: Roza  S: Nikki</a:t>
            </a:r>
            <a:br>
              <a:rPr lang="en">
                <a:latin typeface="Calibri"/>
                <a:ea typeface="Calibri"/>
                <a:cs typeface="Calibri"/>
                <a:sym typeface="Calibri"/>
              </a:rPr>
            </a:br>
            <a:r>
              <a:rPr lang="en">
                <a:latin typeface="Calibri"/>
                <a:ea typeface="Calibri"/>
                <a:cs typeface="Calibri"/>
                <a:sym typeface="Calibri"/>
              </a:rPr>
              <a:t>Y:all  N:0 A: 0 </a:t>
            </a:r>
            <a:br>
              <a:rPr lang="en">
                <a:latin typeface="Calibri"/>
                <a:ea typeface="Calibri"/>
                <a:cs typeface="Calibri"/>
                <a:sym typeface="Calibri"/>
              </a:rPr>
            </a:br>
            <a:r>
              <a:rPr lang="en">
                <a:latin typeface="Calibri"/>
                <a:ea typeface="Calibri"/>
                <a:cs typeface="Calibri"/>
                <a:sym typeface="Calibri"/>
              </a:rPr>
              <a:t>Result:motion carries</a:t>
            </a:r>
            <a:endParaRPr b="1">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2nd Read</a:t>
            </a:r>
            <a:r>
              <a:rPr lang="en"/>
              <a:t>: DE SAO</a:t>
            </a:r>
            <a:endParaRPr/>
          </a:p>
        </p:txBody>
      </p:sp>
      <p:sp>
        <p:nvSpPr>
          <p:cNvPr id="181" name="Google Shape;181;p33"/>
          <p:cNvSpPr txBox="1"/>
          <p:nvPr>
            <p:ph idx="1" type="body"/>
          </p:nvPr>
        </p:nvSpPr>
        <p:spPr>
          <a:xfrm>
            <a:off x="311700" y="827425"/>
            <a:ext cx="8314500" cy="409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DE must establish our program review Student Area Outcomes.</a:t>
            </a:r>
            <a:endParaRPr>
              <a:latin typeface="Calibri"/>
              <a:ea typeface="Calibri"/>
              <a:cs typeface="Calibri"/>
              <a:sym typeface="Calibri"/>
            </a:endParaRPr>
          </a:p>
          <a:p>
            <a:pPr indent="-317500" lvl="0" marL="457200" rtl="0" algn="l">
              <a:spcBef>
                <a:spcPts val="1600"/>
              </a:spcBef>
              <a:spcAft>
                <a:spcPts val="0"/>
              </a:spcAft>
              <a:buSzPts val="1400"/>
              <a:buFont typeface="Calibri"/>
              <a:buChar char="●"/>
            </a:pPr>
            <a:r>
              <a:rPr lang="en" u="sng">
                <a:solidFill>
                  <a:schemeClr val="accent5"/>
                </a:solidFill>
                <a:latin typeface="Calibri"/>
                <a:ea typeface="Calibri"/>
                <a:cs typeface="Calibri"/>
                <a:sym typeface="Calibri"/>
                <a:hlinkClick r:id="rId3">
                  <a:extLst>
                    <a:ext uri="{A12FA001-AC4F-418D-AE19-62706E023703}">
                      <ahyp:hlinkClr val="tx"/>
                    </a:ext>
                  </a:extLst>
                </a:hlinkClick>
              </a:rPr>
              <a:t>2018-19 DE Plan</a:t>
            </a:r>
            <a:r>
              <a:rPr lang="en">
                <a:latin typeface="Calibri"/>
                <a:ea typeface="Calibri"/>
                <a:cs typeface="Calibri"/>
                <a:sym typeface="Calibri"/>
              </a:rPr>
              <a:t> </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u="sng">
                <a:solidFill>
                  <a:schemeClr val="hlink"/>
                </a:solidFill>
                <a:latin typeface="Calibri"/>
                <a:ea typeface="Calibri"/>
                <a:cs typeface="Calibri"/>
                <a:sym typeface="Calibri"/>
                <a:hlinkClick r:id="rId4"/>
              </a:rPr>
              <a:t>DE Goals and QFE Alignment</a:t>
            </a:r>
            <a:endParaRPr>
              <a:latin typeface="Calibri"/>
              <a:ea typeface="Calibri"/>
              <a:cs typeface="Calibri"/>
              <a:sym typeface="Calibri"/>
            </a:endParaRPr>
          </a:p>
          <a:p>
            <a:pPr indent="0" lvl="0" marL="0" rtl="0" algn="l">
              <a:spcBef>
                <a:spcPts val="1600"/>
              </a:spcBef>
              <a:spcAft>
                <a:spcPts val="0"/>
              </a:spcAft>
              <a:buNone/>
            </a:pPr>
            <a:r>
              <a:rPr b="1" lang="en">
                <a:latin typeface="Calibri"/>
                <a:ea typeface="Calibri"/>
                <a:cs typeface="Calibri"/>
                <a:sym typeface="Calibri"/>
              </a:rPr>
              <a:t>UPDATE:</a:t>
            </a:r>
            <a:endParaRPr>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u="sng">
                <a:solidFill>
                  <a:schemeClr val="hlink"/>
                </a:solidFill>
                <a:latin typeface="Calibri"/>
                <a:ea typeface="Calibri"/>
                <a:cs typeface="Calibri"/>
                <a:sym typeface="Calibri"/>
                <a:hlinkClick r:id="rId5"/>
              </a:rPr>
              <a:t>Met with Lauren and got feedback on our SAO’s and now we have this.</a:t>
            </a:r>
            <a:endParaRPr>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a:latin typeface="Calibri"/>
                <a:ea typeface="Calibri"/>
                <a:cs typeface="Calibri"/>
                <a:sym typeface="Calibri"/>
              </a:rPr>
              <a:t>We will table this until Lauren and I can bring forward a draft of SAO’s that are measurable</a:t>
            </a:r>
            <a:endParaRPr>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a:latin typeface="Calibri"/>
                <a:ea typeface="Calibri"/>
                <a:cs typeface="Calibri"/>
                <a:sym typeface="Calibri"/>
              </a:rPr>
              <a:t>If anyone is interested in being a part of the SAO workgroup please notify us and you will be added to the group. </a:t>
            </a:r>
            <a:endParaRPr>
              <a:latin typeface="Calibri"/>
              <a:ea typeface="Calibri"/>
              <a:cs typeface="Calibri"/>
              <a:sym typeface="Calibri"/>
            </a:endParaRPr>
          </a:p>
          <a:p>
            <a:pPr indent="0" lvl="0" marL="0" rtl="0" algn="l">
              <a:spcBef>
                <a:spcPts val="1600"/>
              </a:spcBef>
              <a:spcAft>
                <a:spcPts val="1600"/>
              </a:spcAft>
              <a:buNone/>
            </a:pPr>
            <a:r>
              <a:t/>
            </a:r>
            <a:endParaRPr>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4"/>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New Items</a:t>
            </a:r>
            <a:endParaRPr>
              <a:latin typeface="Calibri"/>
              <a:ea typeface="Calibri"/>
              <a:cs typeface="Calibri"/>
              <a:sym typeface="Calibri"/>
            </a:endParaRPr>
          </a:p>
        </p:txBody>
      </p:sp>
      <p:sp>
        <p:nvSpPr>
          <p:cNvPr id="187" name="Google Shape;187;p34"/>
          <p:cNvSpPr txBox="1"/>
          <p:nvPr>
            <p:ph idx="2" type="body"/>
          </p:nvPr>
        </p:nvSpPr>
        <p:spPr>
          <a:xfrm>
            <a:off x="4731300" y="1326150"/>
            <a:ext cx="4045200" cy="2463600"/>
          </a:xfrm>
          <a:prstGeom prst="rect">
            <a:avLst/>
          </a:prstGeom>
        </p:spPr>
        <p:txBody>
          <a:bodyPr anchorCtr="0" anchor="ctr" bIns="91425" lIns="91425" spcFirstLastPara="1" rIns="91425" wrap="square" tIns="91425">
            <a:noAutofit/>
          </a:bodyPr>
          <a:lstStyle/>
          <a:p>
            <a:pPr indent="-317500" lvl="0" marL="457200" rtl="0" algn="l">
              <a:spcBef>
                <a:spcPts val="0"/>
              </a:spcBef>
              <a:spcAft>
                <a:spcPts val="0"/>
              </a:spcAft>
              <a:buClr>
                <a:schemeClr val="dk1"/>
              </a:buClr>
              <a:buSzPts val="1400"/>
              <a:buFont typeface="Calibri"/>
              <a:buAutoNum type="arabicPeriod"/>
            </a:pPr>
            <a:r>
              <a:rPr lang="en" sz="1400">
                <a:solidFill>
                  <a:schemeClr val="dk1"/>
                </a:solidFill>
                <a:highlight>
                  <a:schemeClr val="lt1"/>
                </a:highlight>
                <a:latin typeface="Calibri"/>
                <a:ea typeface="Calibri"/>
                <a:cs typeface="Calibri"/>
                <a:sym typeface="Calibri"/>
              </a:rPr>
              <a:t>3cMedia Captioning vs DECT Grant</a:t>
            </a:r>
            <a:endParaRPr sz="1400">
              <a:solidFill>
                <a:schemeClr val="dk1"/>
              </a:solidFill>
              <a:latin typeface="Calibri"/>
              <a:ea typeface="Calibri"/>
              <a:cs typeface="Calibri"/>
              <a:sym typeface="Calibri"/>
            </a:endParaRPr>
          </a:p>
          <a:p>
            <a:pPr indent="-317500" lvl="0" marL="457200" rtl="0" algn="l">
              <a:lnSpc>
                <a:spcPct val="100000"/>
              </a:lnSpc>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Hybrid Best Practices-Jose Villalobos</a:t>
            </a:r>
            <a:endParaRPr sz="1400">
              <a:solidFill>
                <a:schemeClr val="dk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3c Media</a:t>
            </a:r>
            <a:endParaRPr>
              <a:latin typeface="Calibri"/>
              <a:ea typeface="Calibri"/>
              <a:cs typeface="Calibri"/>
              <a:sym typeface="Calibri"/>
            </a:endParaRPr>
          </a:p>
        </p:txBody>
      </p:sp>
      <p:sp>
        <p:nvSpPr>
          <p:cNvPr id="193" name="Google Shape;193;p3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Calibri"/>
              <a:buAutoNum type="arabicPeriod"/>
            </a:pPr>
            <a:r>
              <a:rPr lang="en" sz="1400">
                <a:solidFill>
                  <a:schemeClr val="dk1"/>
                </a:solidFill>
                <a:highlight>
                  <a:srgbClr val="FFFFFF"/>
                </a:highlight>
                <a:latin typeface="Lato"/>
                <a:ea typeface="Lato"/>
                <a:cs typeface="Lato"/>
                <a:sym typeface="Lato"/>
              </a:rPr>
              <a:t>Currently, captioning is not  available through 3c Media captioning submissions </a:t>
            </a:r>
            <a:endParaRPr sz="1400">
              <a:solidFill>
                <a:schemeClr val="dk1"/>
              </a:solidFill>
              <a:highlight>
                <a:srgbClr val="FFFFFF"/>
              </a:highlight>
              <a:latin typeface="Lato"/>
              <a:ea typeface="Lato"/>
              <a:cs typeface="Lato"/>
              <a:sym typeface="Lato"/>
            </a:endParaRPr>
          </a:p>
          <a:p>
            <a:pPr indent="-317500" lvl="0" marL="457200" rtl="0" algn="l">
              <a:spcBef>
                <a:spcPts val="0"/>
              </a:spcBef>
              <a:spcAft>
                <a:spcPts val="0"/>
              </a:spcAft>
              <a:buClr>
                <a:schemeClr val="dk1"/>
              </a:buClr>
              <a:buSzPts val="1400"/>
              <a:buFont typeface="Lato"/>
              <a:buAutoNum type="arabicPeriod"/>
            </a:pPr>
            <a:r>
              <a:rPr lang="en" sz="1400">
                <a:solidFill>
                  <a:schemeClr val="dk1"/>
                </a:solidFill>
                <a:highlight>
                  <a:srgbClr val="FFFFFF"/>
                </a:highlight>
                <a:latin typeface="Lato"/>
                <a:ea typeface="Lato"/>
                <a:cs typeface="Lato"/>
                <a:sym typeface="Lato"/>
              </a:rPr>
              <a:t>We must use the DECT grant directly to submit videos for captioning</a:t>
            </a:r>
            <a:endParaRPr sz="1400">
              <a:solidFill>
                <a:schemeClr val="dk1"/>
              </a:solidFill>
              <a:highlight>
                <a:srgbClr val="FFFFFF"/>
              </a:highlight>
              <a:latin typeface="Lato"/>
              <a:ea typeface="Lato"/>
              <a:cs typeface="Lato"/>
              <a:sym typeface="Lato"/>
            </a:endParaRPr>
          </a:p>
          <a:p>
            <a:pPr indent="-317500" lvl="0" marL="457200" rtl="0" algn="l">
              <a:spcBef>
                <a:spcPts val="0"/>
              </a:spcBef>
              <a:spcAft>
                <a:spcPts val="0"/>
              </a:spcAft>
              <a:buClr>
                <a:schemeClr val="dk1"/>
              </a:buClr>
              <a:buSzPts val="1400"/>
              <a:buFont typeface="Lato"/>
              <a:buAutoNum type="arabicPeriod"/>
            </a:pPr>
            <a:r>
              <a:rPr lang="en" sz="1400">
                <a:solidFill>
                  <a:schemeClr val="dk1"/>
                </a:solidFill>
                <a:highlight>
                  <a:srgbClr val="FFFFFF"/>
                </a:highlight>
                <a:latin typeface="Lato"/>
                <a:ea typeface="Lato"/>
                <a:cs typeface="Lato"/>
                <a:sym typeface="Lato"/>
              </a:rPr>
              <a:t>We have asked for an estimate number of hours</a:t>
            </a:r>
            <a:endParaRPr sz="1400">
              <a:solidFill>
                <a:schemeClr val="dk1"/>
              </a:solidFill>
              <a:highlight>
                <a:srgbClr val="FFFFFF"/>
              </a:highlight>
              <a:latin typeface="Lato"/>
              <a:ea typeface="Lato"/>
              <a:cs typeface="Lato"/>
              <a:sym typeface="Lato"/>
            </a:endParaRPr>
          </a:p>
          <a:p>
            <a:pPr indent="-317500" lvl="0" marL="457200" rtl="0" algn="l">
              <a:spcBef>
                <a:spcPts val="0"/>
              </a:spcBef>
              <a:spcAft>
                <a:spcPts val="0"/>
              </a:spcAft>
              <a:buClr>
                <a:schemeClr val="dk1"/>
              </a:buClr>
              <a:buSzPts val="1400"/>
              <a:buFont typeface="Lato"/>
              <a:buAutoNum type="arabicPeriod"/>
            </a:pPr>
            <a:r>
              <a:rPr lang="en" sz="1400">
                <a:solidFill>
                  <a:schemeClr val="dk1"/>
                </a:solidFill>
                <a:highlight>
                  <a:srgbClr val="FFFFFF"/>
                </a:highlight>
                <a:latin typeface="Lato"/>
                <a:ea typeface="Lato"/>
                <a:cs typeface="Lato"/>
                <a:sym typeface="Lato"/>
              </a:rPr>
              <a:t>As of July 1, 2020 3c Media will be back up and </a:t>
            </a:r>
            <a:r>
              <a:rPr lang="en" sz="1400">
                <a:solidFill>
                  <a:schemeClr val="dk1"/>
                </a:solidFill>
                <a:highlight>
                  <a:srgbClr val="FFFFFF"/>
                </a:highlight>
                <a:latin typeface="Lato"/>
                <a:ea typeface="Lato"/>
                <a:cs typeface="Lato"/>
                <a:sym typeface="Lato"/>
              </a:rPr>
              <a:t>running</a:t>
            </a:r>
            <a:r>
              <a:rPr lang="en" sz="1400">
                <a:solidFill>
                  <a:schemeClr val="dk1"/>
                </a:solidFill>
                <a:highlight>
                  <a:srgbClr val="FFFFFF"/>
                </a:highlight>
                <a:latin typeface="Lato"/>
                <a:ea typeface="Lato"/>
                <a:cs typeface="Lato"/>
                <a:sym typeface="Lato"/>
              </a:rPr>
              <a:t> with finding to request self curated captioned videos </a:t>
            </a:r>
            <a:endParaRPr sz="1400">
              <a:solidFill>
                <a:schemeClr val="dk1"/>
              </a:solidFill>
              <a:highlight>
                <a:srgbClr val="FFFFFF"/>
              </a:highlight>
              <a:latin typeface="Lato"/>
              <a:ea typeface="Lato"/>
              <a:cs typeface="Lato"/>
              <a:sym typeface="Lato"/>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First Read: Hybrid Best </a:t>
            </a:r>
            <a:r>
              <a:rPr lang="en">
                <a:latin typeface="Calibri"/>
                <a:ea typeface="Calibri"/>
                <a:cs typeface="Calibri"/>
                <a:sym typeface="Calibri"/>
              </a:rPr>
              <a:t>Practices</a:t>
            </a:r>
            <a:endParaRPr>
              <a:latin typeface="Calibri"/>
              <a:ea typeface="Calibri"/>
              <a:cs typeface="Calibri"/>
              <a:sym typeface="Calibri"/>
            </a:endParaRPr>
          </a:p>
        </p:txBody>
      </p:sp>
      <p:sp>
        <p:nvSpPr>
          <p:cNvPr id="199" name="Google Shape;199;p36"/>
          <p:cNvSpPr txBox="1"/>
          <p:nvPr>
            <p:ph idx="1" type="body"/>
          </p:nvPr>
        </p:nvSpPr>
        <p:spPr>
          <a:xfrm>
            <a:off x="311700" y="1152475"/>
            <a:ext cx="63060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400">
                <a:latin typeface="Calibri"/>
                <a:ea typeface="Calibri"/>
                <a:cs typeface="Calibri"/>
                <a:sym typeface="Calibri"/>
              </a:rPr>
              <a:t>PRESENTATION OF Hybrid Best Practices</a:t>
            </a:r>
            <a:endParaRPr b="1" sz="1400">
              <a:latin typeface="Calibri"/>
              <a:ea typeface="Calibri"/>
              <a:cs typeface="Calibri"/>
              <a:sym typeface="Calibri"/>
            </a:endParaRPr>
          </a:p>
          <a:p>
            <a:pPr indent="0" lvl="0" marL="0" rtl="0" algn="l">
              <a:spcBef>
                <a:spcPts val="1600"/>
              </a:spcBef>
              <a:spcAft>
                <a:spcPts val="0"/>
              </a:spcAft>
              <a:buClr>
                <a:schemeClr val="dk1"/>
              </a:buClr>
              <a:buSzPts val="1100"/>
              <a:buFont typeface="Arial"/>
              <a:buNone/>
            </a:pPr>
            <a:r>
              <a:rPr b="1" lang="en" sz="1400">
                <a:latin typeface="Calibri"/>
                <a:ea typeface="Calibri"/>
                <a:cs typeface="Calibri"/>
                <a:sym typeface="Calibri"/>
              </a:rPr>
              <a:t>DISCUSSION</a:t>
            </a:r>
            <a:endParaRPr b="1" sz="1400">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sz="1400">
                <a:latin typeface="Calibri"/>
                <a:ea typeface="Calibri"/>
                <a:cs typeface="Calibri"/>
                <a:sym typeface="Calibri"/>
              </a:rPr>
              <a:t>Jose Villalobos &amp; Gayathri Manikandan</a:t>
            </a:r>
            <a:endParaRPr sz="1400">
              <a:latin typeface="Calibri"/>
              <a:ea typeface="Calibri"/>
              <a:cs typeface="Calibri"/>
              <a:sym typeface="Calibri"/>
            </a:endParaRPr>
          </a:p>
          <a:p>
            <a:pPr indent="0" lvl="0" marL="0" rtl="0" algn="l">
              <a:spcBef>
                <a:spcPts val="1600"/>
              </a:spcBef>
              <a:spcAft>
                <a:spcPts val="0"/>
              </a:spcAft>
              <a:buClr>
                <a:schemeClr val="dk1"/>
              </a:buClr>
              <a:buSzPts val="1100"/>
              <a:buFont typeface="Arial"/>
              <a:buNone/>
            </a:pPr>
            <a:r>
              <a:rPr b="1" lang="en" sz="1400">
                <a:latin typeface="Calibri"/>
                <a:ea typeface="Calibri"/>
                <a:cs typeface="Calibri"/>
                <a:sym typeface="Calibri"/>
              </a:rPr>
              <a:t>RESOURCE</a:t>
            </a:r>
            <a:endParaRPr b="1" sz="1400">
              <a:latin typeface="Calibri"/>
              <a:ea typeface="Calibri"/>
              <a:cs typeface="Calibri"/>
              <a:sym typeface="Calibri"/>
            </a:endParaRPr>
          </a:p>
          <a:p>
            <a:pPr indent="-317500" lvl="0" marL="457200" rtl="0" algn="l">
              <a:spcBef>
                <a:spcPts val="1600"/>
              </a:spcBef>
              <a:spcAft>
                <a:spcPts val="0"/>
              </a:spcAft>
              <a:buSzPts val="1400"/>
              <a:buFont typeface="Calibri"/>
              <a:buAutoNum type="arabicPeriod"/>
            </a:pPr>
            <a:r>
              <a:rPr lang="en" sz="1400" u="sng">
                <a:solidFill>
                  <a:schemeClr val="hlink"/>
                </a:solidFill>
                <a:latin typeface="Calibri"/>
                <a:ea typeface="Calibri"/>
                <a:cs typeface="Calibri"/>
                <a:sym typeface="Calibri"/>
                <a:hlinkClick r:id="rId3"/>
              </a:rPr>
              <a:t>Hybrid Best Practices List </a:t>
            </a:r>
            <a:endParaRPr sz="1400">
              <a:latin typeface="Calibri"/>
              <a:ea typeface="Calibri"/>
              <a:cs typeface="Calibri"/>
              <a:sym typeface="Calibri"/>
            </a:endParaRPr>
          </a:p>
          <a:p>
            <a:pPr indent="0" lvl="0" marL="0" rtl="0" algn="l">
              <a:spcBef>
                <a:spcPts val="1600"/>
              </a:spcBef>
              <a:spcAft>
                <a:spcPts val="0"/>
              </a:spcAft>
              <a:buClr>
                <a:schemeClr val="dk1"/>
              </a:buClr>
              <a:buSzPts val="1100"/>
              <a:buFont typeface="Arial"/>
              <a:buNone/>
            </a:pPr>
            <a:r>
              <a:rPr b="1" lang="en" sz="1400">
                <a:latin typeface="Calibri"/>
                <a:ea typeface="Calibri"/>
                <a:cs typeface="Calibri"/>
                <a:sym typeface="Calibri"/>
              </a:rPr>
              <a:t>NOTES</a:t>
            </a:r>
            <a:endParaRPr b="1" sz="1400">
              <a:latin typeface="Calibri"/>
              <a:ea typeface="Calibri"/>
              <a:cs typeface="Calibri"/>
              <a:sym typeface="Calibri"/>
            </a:endParaRPr>
          </a:p>
          <a:p>
            <a:pPr indent="0" lvl="0" marL="0" rtl="0" algn="l">
              <a:spcBef>
                <a:spcPts val="1600"/>
              </a:spcBef>
              <a:spcAft>
                <a:spcPts val="0"/>
              </a:spcAft>
              <a:buClr>
                <a:schemeClr val="dk1"/>
              </a:buClr>
              <a:buSzPts val="1100"/>
              <a:buFont typeface="Arial"/>
              <a:buNone/>
            </a:pPr>
            <a:r>
              <a:rPr lang="en" sz="1400">
                <a:latin typeface="Calibri"/>
                <a:ea typeface="Calibri"/>
                <a:cs typeface="Calibri"/>
                <a:sym typeface="Calibri"/>
              </a:rPr>
              <a:t>After a second read the committee will take a vote.</a:t>
            </a:r>
            <a:endParaRPr>
              <a:latin typeface="Calibri"/>
              <a:ea typeface="Calibri"/>
              <a:cs typeface="Calibri"/>
              <a:sym typeface="Calibri"/>
            </a:endParaRPr>
          </a:p>
          <a:p>
            <a:pPr indent="0" lvl="0" marL="0" rtl="0" algn="l">
              <a:lnSpc>
                <a:spcPct val="100000"/>
              </a:lnSpc>
              <a:spcBef>
                <a:spcPts val="1600"/>
              </a:spcBef>
              <a:spcAft>
                <a:spcPts val="0"/>
              </a:spcAft>
              <a:buNone/>
            </a:pPr>
            <a:r>
              <a:t/>
            </a:r>
            <a:endParaRPr>
              <a:solidFill>
                <a:schemeClr val="dk1"/>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7"/>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Next Meeting</a:t>
            </a:r>
            <a:endParaRPr>
              <a:latin typeface="Calibri"/>
              <a:ea typeface="Calibri"/>
              <a:cs typeface="Calibri"/>
              <a:sym typeface="Calibri"/>
            </a:endParaRPr>
          </a:p>
        </p:txBody>
      </p:sp>
      <p:sp>
        <p:nvSpPr>
          <p:cNvPr id="205" name="Google Shape;205;p37"/>
          <p:cNvSpPr txBox="1"/>
          <p:nvPr>
            <p:ph idx="1" type="subTitle"/>
          </p:nvPr>
        </p:nvSpPr>
        <p:spPr>
          <a:xfrm>
            <a:off x="265500" y="2803075"/>
            <a:ext cx="4045200" cy="17862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SzPts val="2100"/>
              <a:buFont typeface="Calibri"/>
              <a:buChar char="●"/>
            </a:pPr>
            <a:r>
              <a:rPr lang="en" u="sng">
                <a:solidFill>
                  <a:schemeClr val="hlink"/>
                </a:solidFill>
                <a:latin typeface="Calibri"/>
                <a:ea typeface="Calibri"/>
                <a:cs typeface="Calibri"/>
                <a:sym typeface="Calibri"/>
                <a:hlinkClick r:id="rId3"/>
              </a:rPr>
              <a:t>2019-2020 DEAC meeting times.</a:t>
            </a:r>
            <a:endParaRPr>
              <a:latin typeface="Calibri"/>
              <a:ea typeface="Calibri"/>
              <a:cs typeface="Calibri"/>
              <a:sym typeface="Calibri"/>
            </a:endParaRPr>
          </a:p>
          <a:p>
            <a:pPr indent="-361950" lvl="0" marL="457200" rtl="0" algn="l">
              <a:spcBef>
                <a:spcPts val="0"/>
              </a:spcBef>
              <a:spcAft>
                <a:spcPts val="0"/>
              </a:spcAft>
              <a:buSzPts val="2100"/>
              <a:buFont typeface="Calibri"/>
              <a:buChar char="●"/>
            </a:pPr>
            <a:r>
              <a:rPr lang="en">
                <a:latin typeface="Calibri"/>
                <a:ea typeface="Calibri"/>
                <a:cs typeface="Calibri"/>
                <a:sym typeface="Calibri"/>
              </a:rPr>
              <a:t>4th Tuesdays of each month from 1:00 - 2:00 pm</a:t>
            </a:r>
            <a:endParaRPr>
              <a:latin typeface="Calibri"/>
              <a:ea typeface="Calibri"/>
              <a:cs typeface="Calibri"/>
              <a:sym typeface="Calibri"/>
            </a:endParaRPr>
          </a:p>
          <a:p>
            <a:pPr indent="-361950" lvl="0" marL="457200" rtl="0" algn="l">
              <a:spcBef>
                <a:spcPts val="0"/>
              </a:spcBef>
              <a:spcAft>
                <a:spcPts val="0"/>
              </a:spcAft>
              <a:buSzPts val="2100"/>
              <a:buFont typeface="Calibri"/>
              <a:buChar char="●"/>
            </a:pPr>
            <a:r>
              <a:rPr lang="en">
                <a:latin typeface="Calibri"/>
                <a:ea typeface="Calibri"/>
                <a:cs typeface="Calibri"/>
                <a:sym typeface="Calibri"/>
              </a:rPr>
              <a:t>April 28th, 2020 via Zoom</a:t>
            </a:r>
            <a:endParaRPr>
              <a:latin typeface="Calibri"/>
              <a:ea typeface="Calibri"/>
              <a:cs typeface="Calibri"/>
              <a:sym typeface="Calibri"/>
            </a:endParaRPr>
          </a:p>
        </p:txBody>
      </p:sp>
      <p:sp>
        <p:nvSpPr>
          <p:cNvPr id="206" name="Google Shape;206;p37"/>
          <p:cNvSpPr txBox="1"/>
          <p:nvPr>
            <p:ph idx="2" type="body"/>
          </p:nvPr>
        </p:nvSpPr>
        <p:spPr>
          <a:xfrm>
            <a:off x="4572000" y="1028700"/>
            <a:ext cx="4110900" cy="3898200"/>
          </a:xfrm>
          <a:prstGeom prst="rect">
            <a:avLst/>
          </a:prstGeom>
        </p:spPr>
        <p:txBody>
          <a:bodyPr anchorCtr="0" anchor="ctr" bIns="91425" lIns="91425" spcFirstLastPara="1" rIns="91425" wrap="square" tIns="91425">
            <a:noAutofit/>
          </a:bodyPr>
          <a:lstStyle/>
          <a:p>
            <a:pPr indent="-317500" lvl="0" marL="457200" rtl="0" algn="l">
              <a:spcBef>
                <a:spcPts val="0"/>
              </a:spcBef>
              <a:spcAft>
                <a:spcPts val="0"/>
              </a:spcAft>
              <a:buClr>
                <a:schemeClr val="dk1"/>
              </a:buClr>
              <a:buSzPts val="1400"/>
              <a:buFont typeface="Calibri"/>
              <a:buAutoNum type="arabicPeriod"/>
            </a:pPr>
            <a:r>
              <a:rPr lang="en" sz="1400">
                <a:solidFill>
                  <a:schemeClr val="dk1"/>
                </a:solidFill>
                <a:highlight>
                  <a:schemeClr val="lt1"/>
                </a:highlight>
                <a:latin typeface="Calibri"/>
                <a:ea typeface="Calibri"/>
                <a:cs typeface="Calibri"/>
                <a:sym typeface="Calibri"/>
              </a:rPr>
              <a:t>Review DE Survey Questions</a:t>
            </a:r>
            <a:endParaRPr sz="1400">
              <a:solidFill>
                <a:schemeClr val="dk1"/>
              </a:solidFill>
              <a:highlight>
                <a:schemeClr val="lt1"/>
              </a:highlight>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AutoNum type="arabicPeriod"/>
            </a:pPr>
            <a:r>
              <a:rPr lang="en" sz="1400">
                <a:solidFill>
                  <a:schemeClr val="dk1"/>
                </a:solidFill>
                <a:highlight>
                  <a:schemeClr val="lt1"/>
                </a:highlight>
                <a:latin typeface="Calibri"/>
                <a:ea typeface="Calibri"/>
                <a:cs typeface="Calibri"/>
                <a:sym typeface="Calibri"/>
              </a:rPr>
              <a:t>AMR: Standard 1 -Read and Give Feedback</a:t>
            </a:r>
            <a:endParaRPr sz="1400">
              <a:solidFill>
                <a:schemeClr val="dk1"/>
              </a:solidFill>
              <a:highlight>
                <a:schemeClr val="lt1"/>
              </a:highlight>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DE OOS Language</a:t>
            </a:r>
            <a:endParaRPr sz="1400">
              <a:solidFill>
                <a:schemeClr val="dk1"/>
              </a:solidFill>
              <a:highlight>
                <a:schemeClr val="lt1"/>
              </a:highlight>
              <a:latin typeface="Calibri"/>
              <a:ea typeface="Calibri"/>
              <a:cs typeface="Calibri"/>
              <a:sym typeface="Calibri"/>
            </a:endParaRPr>
          </a:p>
          <a:p>
            <a:pPr indent="-317500" lvl="0" marL="457200" rtl="0" algn="l">
              <a:spcBef>
                <a:spcPts val="0"/>
              </a:spcBef>
              <a:spcAft>
                <a:spcPts val="0"/>
              </a:spcAft>
              <a:buClr>
                <a:srgbClr val="000000"/>
              </a:buClr>
              <a:buSzPts val="1400"/>
              <a:buFont typeface="Calibri"/>
              <a:buAutoNum type="arabicPeriod"/>
            </a:pPr>
            <a:r>
              <a:rPr lang="en" sz="1400">
                <a:solidFill>
                  <a:schemeClr val="dk1"/>
                </a:solidFill>
                <a:latin typeface="Calibri"/>
                <a:ea typeface="Calibri"/>
                <a:cs typeface="Calibri"/>
                <a:sym typeface="Calibri"/>
              </a:rPr>
              <a:t>DE Orientation Options</a:t>
            </a:r>
            <a:endParaRPr sz="1400">
              <a:solidFill>
                <a:schemeClr val="dk1"/>
              </a:solidFill>
              <a:latin typeface="Calibri"/>
              <a:ea typeface="Calibri"/>
              <a:cs typeface="Calibri"/>
              <a:sym typeface="Calibri"/>
            </a:endParaRPr>
          </a:p>
          <a:p>
            <a:pPr indent="-317500" lvl="0" marL="457200" rtl="0" algn="l">
              <a:lnSpc>
                <a:spcPct val="100000"/>
              </a:lnSpc>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DE Publisher Applications and Websites Policy</a:t>
            </a:r>
            <a:endParaRPr sz="1400">
              <a:solidFill>
                <a:schemeClr val="dk1"/>
              </a:solidFill>
              <a:latin typeface="Calibri"/>
              <a:ea typeface="Calibri"/>
              <a:cs typeface="Calibri"/>
              <a:sym typeface="Calibri"/>
            </a:endParaRPr>
          </a:p>
          <a:p>
            <a:pPr indent="-317500" lvl="0" marL="457200" rtl="0" algn="l">
              <a:lnSpc>
                <a:spcPct val="100000"/>
              </a:lnSpc>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DE Instructional Material Fee and Access Code Policy</a:t>
            </a:r>
            <a:endParaRPr sz="1400">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AutoNum type="arabicPeriod"/>
            </a:pPr>
            <a:r>
              <a:rPr lang="en" sz="1400">
                <a:solidFill>
                  <a:schemeClr val="dk1"/>
                </a:solidFill>
                <a:highlight>
                  <a:schemeClr val="lt1"/>
                </a:highlight>
                <a:latin typeface="Calibri"/>
                <a:ea typeface="Calibri"/>
                <a:cs typeface="Calibri"/>
                <a:sym typeface="Calibri"/>
              </a:rPr>
              <a:t>Google Privacy: Rashid Yahye</a:t>
            </a:r>
            <a:endParaRPr sz="1400">
              <a:solidFill>
                <a:schemeClr val="dk1"/>
              </a:solidFill>
              <a:latin typeface="Calibri"/>
              <a:ea typeface="Calibri"/>
              <a:cs typeface="Calibri"/>
              <a:sym typeface="Calibri"/>
            </a:endParaRPr>
          </a:p>
        </p:txBody>
      </p:sp>
      <p:sp>
        <p:nvSpPr>
          <p:cNvPr id="207" name="Google Shape;207;p37"/>
          <p:cNvSpPr txBox="1"/>
          <p:nvPr/>
        </p:nvSpPr>
        <p:spPr>
          <a:xfrm>
            <a:off x="4660425" y="493225"/>
            <a:ext cx="2391000" cy="391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latin typeface="Calibri"/>
                <a:ea typeface="Calibri"/>
                <a:cs typeface="Calibri"/>
                <a:sym typeface="Calibri"/>
              </a:rPr>
              <a:t>Future Agenda Items</a:t>
            </a:r>
            <a:endParaRPr>
              <a:solidFill>
                <a:schemeClr val="dk1"/>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8"/>
          <p:cNvSpPr txBox="1"/>
          <p:nvPr>
            <p:ph type="title"/>
          </p:nvPr>
        </p:nvSpPr>
        <p:spPr>
          <a:xfrm>
            <a:off x="311700" y="445025"/>
            <a:ext cx="21837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DE Resources</a:t>
            </a:r>
            <a:endParaRPr>
              <a:latin typeface="Calibri"/>
              <a:ea typeface="Calibri"/>
              <a:cs typeface="Calibri"/>
              <a:sym typeface="Calibri"/>
            </a:endParaRPr>
          </a:p>
        </p:txBody>
      </p:sp>
      <p:sp>
        <p:nvSpPr>
          <p:cNvPr id="213" name="Google Shape;213;p38"/>
          <p:cNvSpPr txBox="1"/>
          <p:nvPr>
            <p:ph idx="1" type="body"/>
          </p:nvPr>
        </p:nvSpPr>
        <p:spPr>
          <a:xfrm>
            <a:off x="311700" y="1152475"/>
            <a:ext cx="2530200" cy="1496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latin typeface="Calibri"/>
                <a:ea typeface="Calibri"/>
                <a:cs typeface="Calibri"/>
                <a:sym typeface="Calibri"/>
                <a:hlinkClick r:id="rId3"/>
              </a:rPr>
              <a:t>DE Repository </a:t>
            </a:r>
            <a:endParaRPr>
              <a:latin typeface="Calibri"/>
              <a:ea typeface="Calibri"/>
              <a:cs typeface="Calibri"/>
              <a:sym typeface="Calibri"/>
            </a:endParaRPr>
          </a:p>
          <a:p>
            <a:pPr indent="0" lvl="0" marL="0" rtl="0" algn="l">
              <a:spcBef>
                <a:spcPts val="1600"/>
              </a:spcBef>
              <a:spcAft>
                <a:spcPts val="0"/>
              </a:spcAft>
              <a:buNone/>
            </a:pPr>
            <a:r>
              <a:rPr lang="en" u="sng">
                <a:solidFill>
                  <a:schemeClr val="hlink"/>
                </a:solidFill>
                <a:latin typeface="Calibri"/>
                <a:ea typeface="Calibri"/>
                <a:cs typeface="Calibri"/>
                <a:sym typeface="Calibri"/>
                <a:hlinkClick r:id="rId4"/>
              </a:rPr>
              <a:t>DE Meeting Notes</a:t>
            </a:r>
            <a:endParaRPr>
              <a:latin typeface="Calibri"/>
              <a:ea typeface="Calibri"/>
              <a:cs typeface="Calibri"/>
              <a:sym typeface="Calibri"/>
            </a:endParaRPr>
          </a:p>
          <a:p>
            <a:pPr indent="0" lvl="0" marL="0" rtl="0" algn="l">
              <a:spcBef>
                <a:spcPts val="1600"/>
              </a:spcBef>
              <a:spcAft>
                <a:spcPts val="1600"/>
              </a:spcAft>
              <a:buNone/>
            </a:pPr>
            <a:r>
              <a:rPr lang="en" u="sng">
                <a:solidFill>
                  <a:schemeClr val="hlink"/>
                </a:solidFill>
                <a:latin typeface="Calibri"/>
                <a:ea typeface="Calibri"/>
                <a:cs typeface="Calibri"/>
                <a:sym typeface="Calibri"/>
                <a:hlinkClick r:id="rId5"/>
              </a:rPr>
              <a:t>Survey of DE Structures</a:t>
            </a:r>
            <a:endParaRPr>
              <a:latin typeface="Calibri"/>
              <a:ea typeface="Calibri"/>
              <a:cs typeface="Calibri"/>
              <a:sym typeface="Calibri"/>
            </a:endParaRPr>
          </a:p>
        </p:txBody>
      </p:sp>
      <p:sp>
        <p:nvSpPr>
          <p:cNvPr id="214" name="Google Shape;214;p38"/>
          <p:cNvSpPr txBox="1"/>
          <p:nvPr/>
        </p:nvSpPr>
        <p:spPr>
          <a:xfrm>
            <a:off x="5009325" y="838600"/>
            <a:ext cx="30000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p>
        </p:txBody>
      </p:sp>
      <p:sp>
        <p:nvSpPr>
          <p:cNvPr id="215" name="Google Shape;215;p38"/>
          <p:cNvSpPr txBox="1"/>
          <p:nvPr>
            <p:ph type="title"/>
          </p:nvPr>
        </p:nvSpPr>
        <p:spPr>
          <a:xfrm>
            <a:off x="3480150" y="445025"/>
            <a:ext cx="38232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DECO Resources</a:t>
            </a:r>
            <a:endParaRPr>
              <a:latin typeface="Calibri"/>
              <a:ea typeface="Calibri"/>
              <a:cs typeface="Calibri"/>
              <a:sym typeface="Calibri"/>
            </a:endParaRPr>
          </a:p>
        </p:txBody>
      </p:sp>
      <p:sp>
        <p:nvSpPr>
          <p:cNvPr id="216" name="Google Shape;216;p38"/>
          <p:cNvSpPr txBox="1"/>
          <p:nvPr>
            <p:ph idx="1" type="body"/>
          </p:nvPr>
        </p:nvSpPr>
        <p:spPr>
          <a:xfrm>
            <a:off x="3561350" y="1152475"/>
            <a:ext cx="4267500" cy="300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Student Resources</a:t>
            </a:r>
            <a:endParaRPr>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u="sng">
                <a:solidFill>
                  <a:srgbClr val="1155CC"/>
                </a:solidFill>
                <a:latin typeface="Calibri"/>
                <a:ea typeface="Calibri"/>
                <a:cs typeface="Calibri"/>
                <a:sym typeface="Calibri"/>
                <a:hlinkClick r:id="rId6">
                  <a:extLst>
                    <a:ext uri="{A12FA001-AC4F-418D-AE19-62706E023703}">
                      <ahyp:hlinkClr val="tx"/>
                    </a:ext>
                  </a:extLst>
                </a:hlinkClick>
              </a:rPr>
              <a:t>cvc.edu/keeplearning </a:t>
            </a:r>
            <a:endParaRPr>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CVC-OEI Resources</a:t>
            </a:r>
            <a:endParaRPr>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u="sng">
                <a:solidFill>
                  <a:srgbClr val="1155CC"/>
                </a:solidFill>
                <a:latin typeface="Calibri"/>
                <a:ea typeface="Calibri"/>
                <a:cs typeface="Calibri"/>
                <a:sym typeface="Calibri"/>
                <a:hlinkClick r:id="rId7">
                  <a:extLst>
                    <a:ext uri="{A12FA001-AC4F-418D-AE19-62706E023703}">
                      <ahyp:hlinkClr val="tx"/>
                    </a:ext>
                  </a:extLst>
                </a:hlinkClick>
              </a:rPr>
              <a:t>https://ccconlineed.instructure.com/courses/5432/</a:t>
            </a:r>
            <a:endParaRPr>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Additional Resources</a:t>
            </a:r>
            <a:endParaRPr>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u="sng">
                <a:solidFill>
                  <a:srgbClr val="1155CC"/>
                </a:solidFill>
                <a:latin typeface="Calibri"/>
                <a:ea typeface="Calibri"/>
                <a:cs typeface="Calibri"/>
                <a:sym typeface="Calibri"/>
                <a:hlinkClick r:id="rId8">
                  <a:extLst>
                    <a:ext uri="{A12FA001-AC4F-418D-AE19-62706E023703}">
                      <ahyp:hlinkClr val="tx"/>
                    </a:ext>
                  </a:extLst>
                </a:hlinkClick>
              </a:rPr>
              <a:t>https://cvc.edu/about-the-oei/resources/</a:t>
            </a:r>
            <a:r>
              <a:rPr lang="en">
                <a:solidFill>
                  <a:schemeClr val="dk1"/>
                </a:solidFill>
                <a:latin typeface="Calibri"/>
                <a:ea typeface="Calibri"/>
                <a:cs typeface="Calibri"/>
                <a:sym typeface="Calibri"/>
              </a:rPr>
              <a:t> </a:t>
            </a:r>
            <a:endParaRPr>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220" name="Shape 220"/>
        <p:cNvGrpSpPr/>
        <p:nvPr/>
      </p:nvGrpSpPr>
      <p:grpSpPr>
        <a:xfrm>
          <a:off x="0" y="0"/>
          <a:ext cx="0" cy="0"/>
          <a:chOff x="0" y="0"/>
          <a:chExt cx="0" cy="0"/>
        </a:xfrm>
      </p:grpSpPr>
      <p:sp>
        <p:nvSpPr>
          <p:cNvPr id="221" name="Google Shape;221;p39"/>
          <p:cNvSpPr txBox="1"/>
          <p:nvPr>
            <p:ph type="title"/>
          </p:nvPr>
        </p:nvSpPr>
        <p:spPr>
          <a:xfrm>
            <a:off x="280350" y="183060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Meeting Attendees</a:t>
            </a:r>
            <a:endParaRPr>
              <a:latin typeface="Calibri"/>
              <a:ea typeface="Calibri"/>
              <a:cs typeface="Calibri"/>
              <a:sym typeface="Calibri"/>
            </a:endParaRPr>
          </a:p>
        </p:txBody>
      </p:sp>
      <p:sp>
        <p:nvSpPr>
          <p:cNvPr id="222" name="Google Shape;222;p39"/>
          <p:cNvSpPr txBox="1"/>
          <p:nvPr>
            <p:ph idx="2" type="body"/>
          </p:nvPr>
        </p:nvSpPr>
        <p:spPr>
          <a:xfrm>
            <a:off x="4816625" y="669950"/>
            <a:ext cx="3941700" cy="4473300"/>
          </a:xfrm>
          <a:prstGeom prst="rect">
            <a:avLst/>
          </a:prstGeom>
        </p:spPr>
        <p:txBody>
          <a:bodyPr anchorCtr="0" anchor="ctr" bIns="91425" lIns="91425" spcFirstLastPara="1" rIns="91425" wrap="square" tIns="91425">
            <a:noAutofit/>
          </a:bodyPr>
          <a:lstStyle/>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Jasmine Phillips</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Cliff Seymour</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Eckko Blake</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Syria Purdom</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Andrei Yermakov</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Nikki Williams</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Roza Ekimyan</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Denise Blood</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Judy Crozier</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Kendahl Radcliffe</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Malinni Roeun</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Alister Caddy</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Don Mason</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Lynda Wilkerson</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Gerson Valle</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Shirley Thomas</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Susan Johnson</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Brad Conn</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Jose Villalobos</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Paul Flor</a:t>
            </a:r>
            <a:endParaRPr sz="1200">
              <a:latin typeface="Calibri"/>
              <a:ea typeface="Calibri"/>
              <a:cs typeface="Calibri"/>
              <a:sym typeface="Calibri"/>
            </a:endParaRPr>
          </a:p>
          <a:p>
            <a:pPr indent="-304800" lvl="0" marL="457200" rtl="0" algn="l">
              <a:spcBef>
                <a:spcPts val="0"/>
              </a:spcBef>
              <a:spcAft>
                <a:spcPts val="0"/>
              </a:spcAft>
              <a:buSzPts val="1200"/>
              <a:buFont typeface="Calibri"/>
              <a:buAutoNum type="arabicPeriod"/>
            </a:pPr>
            <a:r>
              <a:rPr lang="en" sz="1200">
                <a:latin typeface="Calibri"/>
                <a:ea typeface="Calibri"/>
                <a:cs typeface="Calibri"/>
                <a:sym typeface="Calibri"/>
              </a:rPr>
              <a:t>Bob Richards</a:t>
            </a:r>
            <a:endParaRPr sz="1200">
              <a:latin typeface="Calibri"/>
              <a:ea typeface="Calibri"/>
              <a:cs typeface="Calibri"/>
              <a:sym typeface="Calibri"/>
            </a:endParaRPr>
          </a:p>
          <a:p>
            <a:pPr indent="0" lvl="0" marL="457200" rtl="0" algn="l">
              <a:spcBef>
                <a:spcPts val="1600"/>
              </a:spcBef>
              <a:spcAft>
                <a:spcPts val="1600"/>
              </a:spcAft>
              <a:buNone/>
            </a:pPr>
            <a:r>
              <a:t/>
            </a:r>
            <a:endParaRPr sz="1200">
              <a:latin typeface="Calibri"/>
              <a:ea typeface="Calibri"/>
              <a:cs typeface="Calibri"/>
              <a:sym typeface="Calibri"/>
            </a:endParaRPr>
          </a:p>
        </p:txBody>
      </p:sp>
      <p:sp>
        <p:nvSpPr>
          <p:cNvPr id="223" name="Google Shape;223;p39"/>
          <p:cNvSpPr txBox="1"/>
          <p:nvPr/>
        </p:nvSpPr>
        <p:spPr>
          <a:xfrm>
            <a:off x="1133675" y="3574200"/>
            <a:ext cx="2582400" cy="934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rPr lang="en">
                <a:solidFill>
                  <a:schemeClr val="dk2"/>
                </a:solidFill>
                <a:latin typeface="Calibri"/>
                <a:ea typeface="Calibri"/>
                <a:cs typeface="Calibri"/>
                <a:sym typeface="Calibri"/>
              </a:rPr>
              <a:t>Meeting adjourned at: 10:45am</a:t>
            </a:r>
            <a:br>
              <a:rPr lang="en">
                <a:solidFill>
                  <a:schemeClr val="dk2"/>
                </a:solidFill>
                <a:latin typeface="Calibri"/>
                <a:ea typeface="Calibri"/>
                <a:cs typeface="Calibri"/>
                <a:sym typeface="Calibri"/>
              </a:rPr>
            </a:br>
            <a:r>
              <a:rPr lang="en">
                <a:solidFill>
                  <a:schemeClr val="dk2"/>
                </a:solidFill>
                <a:latin typeface="Calibri"/>
                <a:ea typeface="Calibri"/>
                <a:cs typeface="Calibri"/>
                <a:sym typeface="Calibri"/>
              </a:rPr>
              <a:t>Motion: Nikki</a:t>
            </a:r>
            <a:br>
              <a:rPr lang="en">
                <a:solidFill>
                  <a:schemeClr val="dk2"/>
                </a:solidFill>
                <a:latin typeface="Calibri"/>
                <a:ea typeface="Calibri"/>
                <a:cs typeface="Calibri"/>
                <a:sym typeface="Calibri"/>
              </a:rPr>
            </a:br>
            <a:r>
              <a:rPr lang="en">
                <a:solidFill>
                  <a:schemeClr val="dk2"/>
                </a:solidFill>
                <a:latin typeface="Calibri"/>
                <a:ea typeface="Calibri"/>
                <a:cs typeface="Calibri"/>
                <a:sym typeface="Calibri"/>
              </a:rPr>
              <a:t>Second: Jose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68" name="Shape 68"/>
        <p:cNvGrpSpPr/>
        <p:nvPr/>
      </p:nvGrpSpPr>
      <p:grpSpPr>
        <a:xfrm>
          <a:off x="0" y="0"/>
          <a:ext cx="0" cy="0"/>
          <a:chOff x="0" y="0"/>
          <a:chExt cx="0" cy="0"/>
        </a:xfrm>
      </p:grpSpPr>
      <p:sp>
        <p:nvSpPr>
          <p:cNvPr id="69" name="Google Shape;69;p15"/>
          <p:cNvSpPr txBox="1"/>
          <p:nvPr>
            <p:ph type="title"/>
          </p:nvPr>
        </p:nvSpPr>
        <p:spPr>
          <a:xfrm>
            <a:off x="265500" y="17665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CCC Zoom &amp; Agenda</a:t>
            </a:r>
            <a:endParaRPr>
              <a:latin typeface="Calibri"/>
              <a:ea typeface="Calibri"/>
              <a:cs typeface="Calibri"/>
              <a:sym typeface="Calibri"/>
            </a:endParaRPr>
          </a:p>
        </p:txBody>
      </p:sp>
      <p:sp>
        <p:nvSpPr>
          <p:cNvPr id="70" name="Google Shape;70;p15"/>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317500" lvl="0" marL="457200" rtl="0" algn="l">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Call to order: The DEAC meeting was called to order at 10:09 am by Jasmine Phillips.</a:t>
            </a:r>
            <a:endParaRPr sz="1400">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Review </a:t>
            </a:r>
            <a:r>
              <a:rPr lang="en" sz="1400" u="sng">
                <a:solidFill>
                  <a:schemeClr val="hlink"/>
                </a:solidFill>
                <a:latin typeface="Calibri"/>
                <a:ea typeface="Calibri"/>
                <a:cs typeface="Calibri"/>
                <a:sym typeface="Calibri"/>
                <a:hlinkClick r:id="rId3"/>
              </a:rPr>
              <a:t>DEAC Agenda</a:t>
            </a:r>
            <a:endParaRPr sz="1400">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AutoNum type="arabicPeriod"/>
            </a:pPr>
            <a:r>
              <a:rPr lang="en" sz="1400" u="sng">
                <a:solidFill>
                  <a:schemeClr val="hlink"/>
                </a:solidFill>
                <a:latin typeface="Calibri"/>
                <a:ea typeface="Calibri"/>
                <a:cs typeface="Calibri"/>
                <a:sym typeface="Calibri"/>
                <a:hlinkClick r:id="rId4"/>
              </a:rPr>
              <a:t>Recorded Zoom for this meeting.</a:t>
            </a:r>
            <a:endParaRPr sz="1400">
              <a:solidFill>
                <a:srgbClr val="000000"/>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DEAC </a:t>
            </a:r>
            <a:r>
              <a:rPr lang="en">
                <a:latin typeface="Calibri"/>
                <a:ea typeface="Calibri"/>
                <a:cs typeface="Calibri"/>
                <a:sym typeface="Calibri"/>
              </a:rPr>
              <a:t>Voting Members</a:t>
            </a:r>
            <a:endParaRPr>
              <a:latin typeface="Calibri"/>
              <a:ea typeface="Calibri"/>
              <a:cs typeface="Calibri"/>
              <a:sym typeface="Calibri"/>
            </a:endParaRPr>
          </a:p>
        </p:txBody>
      </p:sp>
      <p:sp>
        <p:nvSpPr>
          <p:cNvPr id="76" name="Google Shape;76;p16"/>
          <p:cNvSpPr txBox="1"/>
          <p:nvPr>
            <p:ph idx="1" type="body"/>
          </p:nvPr>
        </p:nvSpPr>
        <p:spPr>
          <a:xfrm>
            <a:off x="311700" y="1091050"/>
            <a:ext cx="5130000" cy="3888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Calibri"/>
              <a:buChar char="●"/>
            </a:pPr>
            <a:r>
              <a:rPr lang="en">
                <a:latin typeface="Calibri"/>
                <a:ea typeface="Calibri"/>
                <a:cs typeface="Calibri"/>
                <a:sym typeface="Calibri"/>
              </a:rPr>
              <a:t>Voting members of committee:</a:t>
            </a:r>
            <a:endParaRPr>
              <a:latin typeface="Calibri"/>
              <a:ea typeface="Calibri"/>
              <a:cs typeface="Calibri"/>
              <a:sym typeface="Calibri"/>
            </a:endParaRPr>
          </a:p>
          <a:p>
            <a:pPr indent="-317500" lvl="2" marL="1371600" rtl="0" algn="l">
              <a:spcBef>
                <a:spcPts val="0"/>
              </a:spcBef>
              <a:spcAft>
                <a:spcPts val="0"/>
              </a:spcAft>
              <a:buSzPts val="1400"/>
              <a:buFont typeface="Calibri"/>
              <a:buChar char="■"/>
            </a:pPr>
            <a:r>
              <a:rPr lang="en">
                <a:latin typeface="Calibri"/>
                <a:ea typeface="Calibri"/>
                <a:cs typeface="Calibri"/>
                <a:sym typeface="Calibri"/>
              </a:rPr>
              <a:t>(</a:t>
            </a:r>
            <a:r>
              <a:rPr lang="en">
                <a:latin typeface="Calibri"/>
                <a:ea typeface="Calibri"/>
                <a:cs typeface="Calibri"/>
                <a:sym typeface="Calibri"/>
              </a:rPr>
              <a:t>Quorum</a:t>
            </a:r>
            <a:r>
              <a:rPr lang="en">
                <a:latin typeface="Calibri"/>
                <a:ea typeface="Calibri"/>
                <a:cs typeface="Calibri"/>
                <a:sym typeface="Calibri"/>
              </a:rPr>
              <a:t>=7 members need to be present to vote)</a:t>
            </a:r>
            <a:endParaRPr>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DSPS/ADA Rep- Cliff Seymour</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Student Rep-</a:t>
            </a:r>
            <a:endParaRPr b="1" i="1" sz="1800" u="sng">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Academic Affairs Rep Co-Chair- </a:t>
            </a:r>
            <a:r>
              <a:rPr lang="en">
                <a:solidFill>
                  <a:schemeClr val="dk1"/>
                </a:solidFill>
                <a:latin typeface="Calibri"/>
                <a:ea typeface="Calibri"/>
                <a:cs typeface="Calibri"/>
                <a:sym typeface="Calibri"/>
              </a:rPr>
              <a:t>Barb</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Counseling</a:t>
            </a:r>
            <a:r>
              <a:rPr lang="en">
                <a:solidFill>
                  <a:schemeClr val="dk1"/>
                </a:solidFill>
                <a:latin typeface="Calibri"/>
                <a:ea typeface="Calibri"/>
                <a:cs typeface="Calibri"/>
                <a:sym typeface="Calibri"/>
              </a:rPr>
              <a:t> - Eckko Blake </a:t>
            </a:r>
            <a:endParaRPr>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Student Services Rep- Syria Purdom</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MIS Rep- Andrei Yermakov</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Curriculum Committee Chair- </a:t>
            </a:r>
            <a:r>
              <a:rPr lang="en">
                <a:solidFill>
                  <a:schemeClr val="dk1"/>
                </a:solidFill>
                <a:latin typeface="Calibri"/>
                <a:ea typeface="Calibri"/>
                <a:cs typeface="Calibri"/>
                <a:sym typeface="Calibri"/>
              </a:rPr>
              <a:t>Sean Moore</a:t>
            </a:r>
            <a:endParaRPr>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a:solidFill>
                  <a:schemeClr val="dk1"/>
                </a:solidFill>
                <a:latin typeface="Calibri"/>
                <a:ea typeface="Calibri"/>
                <a:cs typeface="Calibri"/>
                <a:sym typeface="Calibri"/>
              </a:rPr>
              <a:t>DEFC Co-Chair- Jasmine Phillips</a:t>
            </a:r>
            <a:endParaRPr>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t/>
            </a:r>
            <a:endParaRPr>
              <a:solidFill>
                <a:schemeClr val="dk1"/>
              </a:solidFill>
              <a:latin typeface="Calibri"/>
              <a:ea typeface="Calibri"/>
              <a:cs typeface="Calibri"/>
              <a:sym typeface="Calibri"/>
            </a:endParaRPr>
          </a:p>
          <a:p>
            <a:pPr indent="0" lvl="0" marL="0" marR="0" rtl="0" algn="l">
              <a:lnSpc>
                <a:spcPct val="115000"/>
              </a:lnSpc>
              <a:spcBef>
                <a:spcPts val="0"/>
              </a:spcBef>
              <a:spcAft>
                <a:spcPts val="1600"/>
              </a:spcAft>
              <a:buNone/>
            </a:pPr>
            <a:r>
              <a:t/>
            </a:r>
            <a:endParaRPr>
              <a:latin typeface="Calibri"/>
              <a:ea typeface="Calibri"/>
              <a:cs typeface="Calibri"/>
              <a:sym typeface="Calibri"/>
            </a:endParaRPr>
          </a:p>
        </p:txBody>
      </p:sp>
      <p:sp>
        <p:nvSpPr>
          <p:cNvPr id="77" name="Google Shape;77;p16"/>
          <p:cNvSpPr txBox="1"/>
          <p:nvPr>
            <p:ph idx="1" type="body"/>
          </p:nvPr>
        </p:nvSpPr>
        <p:spPr>
          <a:xfrm>
            <a:off x="5441700" y="1181325"/>
            <a:ext cx="3494400" cy="3888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latin typeface="Calibri"/>
                <a:ea typeface="Calibri"/>
                <a:cs typeface="Calibri"/>
                <a:sym typeface="Calibri"/>
              </a:rPr>
              <a:t>Faculty Reps (</a:t>
            </a:r>
            <a:r>
              <a:rPr lang="en" u="sng">
                <a:solidFill>
                  <a:schemeClr val="hlink"/>
                </a:solidFill>
                <a:latin typeface="Calibri"/>
                <a:ea typeface="Calibri"/>
                <a:cs typeface="Calibri"/>
                <a:sym typeface="Calibri"/>
                <a:hlinkClick r:id="rId3"/>
              </a:rPr>
              <a:t>GPD</a:t>
            </a:r>
            <a:r>
              <a:rPr lang="en">
                <a:latin typeface="Calibri"/>
                <a:ea typeface="Calibri"/>
                <a:cs typeface="Calibri"/>
                <a:sym typeface="Calibri"/>
              </a:rPr>
              <a:t>)</a:t>
            </a:r>
            <a:endParaRPr>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BIS-Lynda Wilkerson</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SS-Dr. Kendahl Radcliffe</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FACH-Nikki Williams</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STEM-Jose Villalobos</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HPS-Dr. Roza Ekimyan</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solidFill>
                  <a:schemeClr val="dk1"/>
                </a:solidFill>
                <a:latin typeface="Calibri"/>
                <a:ea typeface="Calibri"/>
                <a:cs typeface="Calibri"/>
                <a:sym typeface="Calibri"/>
              </a:rPr>
              <a:t>Adjunct Rep-Stephanie Eaves</a:t>
            </a:r>
            <a:endParaRPr>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81" name="Shape 81"/>
        <p:cNvGrpSpPr/>
        <p:nvPr/>
      </p:nvGrpSpPr>
      <p:grpSpPr>
        <a:xfrm>
          <a:off x="0" y="0"/>
          <a:ext cx="0" cy="0"/>
          <a:chOff x="0" y="0"/>
          <a:chExt cx="0" cy="0"/>
        </a:xfrm>
      </p:grpSpPr>
      <p:sp>
        <p:nvSpPr>
          <p:cNvPr id="82" name="Google Shape;82;p17"/>
          <p:cNvSpPr txBox="1"/>
          <p:nvPr>
            <p:ph type="title"/>
          </p:nvPr>
        </p:nvSpPr>
        <p:spPr>
          <a:xfrm>
            <a:off x="265500" y="1242275"/>
            <a:ext cx="4045200" cy="1854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Previous meeting minutes</a:t>
            </a:r>
            <a:endParaRPr>
              <a:latin typeface="Calibri"/>
              <a:ea typeface="Calibri"/>
              <a:cs typeface="Calibri"/>
              <a:sym typeface="Calibri"/>
            </a:endParaRPr>
          </a:p>
        </p:txBody>
      </p:sp>
      <p:sp>
        <p:nvSpPr>
          <p:cNvPr id="83" name="Google Shape;83;p17"/>
          <p:cNvSpPr txBox="1"/>
          <p:nvPr>
            <p:ph idx="1" type="subTitle"/>
          </p:nvPr>
        </p:nvSpPr>
        <p:spPr>
          <a:xfrm>
            <a:off x="265500" y="3184075"/>
            <a:ext cx="4045200" cy="645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latin typeface="Calibri"/>
                <a:ea typeface="Calibri"/>
                <a:cs typeface="Calibri"/>
                <a:sym typeface="Calibri"/>
                <a:hlinkClick r:id="rId3"/>
              </a:rPr>
              <a:t>November 26, 2019</a:t>
            </a:r>
            <a:r>
              <a:rPr lang="en" u="sng">
                <a:solidFill>
                  <a:schemeClr val="hlink"/>
                </a:solidFill>
                <a:latin typeface="Calibri"/>
                <a:ea typeface="Calibri"/>
                <a:cs typeface="Calibri"/>
                <a:sym typeface="Calibri"/>
                <a:hlinkClick r:id="rId4"/>
              </a:rPr>
              <a:t> meeting</a:t>
            </a:r>
            <a:endParaRPr>
              <a:latin typeface="Calibri"/>
              <a:ea typeface="Calibri"/>
              <a:cs typeface="Calibri"/>
              <a:sym typeface="Calibri"/>
            </a:endParaRPr>
          </a:p>
        </p:txBody>
      </p:sp>
      <p:sp>
        <p:nvSpPr>
          <p:cNvPr id="84" name="Google Shape;84;p17"/>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317500" lvl="0" marL="457200" rtl="0" algn="l">
              <a:spcBef>
                <a:spcPts val="0"/>
              </a:spcBef>
              <a:spcAft>
                <a:spcPts val="0"/>
              </a:spcAft>
              <a:buClr>
                <a:schemeClr val="dk1"/>
              </a:buClr>
              <a:buSzPts val="1400"/>
              <a:buFont typeface="Calibri"/>
              <a:buAutoNum type="arabicParenR"/>
            </a:pPr>
            <a:r>
              <a:rPr lang="en" sz="1400">
                <a:solidFill>
                  <a:schemeClr val="dk1"/>
                </a:solidFill>
                <a:latin typeface="Calibri"/>
                <a:ea typeface="Calibri"/>
                <a:cs typeface="Calibri"/>
                <a:sym typeface="Calibri"/>
              </a:rPr>
              <a:t>Recommended Action: It is recommended that DEAC approves the previous meeting minutes as presented.</a:t>
            </a:r>
            <a:endParaRPr sz="1400">
              <a:solidFill>
                <a:schemeClr val="dk1"/>
              </a:solidFill>
              <a:latin typeface="Calibri"/>
              <a:ea typeface="Calibri"/>
              <a:cs typeface="Calibri"/>
              <a:sym typeface="Calibri"/>
            </a:endParaRPr>
          </a:p>
          <a:p>
            <a:pPr indent="-317500" lvl="1" marL="914400" rtl="0" algn="l">
              <a:spcBef>
                <a:spcPts val="0"/>
              </a:spcBef>
              <a:spcAft>
                <a:spcPts val="0"/>
              </a:spcAft>
              <a:buClr>
                <a:schemeClr val="dk1"/>
              </a:buClr>
              <a:buSzPts val="1400"/>
              <a:buFont typeface="Calibri"/>
              <a:buAutoNum type="alphaLcParenR"/>
            </a:pPr>
            <a:r>
              <a:rPr lang="en">
                <a:solidFill>
                  <a:schemeClr val="dk1"/>
                </a:solidFill>
                <a:latin typeface="Calibri"/>
                <a:ea typeface="Calibri"/>
                <a:cs typeface="Calibri"/>
                <a:sym typeface="Calibri"/>
              </a:rPr>
              <a:t>Motion: Nikki </a:t>
            </a:r>
            <a:endParaRPr>
              <a:solidFill>
                <a:schemeClr val="dk1"/>
              </a:solidFill>
              <a:latin typeface="Calibri"/>
              <a:ea typeface="Calibri"/>
              <a:cs typeface="Calibri"/>
              <a:sym typeface="Calibri"/>
            </a:endParaRPr>
          </a:p>
          <a:p>
            <a:pPr indent="-317500" lvl="1" marL="914400" rtl="0" algn="l">
              <a:spcBef>
                <a:spcPts val="0"/>
              </a:spcBef>
              <a:spcAft>
                <a:spcPts val="0"/>
              </a:spcAft>
              <a:buClr>
                <a:schemeClr val="dk1"/>
              </a:buClr>
              <a:buSzPts val="1400"/>
              <a:buFont typeface="Calibri"/>
              <a:buAutoNum type="alphaLcParenR"/>
            </a:pPr>
            <a:r>
              <a:rPr lang="en">
                <a:solidFill>
                  <a:schemeClr val="dk1"/>
                </a:solidFill>
                <a:latin typeface="Calibri"/>
                <a:ea typeface="Calibri"/>
                <a:cs typeface="Calibri"/>
                <a:sym typeface="Calibri"/>
              </a:rPr>
              <a:t>Second: Cliff</a:t>
            </a:r>
            <a:endParaRPr>
              <a:solidFill>
                <a:schemeClr val="dk1"/>
              </a:solidFill>
              <a:latin typeface="Calibri"/>
              <a:ea typeface="Calibri"/>
              <a:cs typeface="Calibri"/>
              <a:sym typeface="Calibri"/>
            </a:endParaRPr>
          </a:p>
          <a:p>
            <a:pPr indent="0" lvl="0" marL="914400" rtl="0" algn="l">
              <a:spcBef>
                <a:spcPts val="0"/>
              </a:spcBef>
              <a:spcAft>
                <a:spcPts val="0"/>
              </a:spcAft>
              <a:buNone/>
            </a:pPr>
            <a:r>
              <a:t/>
            </a:r>
            <a:endParaRPr sz="14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3036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 Updates</a:t>
            </a:r>
            <a:endParaRPr/>
          </a:p>
        </p:txBody>
      </p:sp>
      <p:sp>
        <p:nvSpPr>
          <p:cNvPr id="90" name="Google Shape;90;p18"/>
          <p:cNvSpPr txBox="1"/>
          <p:nvPr>
            <p:ph idx="1" type="body"/>
          </p:nvPr>
        </p:nvSpPr>
        <p:spPr>
          <a:xfrm>
            <a:off x="311700" y="876350"/>
            <a:ext cx="7830300" cy="40254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Guided Pathway Division </a:t>
            </a:r>
            <a:r>
              <a:rPr lang="en">
                <a:latin typeface="Calibri"/>
                <a:ea typeface="Calibri"/>
                <a:cs typeface="Calibri"/>
                <a:sym typeface="Calibri"/>
              </a:rPr>
              <a:t>Reports- Faculty Reps</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Curriculum Report- Curriculum Chair</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Senate Report- DEFC</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FCRC Update- FCRC Chair</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Workgroups</a:t>
            </a:r>
            <a:endParaRPr>
              <a:latin typeface="Calibri"/>
              <a:ea typeface="Calibri"/>
              <a:cs typeface="Calibri"/>
              <a:sym typeface="Calibri"/>
            </a:endParaRPr>
          </a:p>
          <a:p>
            <a:pPr indent="-317500" lvl="1" marL="914400" rtl="0" algn="l">
              <a:lnSpc>
                <a:spcPct val="100000"/>
              </a:lnSpc>
              <a:spcBef>
                <a:spcPts val="0"/>
              </a:spcBef>
              <a:spcAft>
                <a:spcPts val="0"/>
              </a:spcAft>
              <a:buSzPts val="1400"/>
              <a:buFont typeface="Calibri"/>
              <a:buChar char="○"/>
            </a:pPr>
            <a:r>
              <a:rPr lang="en">
                <a:latin typeface="Calibri"/>
                <a:ea typeface="Calibri"/>
                <a:cs typeface="Calibri"/>
                <a:sym typeface="Calibri"/>
              </a:rPr>
              <a:t>LTI: </a:t>
            </a:r>
            <a:r>
              <a:rPr lang="en" u="sng">
                <a:solidFill>
                  <a:schemeClr val="hlink"/>
                </a:solidFill>
                <a:latin typeface="Calibri"/>
                <a:ea typeface="Calibri"/>
                <a:cs typeface="Calibri"/>
                <a:sym typeface="Calibri"/>
                <a:hlinkClick r:id="rId3"/>
              </a:rPr>
              <a:t>Norton was submitted by Harvey Estrada</a:t>
            </a:r>
            <a:endParaRPr>
              <a:latin typeface="Calibri"/>
              <a:ea typeface="Calibri"/>
              <a:cs typeface="Calibri"/>
              <a:sym typeface="Calibri"/>
            </a:endParaRPr>
          </a:p>
          <a:p>
            <a:pPr indent="0" lvl="0" marL="914400" rtl="0" algn="l">
              <a:lnSpc>
                <a:spcPct val="100000"/>
              </a:lnSpc>
              <a:spcBef>
                <a:spcPts val="0"/>
              </a:spcBef>
              <a:spcAft>
                <a:spcPts val="0"/>
              </a:spcAft>
              <a:buNone/>
            </a:pPr>
            <a:r>
              <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u="sng">
                <a:solidFill>
                  <a:schemeClr val="accent5"/>
                </a:solidFill>
                <a:latin typeface="Calibri"/>
                <a:ea typeface="Calibri"/>
                <a:cs typeface="Calibri"/>
                <a:sym typeface="Calibri"/>
                <a:hlinkClick r:id="rId4">
                  <a:extLst>
                    <a:ext uri="{A12FA001-AC4F-418D-AE19-62706E023703}">
                      <ahyp:hlinkClr val="tx"/>
                    </a:ext>
                  </a:extLst>
                </a:hlinkClick>
              </a:rPr>
              <a:t>DECO</a:t>
            </a:r>
            <a:r>
              <a:rPr lang="en">
                <a:latin typeface="Calibri"/>
                <a:ea typeface="Calibri"/>
                <a:cs typeface="Calibri"/>
                <a:sym typeface="Calibri"/>
              </a:rPr>
              <a:t>: Report- DEFC</a:t>
            </a:r>
            <a:endParaRPr>
              <a:latin typeface="Calibri"/>
              <a:ea typeface="Calibri"/>
              <a:cs typeface="Calibri"/>
              <a:sym typeface="Calibri"/>
            </a:endParaRPr>
          </a:p>
          <a:p>
            <a:pPr indent="-317500" lvl="1" marL="914400" rtl="0" algn="l">
              <a:lnSpc>
                <a:spcPct val="100000"/>
              </a:lnSpc>
              <a:spcBef>
                <a:spcPts val="0"/>
              </a:spcBef>
              <a:spcAft>
                <a:spcPts val="0"/>
              </a:spcAft>
              <a:buSzPts val="1400"/>
              <a:buFont typeface="Calibri"/>
              <a:buChar char="○"/>
            </a:pPr>
            <a:r>
              <a:rPr lang="en">
                <a:latin typeface="Calibri"/>
                <a:ea typeface="Calibri"/>
                <a:cs typeface="Calibri"/>
                <a:sym typeface="Calibri"/>
              </a:rPr>
              <a:t>CVC-OEI will fund Labster through December 2020</a:t>
            </a:r>
            <a:endParaRPr>
              <a:latin typeface="Calibri"/>
              <a:ea typeface="Calibri"/>
              <a:cs typeface="Calibri"/>
              <a:sym typeface="Calibri"/>
            </a:endParaRPr>
          </a:p>
          <a:p>
            <a:pPr indent="-317500" lvl="1" marL="914400" rtl="0" algn="l">
              <a:lnSpc>
                <a:spcPct val="100000"/>
              </a:lnSpc>
              <a:spcBef>
                <a:spcPts val="0"/>
              </a:spcBef>
              <a:spcAft>
                <a:spcPts val="0"/>
              </a:spcAft>
              <a:buSzPts val="1400"/>
              <a:buFont typeface="Calibri"/>
              <a:buChar char="○"/>
            </a:pPr>
            <a:r>
              <a:rPr lang="en">
                <a:latin typeface="Calibri"/>
                <a:ea typeface="Calibri"/>
                <a:cs typeface="Calibri"/>
                <a:sym typeface="Calibri"/>
              </a:rPr>
              <a:t>CVC-OEI will fund Proctorio through June 2020</a:t>
            </a:r>
            <a:endParaRPr>
              <a:latin typeface="Calibri"/>
              <a:ea typeface="Calibri"/>
              <a:cs typeface="Calibri"/>
              <a:sym typeface="Calibri"/>
            </a:endParaRPr>
          </a:p>
          <a:p>
            <a:pPr indent="0" lvl="0" marL="914400" rtl="0" algn="l">
              <a:lnSpc>
                <a:spcPct val="100000"/>
              </a:lnSpc>
              <a:spcBef>
                <a:spcPts val="0"/>
              </a:spcBef>
              <a:spcAft>
                <a:spcPts val="0"/>
              </a:spcAft>
              <a:buNone/>
            </a:pPr>
            <a:r>
              <a:t/>
            </a:r>
            <a:endParaRPr>
              <a:latin typeface="Calibri"/>
              <a:ea typeface="Calibri"/>
              <a:cs typeface="Calibri"/>
              <a:sym typeface="Calibri"/>
            </a:endParaRPr>
          </a:p>
          <a:p>
            <a:pPr indent="0" lvl="0" marL="914400" rtl="0" algn="l">
              <a:lnSpc>
                <a:spcPct val="100000"/>
              </a:lnSpc>
              <a:spcBef>
                <a:spcPts val="0"/>
              </a:spcBef>
              <a:spcAft>
                <a:spcPts val="0"/>
              </a:spcAft>
              <a:buNone/>
            </a:pPr>
            <a:r>
              <a:t/>
            </a:r>
            <a:endParaRPr>
              <a:latin typeface="Calibri"/>
              <a:ea typeface="Calibri"/>
              <a:cs typeface="Calibri"/>
              <a:sym typeface="Calibri"/>
            </a:endParaRPr>
          </a:p>
          <a:p>
            <a:pPr indent="0" lvl="0" marL="457200" rtl="0" algn="l">
              <a:lnSpc>
                <a:spcPct val="100000"/>
              </a:lnSpc>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DEFC Report Out: Latest Canvas Updates </a:t>
            </a:r>
            <a:endParaRPr/>
          </a:p>
        </p:txBody>
      </p:sp>
      <p:sp>
        <p:nvSpPr>
          <p:cNvPr id="96" name="Google Shape;96;p19"/>
          <p:cNvSpPr txBox="1"/>
          <p:nvPr>
            <p:ph idx="1" type="body"/>
          </p:nvPr>
        </p:nvSpPr>
        <p:spPr>
          <a:xfrm>
            <a:off x="311700" y="949500"/>
            <a:ext cx="7908600" cy="3909000"/>
          </a:xfrm>
          <a:prstGeom prst="rect">
            <a:avLst/>
          </a:prstGeom>
        </p:spPr>
        <p:txBody>
          <a:bodyPr anchorCtr="0" anchor="t" bIns="91425" lIns="91425" spcFirstLastPara="1" rIns="91425" wrap="square" tIns="91425">
            <a:noAutofit/>
          </a:bodyPr>
          <a:lstStyle/>
          <a:p>
            <a:pPr indent="-311150" lvl="1" marL="457200" rtl="0" algn="l">
              <a:lnSpc>
                <a:spcPct val="100000"/>
              </a:lnSpc>
              <a:spcBef>
                <a:spcPts val="0"/>
              </a:spcBef>
              <a:spcAft>
                <a:spcPts val="0"/>
              </a:spcAft>
              <a:buSzPts val="1300"/>
              <a:buFont typeface="Calibri"/>
              <a:buChar char="○"/>
            </a:pPr>
            <a:r>
              <a:rPr lang="en" sz="1300">
                <a:latin typeface="Calibri"/>
                <a:ea typeface="Calibri"/>
                <a:cs typeface="Calibri"/>
                <a:sym typeface="Calibri"/>
              </a:rPr>
              <a:t>Now Available from CVC-OEI! Communities of Practice (CoP) for all CCC employees interested in developing and delivering fully online courses that satisfy general education transfer requirements for </a:t>
            </a:r>
            <a:r>
              <a:rPr b="1" lang="en" sz="1300">
                <a:latin typeface="Calibri"/>
                <a:ea typeface="Calibri"/>
                <a:cs typeface="Calibri"/>
                <a:sym typeface="Calibri"/>
              </a:rPr>
              <a:t>oral comm, science labs, and math</a:t>
            </a:r>
            <a:r>
              <a:rPr lang="en" sz="1300">
                <a:latin typeface="Calibri"/>
                <a:ea typeface="Calibri"/>
                <a:cs typeface="Calibri"/>
                <a:sym typeface="Calibri"/>
              </a:rPr>
              <a:t>. </a:t>
            </a:r>
            <a:endParaRPr sz="1300">
              <a:latin typeface="Calibri"/>
              <a:ea typeface="Calibri"/>
              <a:cs typeface="Calibri"/>
              <a:sym typeface="Calibri"/>
            </a:endParaRPr>
          </a:p>
          <a:p>
            <a:pPr indent="-311150" lvl="2" marL="1371600" rtl="0" algn="l">
              <a:lnSpc>
                <a:spcPct val="100000"/>
              </a:lnSpc>
              <a:spcBef>
                <a:spcPts val="0"/>
              </a:spcBef>
              <a:spcAft>
                <a:spcPts val="0"/>
              </a:spcAft>
              <a:buSzPts val="1300"/>
              <a:buFont typeface="Calibri"/>
              <a:buChar char="■"/>
            </a:pPr>
            <a:r>
              <a:rPr lang="en" sz="1300">
                <a:latin typeface="Calibri"/>
                <a:ea typeface="Calibri"/>
                <a:cs typeface="Calibri"/>
                <a:sym typeface="Calibri"/>
              </a:rPr>
              <a:t>Email Logan Murray at lmurray@cvc.edu to be added to these CoP Shells!</a:t>
            </a:r>
            <a:endParaRPr sz="1300">
              <a:latin typeface="Calibri"/>
              <a:ea typeface="Calibri"/>
              <a:cs typeface="Calibri"/>
              <a:sym typeface="Calibri"/>
            </a:endParaRPr>
          </a:p>
          <a:p>
            <a:pPr indent="0" lvl="0" marL="914400" rtl="0" algn="l">
              <a:lnSpc>
                <a:spcPct val="100000"/>
              </a:lnSpc>
              <a:spcBef>
                <a:spcPts val="0"/>
              </a:spcBef>
              <a:spcAft>
                <a:spcPts val="0"/>
              </a:spcAft>
              <a:buNone/>
            </a:pPr>
            <a:r>
              <a:t/>
            </a:r>
            <a:endParaRPr sz="1300">
              <a:latin typeface="Calibri"/>
              <a:ea typeface="Calibri"/>
              <a:cs typeface="Calibri"/>
              <a:sym typeface="Calibri"/>
            </a:endParaRPr>
          </a:p>
          <a:p>
            <a:pPr indent="-311150" lvl="1" marL="457200" rtl="0" algn="l">
              <a:lnSpc>
                <a:spcPct val="100000"/>
              </a:lnSpc>
              <a:spcBef>
                <a:spcPts val="0"/>
              </a:spcBef>
              <a:spcAft>
                <a:spcPts val="0"/>
              </a:spcAft>
              <a:buSzPts val="1300"/>
              <a:buFont typeface="Calibri"/>
              <a:buChar char="○"/>
            </a:pPr>
            <a:r>
              <a:rPr lang="en" sz="1300">
                <a:latin typeface="Calibri"/>
                <a:ea typeface="Calibri"/>
                <a:cs typeface="Calibri"/>
                <a:sym typeface="Calibri"/>
              </a:rPr>
              <a:t>New Gradebook: Launch January 2020 - available for activation under Settings&gt;Features. </a:t>
            </a:r>
            <a:endParaRPr sz="1300">
              <a:latin typeface="Calibri"/>
              <a:ea typeface="Calibri"/>
              <a:cs typeface="Calibri"/>
              <a:sym typeface="Calibri"/>
            </a:endParaRPr>
          </a:p>
          <a:p>
            <a:pPr indent="-311150" lvl="2" marL="1371600" rtl="0" algn="l">
              <a:lnSpc>
                <a:spcPct val="100000"/>
              </a:lnSpc>
              <a:spcBef>
                <a:spcPts val="0"/>
              </a:spcBef>
              <a:spcAft>
                <a:spcPts val="0"/>
              </a:spcAft>
              <a:buSzPts val="1300"/>
              <a:buFont typeface="Calibri"/>
              <a:buChar char="■"/>
            </a:pPr>
            <a:r>
              <a:rPr lang="en" sz="1300">
                <a:latin typeface="Calibri"/>
                <a:ea typeface="Calibri"/>
                <a:cs typeface="Calibri"/>
                <a:sym typeface="Calibri"/>
              </a:rPr>
              <a:t>Review: https://community.canvaslms.com/videos/4325-newgradebook-overview  </a:t>
            </a:r>
            <a:br>
              <a:rPr lang="en" sz="1300">
                <a:latin typeface="Calibri"/>
                <a:ea typeface="Calibri"/>
                <a:cs typeface="Calibri"/>
                <a:sym typeface="Calibri"/>
              </a:rPr>
            </a:br>
            <a:endParaRPr sz="1300">
              <a:latin typeface="Calibri"/>
              <a:ea typeface="Calibri"/>
              <a:cs typeface="Calibri"/>
              <a:sym typeface="Calibri"/>
            </a:endParaRPr>
          </a:p>
          <a:p>
            <a:pPr indent="-311150" lvl="1" marL="457200" rtl="0" algn="l">
              <a:lnSpc>
                <a:spcPct val="100000"/>
              </a:lnSpc>
              <a:spcBef>
                <a:spcPts val="0"/>
              </a:spcBef>
              <a:spcAft>
                <a:spcPts val="0"/>
              </a:spcAft>
              <a:buSzPts val="1300"/>
              <a:buFont typeface="Calibri"/>
              <a:buChar char="○"/>
            </a:pPr>
            <a:r>
              <a:rPr lang="en" sz="1300">
                <a:latin typeface="Calibri"/>
                <a:ea typeface="Calibri"/>
                <a:cs typeface="Calibri"/>
                <a:sym typeface="Calibri"/>
              </a:rPr>
              <a:t>New Quizzes: Launch summer 2020 - available for activation under Settings&gt;Features: </a:t>
            </a:r>
            <a:endParaRPr sz="1300">
              <a:latin typeface="Calibri"/>
              <a:ea typeface="Calibri"/>
              <a:cs typeface="Calibri"/>
              <a:sym typeface="Calibri"/>
            </a:endParaRPr>
          </a:p>
          <a:p>
            <a:pPr indent="-311150" lvl="2" marL="1371600" rtl="0" algn="l">
              <a:lnSpc>
                <a:spcPct val="100000"/>
              </a:lnSpc>
              <a:spcBef>
                <a:spcPts val="0"/>
              </a:spcBef>
              <a:spcAft>
                <a:spcPts val="0"/>
              </a:spcAft>
              <a:buSzPts val="1300"/>
              <a:buFont typeface="Calibri"/>
              <a:buChar char="■"/>
            </a:pPr>
            <a:r>
              <a:rPr lang="en" sz="1300">
                <a:latin typeface="Calibri"/>
                <a:ea typeface="Calibri"/>
                <a:cs typeface="Calibri"/>
                <a:sym typeface="Calibri"/>
              </a:rPr>
              <a:t>Review: https://community.canvaslms.com/docs/DOC-12115- new-quizzes-feature-comparison </a:t>
            </a:r>
            <a:br>
              <a:rPr lang="en" sz="1300">
                <a:latin typeface="Calibri"/>
                <a:ea typeface="Calibri"/>
                <a:cs typeface="Calibri"/>
                <a:sym typeface="Calibri"/>
              </a:rPr>
            </a:br>
            <a:endParaRPr sz="1300">
              <a:latin typeface="Calibri"/>
              <a:ea typeface="Calibri"/>
              <a:cs typeface="Calibri"/>
              <a:sym typeface="Calibri"/>
            </a:endParaRPr>
          </a:p>
          <a:p>
            <a:pPr indent="-311150" lvl="1" marL="457200" rtl="0" algn="l">
              <a:lnSpc>
                <a:spcPct val="100000"/>
              </a:lnSpc>
              <a:spcBef>
                <a:spcPts val="0"/>
              </a:spcBef>
              <a:spcAft>
                <a:spcPts val="0"/>
              </a:spcAft>
              <a:buSzPts val="1300"/>
              <a:buFont typeface="Calibri"/>
              <a:buChar char="○"/>
            </a:pPr>
            <a:r>
              <a:rPr lang="en" sz="1300">
                <a:latin typeface="Calibri"/>
                <a:ea typeface="Calibri"/>
                <a:cs typeface="Calibri"/>
                <a:sym typeface="Calibri"/>
              </a:rPr>
              <a:t>New Analytics: Launch March 2020 - available for activation under Settings&gt;Features: </a:t>
            </a:r>
            <a:endParaRPr sz="1300">
              <a:latin typeface="Calibri"/>
              <a:ea typeface="Calibri"/>
              <a:cs typeface="Calibri"/>
              <a:sym typeface="Calibri"/>
            </a:endParaRPr>
          </a:p>
          <a:p>
            <a:pPr indent="-311150" lvl="2" marL="1371600" rtl="0" algn="l">
              <a:lnSpc>
                <a:spcPct val="100000"/>
              </a:lnSpc>
              <a:spcBef>
                <a:spcPts val="0"/>
              </a:spcBef>
              <a:spcAft>
                <a:spcPts val="0"/>
              </a:spcAft>
              <a:buSzPts val="1300"/>
              <a:buFont typeface="Calibri"/>
              <a:buChar char="■"/>
            </a:pPr>
            <a:r>
              <a:rPr lang="en" sz="1300">
                <a:latin typeface="Calibri"/>
                <a:ea typeface="Calibri"/>
                <a:cs typeface="Calibri"/>
                <a:sym typeface="Calibri"/>
              </a:rPr>
              <a:t>Review: https://community.canvaslms.com/docs/DOC-17998- 41521003848</a:t>
            </a:r>
            <a:br>
              <a:rPr lang="en" sz="1300">
                <a:latin typeface="Calibri"/>
                <a:ea typeface="Calibri"/>
                <a:cs typeface="Calibri"/>
                <a:sym typeface="Calibri"/>
              </a:rPr>
            </a:br>
            <a:endParaRPr sz="1300">
              <a:latin typeface="Calibri"/>
              <a:ea typeface="Calibri"/>
              <a:cs typeface="Calibri"/>
              <a:sym typeface="Calibri"/>
            </a:endParaRPr>
          </a:p>
          <a:p>
            <a:pPr indent="-311150" lvl="1" marL="457200" rtl="0" algn="l">
              <a:lnSpc>
                <a:spcPct val="100000"/>
              </a:lnSpc>
              <a:spcBef>
                <a:spcPts val="0"/>
              </a:spcBef>
              <a:spcAft>
                <a:spcPts val="0"/>
              </a:spcAft>
              <a:buSzPts val="1300"/>
              <a:buFont typeface="Calibri"/>
              <a:buChar char="○"/>
            </a:pPr>
            <a:r>
              <a:rPr lang="en" sz="1300">
                <a:latin typeface="Calibri"/>
                <a:ea typeface="Calibri"/>
                <a:cs typeface="Calibri"/>
                <a:sym typeface="Calibri"/>
              </a:rPr>
              <a:t>Portfolium: E-Portfolio Self-enroll course: </a:t>
            </a:r>
            <a:r>
              <a:rPr lang="en" sz="1300" u="sng">
                <a:solidFill>
                  <a:schemeClr val="accent5"/>
                </a:solidFill>
                <a:latin typeface="Calibri"/>
                <a:ea typeface="Calibri"/>
                <a:cs typeface="Calibri"/>
                <a:sym typeface="Calibri"/>
                <a:hlinkClick r:id="rId3">
                  <a:extLst>
                    <a:ext uri="{A12FA001-AC4F-418D-AE19-62706E023703}">
                      <ahyp:hlinkClr val="tx"/>
                    </a:ext>
                  </a:extLst>
                </a:hlinkClick>
              </a:rPr>
              <a:t>https://training.instructure.com/courses/2647816</a:t>
            </a:r>
            <a:br>
              <a:rPr lang="en" sz="1300"/>
            </a:br>
            <a:endParaRPr sz="1300"/>
          </a:p>
          <a:p>
            <a:pPr indent="-311150" lvl="1" marL="457200" rtl="0" algn="l">
              <a:lnSpc>
                <a:spcPct val="100000"/>
              </a:lnSpc>
              <a:spcBef>
                <a:spcPts val="0"/>
              </a:spcBef>
              <a:spcAft>
                <a:spcPts val="0"/>
              </a:spcAft>
              <a:buSzPts val="1300"/>
              <a:buChar char="○"/>
            </a:pPr>
            <a:r>
              <a:rPr lang="en" sz="1300" u="sng">
                <a:solidFill>
                  <a:schemeClr val="hlink"/>
                </a:solidFill>
                <a:hlinkClick r:id="rId4"/>
              </a:rPr>
              <a:t>Wellness Central is active in the student hub </a:t>
            </a:r>
            <a:endParaRPr sz="1300"/>
          </a:p>
          <a:p>
            <a:pPr indent="0" lvl="0" marL="0" rtl="0" algn="l">
              <a:lnSpc>
                <a:spcPct val="100000"/>
              </a:lnSpc>
              <a:spcBef>
                <a:spcPts val="0"/>
              </a:spcBef>
              <a:spcAft>
                <a:spcPts val="0"/>
              </a:spcAft>
              <a:buNone/>
            </a:pPr>
            <a:r>
              <a:t/>
            </a:r>
            <a:endParaRPr sz="13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DEFC Report Out: Remote Instruction Update</a:t>
            </a:r>
            <a:endParaRPr/>
          </a:p>
        </p:txBody>
      </p:sp>
      <p:sp>
        <p:nvSpPr>
          <p:cNvPr id="102" name="Google Shape;102;p20"/>
          <p:cNvSpPr txBox="1"/>
          <p:nvPr>
            <p:ph idx="1" type="body"/>
          </p:nvPr>
        </p:nvSpPr>
        <p:spPr>
          <a:xfrm>
            <a:off x="311700" y="1152475"/>
            <a:ext cx="8520600" cy="3705900"/>
          </a:xfrm>
          <a:prstGeom prst="rect">
            <a:avLst/>
          </a:prstGeom>
        </p:spPr>
        <p:txBody>
          <a:bodyPr anchorCtr="0" anchor="t" bIns="91425" lIns="91425" spcFirstLastPara="1" rIns="91425" wrap="square" tIns="91425">
            <a:noAutofit/>
          </a:bodyPr>
          <a:lstStyle/>
          <a:p>
            <a:pPr indent="-317500" lvl="0" marL="457200" rtl="0" algn="l">
              <a:lnSpc>
                <a:spcPct val="100000"/>
              </a:lnSpc>
              <a:spcBef>
                <a:spcPts val="0"/>
              </a:spcBef>
              <a:spcAft>
                <a:spcPts val="0"/>
              </a:spcAft>
              <a:buClr>
                <a:srgbClr val="000000"/>
              </a:buClr>
              <a:buSzPts val="1400"/>
              <a:buFont typeface="Calibri"/>
              <a:buChar char="●"/>
            </a:pPr>
            <a:r>
              <a:rPr lang="en" sz="1400">
                <a:solidFill>
                  <a:srgbClr val="000000"/>
                </a:solidFill>
                <a:latin typeface="Calibri"/>
                <a:ea typeface="Calibri"/>
                <a:cs typeface="Calibri"/>
                <a:sym typeface="Calibri"/>
              </a:rPr>
              <a:t>Remote Instruction Transition: currently all but one class has transitioned</a:t>
            </a:r>
            <a:endParaRPr sz="1400">
              <a:solidFill>
                <a:srgbClr val="000000"/>
              </a:solidFill>
              <a:latin typeface="Calibri"/>
              <a:ea typeface="Calibri"/>
              <a:cs typeface="Calibri"/>
              <a:sym typeface="Calibri"/>
            </a:endParaRPr>
          </a:p>
          <a:p>
            <a:pPr indent="-317500" lvl="0" marL="457200" rtl="0" algn="l">
              <a:lnSpc>
                <a:spcPct val="100000"/>
              </a:lnSpc>
              <a:spcBef>
                <a:spcPts val="0"/>
              </a:spcBef>
              <a:spcAft>
                <a:spcPts val="0"/>
              </a:spcAft>
              <a:buClr>
                <a:srgbClr val="000000"/>
              </a:buClr>
              <a:buSzPts val="1400"/>
              <a:buFont typeface="Calibri"/>
              <a:buChar char="●"/>
            </a:pPr>
            <a:r>
              <a:rPr lang="en" sz="1400">
                <a:solidFill>
                  <a:srgbClr val="000000"/>
                </a:solidFill>
                <a:latin typeface="Calibri"/>
                <a:ea typeface="Calibri"/>
                <a:cs typeface="Calibri"/>
                <a:sym typeface="Calibri"/>
              </a:rPr>
              <a:t>If faculty still need help they can revisit the </a:t>
            </a:r>
            <a:r>
              <a:rPr lang="en" sz="1400" u="sng">
                <a:solidFill>
                  <a:schemeClr val="hlink"/>
                </a:solidFill>
                <a:latin typeface="Calibri"/>
                <a:ea typeface="Calibri"/>
                <a:cs typeface="Calibri"/>
                <a:sym typeface="Calibri"/>
                <a:hlinkClick r:id="rId3"/>
              </a:rPr>
              <a:t>Growing With Canvas tutorial course</a:t>
            </a:r>
            <a:r>
              <a:rPr lang="en" sz="1400">
                <a:solidFill>
                  <a:srgbClr val="000000"/>
                </a:solidFill>
                <a:latin typeface="Calibri"/>
                <a:ea typeface="Calibri"/>
                <a:cs typeface="Calibri"/>
                <a:sym typeface="Calibri"/>
              </a:rPr>
              <a:t>, the </a:t>
            </a:r>
            <a:r>
              <a:rPr lang="en" sz="1400" u="sng">
                <a:solidFill>
                  <a:schemeClr val="hlink"/>
                </a:solidFill>
                <a:latin typeface="Calibri"/>
                <a:ea typeface="Calibri"/>
                <a:cs typeface="Calibri"/>
                <a:sym typeface="Calibri"/>
                <a:hlinkClick r:id="rId4"/>
              </a:rPr>
              <a:t>Distance Education Repository</a:t>
            </a:r>
            <a:r>
              <a:rPr lang="en" sz="1400">
                <a:solidFill>
                  <a:srgbClr val="000000"/>
                </a:solidFill>
                <a:latin typeface="Calibri"/>
                <a:ea typeface="Calibri"/>
                <a:cs typeface="Calibri"/>
                <a:sym typeface="Calibri"/>
              </a:rPr>
              <a:t> and call the Canvas 24/7 help line at (424) 213-6007</a:t>
            </a:r>
            <a:endParaRPr sz="1400">
              <a:solidFill>
                <a:srgbClr val="000000"/>
              </a:solidFill>
              <a:latin typeface="Calibri"/>
              <a:ea typeface="Calibri"/>
              <a:cs typeface="Calibri"/>
              <a:sym typeface="Calibri"/>
            </a:endParaRPr>
          </a:p>
          <a:p>
            <a:pPr indent="-317500" lvl="0" marL="457200" rtl="0" algn="l">
              <a:lnSpc>
                <a:spcPct val="100000"/>
              </a:lnSpc>
              <a:spcBef>
                <a:spcPts val="0"/>
              </a:spcBef>
              <a:spcAft>
                <a:spcPts val="0"/>
              </a:spcAft>
              <a:buClr>
                <a:srgbClr val="000000"/>
              </a:buClr>
              <a:buSzPts val="1400"/>
              <a:buFont typeface="Calibri"/>
              <a:buChar char="●"/>
            </a:pPr>
            <a:r>
              <a:rPr lang="en" sz="1400">
                <a:solidFill>
                  <a:srgbClr val="000000"/>
                </a:solidFill>
                <a:latin typeface="Calibri"/>
                <a:ea typeface="Calibri"/>
                <a:cs typeface="Calibri"/>
                <a:sym typeface="Calibri"/>
              </a:rPr>
              <a:t>Please refer students to the Passport to Canvas student orientation if they need help navigating Canvas and have them call the 24/7 Canvas student help line at (424) 213-6003</a:t>
            </a:r>
            <a:endParaRPr sz="1400">
              <a:solidFill>
                <a:schemeClr val="dk1"/>
              </a:solidFill>
              <a:latin typeface="Calibri"/>
              <a:ea typeface="Calibri"/>
              <a:cs typeface="Calibri"/>
              <a:sym typeface="Calibri"/>
            </a:endParaRPr>
          </a:p>
          <a:p>
            <a:pPr indent="-317500" lvl="0" marL="457200" rtl="0" algn="l">
              <a:lnSpc>
                <a:spcPct val="100000"/>
              </a:lnSpc>
              <a:spcBef>
                <a:spcPts val="0"/>
              </a:spcBef>
              <a:spcAft>
                <a:spcPts val="0"/>
              </a:spcAft>
              <a:buClr>
                <a:srgbClr val="000000"/>
              </a:buClr>
              <a:buSzPts val="1400"/>
              <a:buFont typeface="Calibri"/>
              <a:buChar char="●"/>
            </a:pPr>
            <a:r>
              <a:rPr lang="en" sz="1400">
                <a:solidFill>
                  <a:schemeClr val="dk1"/>
                </a:solidFill>
                <a:latin typeface="Calibri"/>
                <a:ea typeface="Calibri"/>
                <a:cs typeface="Calibri"/>
                <a:sym typeface="Calibri"/>
              </a:rPr>
              <a:t>New Resources Installed in Canvas:</a:t>
            </a:r>
            <a:endParaRPr sz="1400">
              <a:solidFill>
                <a:schemeClr val="dk1"/>
              </a:solidFill>
              <a:latin typeface="Calibri"/>
              <a:ea typeface="Calibri"/>
              <a:cs typeface="Calibri"/>
              <a:sym typeface="Calibri"/>
            </a:endParaRPr>
          </a:p>
          <a:p>
            <a:pPr indent="-317500" lvl="1" marL="914400" rtl="0" algn="l">
              <a:lnSpc>
                <a:spcPct val="100000"/>
              </a:lnSpc>
              <a:spcBef>
                <a:spcPts val="0"/>
              </a:spcBef>
              <a:spcAft>
                <a:spcPts val="0"/>
              </a:spcAft>
              <a:buClr>
                <a:schemeClr val="dk1"/>
              </a:buClr>
              <a:buSzPts val="1400"/>
              <a:buFont typeface="Calibri"/>
              <a:buChar char="○"/>
            </a:pPr>
            <a:r>
              <a:rPr lang="en">
                <a:solidFill>
                  <a:schemeClr val="dk1"/>
                </a:solidFill>
                <a:latin typeface="Calibri"/>
                <a:ea typeface="Calibri"/>
                <a:cs typeface="Calibri"/>
                <a:sym typeface="Calibri"/>
              </a:rPr>
              <a:t>Online Counseling is available through the Student Hub</a:t>
            </a:r>
            <a:endParaRPr>
              <a:solidFill>
                <a:schemeClr val="dk1"/>
              </a:solidFill>
              <a:latin typeface="Calibri"/>
              <a:ea typeface="Calibri"/>
              <a:cs typeface="Calibri"/>
              <a:sym typeface="Calibri"/>
            </a:endParaRPr>
          </a:p>
          <a:p>
            <a:pPr indent="-317500" lvl="2" marL="1371600" rtl="0" algn="l">
              <a:lnSpc>
                <a:spcPct val="100000"/>
              </a:lnSpc>
              <a:spcBef>
                <a:spcPts val="0"/>
              </a:spcBef>
              <a:spcAft>
                <a:spcPts val="0"/>
              </a:spcAft>
              <a:buClr>
                <a:schemeClr val="dk1"/>
              </a:buClr>
              <a:buSzPts val="1400"/>
              <a:buFont typeface="Calibri"/>
              <a:buChar char="■"/>
            </a:pPr>
            <a:r>
              <a:rPr lang="en">
                <a:solidFill>
                  <a:schemeClr val="dk1"/>
                </a:solidFill>
                <a:latin typeface="Calibri"/>
                <a:ea typeface="Calibri"/>
                <a:cs typeface="Calibri"/>
                <a:sym typeface="Calibri"/>
              </a:rPr>
              <a:t>you can add the tiles to your own class pages in Canvas!!</a:t>
            </a:r>
            <a:endParaRPr sz="1400">
              <a:solidFill>
                <a:schemeClr val="dk1"/>
              </a:solidFill>
              <a:latin typeface="Calibri"/>
              <a:ea typeface="Calibri"/>
              <a:cs typeface="Calibri"/>
              <a:sym typeface="Calibri"/>
            </a:endParaRPr>
          </a:p>
          <a:p>
            <a:pPr indent="-317500" lvl="1" marL="914400" rtl="0" algn="l">
              <a:lnSpc>
                <a:spcPct val="100000"/>
              </a:lnSpc>
              <a:spcBef>
                <a:spcPts val="0"/>
              </a:spcBef>
              <a:spcAft>
                <a:spcPts val="0"/>
              </a:spcAft>
              <a:buClr>
                <a:srgbClr val="000000"/>
              </a:buClr>
              <a:buSzPts val="1400"/>
              <a:buFont typeface="Calibri"/>
              <a:buChar char="○"/>
            </a:pPr>
            <a:r>
              <a:rPr lang="en" sz="1400">
                <a:solidFill>
                  <a:schemeClr val="dk1"/>
                </a:solidFill>
                <a:latin typeface="Calibri"/>
                <a:ea typeface="Calibri"/>
                <a:cs typeface="Calibri"/>
                <a:sym typeface="Calibri"/>
              </a:rPr>
              <a:t>Online Tutoring is now available through the </a:t>
            </a:r>
            <a:r>
              <a:rPr lang="en" sz="1400" u="sng">
                <a:solidFill>
                  <a:schemeClr val="hlink"/>
                </a:solidFill>
                <a:latin typeface="Calibri"/>
                <a:ea typeface="Calibri"/>
                <a:cs typeface="Calibri"/>
                <a:sym typeface="Calibri"/>
                <a:hlinkClick r:id="rId5"/>
              </a:rPr>
              <a:t>SRC</a:t>
            </a:r>
            <a:r>
              <a:rPr lang="en" sz="1400">
                <a:solidFill>
                  <a:schemeClr val="dk1"/>
                </a:solidFill>
                <a:latin typeface="Calibri"/>
                <a:ea typeface="Calibri"/>
                <a:cs typeface="Calibri"/>
                <a:sym typeface="Calibri"/>
              </a:rPr>
              <a:t> and through </a:t>
            </a:r>
            <a:r>
              <a:rPr lang="en" sz="1400" u="sng">
                <a:solidFill>
                  <a:schemeClr val="hlink"/>
                </a:solidFill>
                <a:latin typeface="Calibri"/>
                <a:ea typeface="Calibri"/>
                <a:cs typeface="Calibri"/>
                <a:sym typeface="Calibri"/>
                <a:hlinkClick r:id="rId6"/>
              </a:rPr>
              <a:t>NetTutor</a:t>
            </a:r>
            <a:endParaRPr>
              <a:solidFill>
                <a:schemeClr val="dk1"/>
              </a:solidFill>
              <a:latin typeface="Calibri"/>
              <a:ea typeface="Calibri"/>
              <a:cs typeface="Calibri"/>
              <a:sym typeface="Calibri"/>
            </a:endParaRPr>
          </a:p>
          <a:p>
            <a:pPr indent="-317500" lvl="1" marL="914400" rtl="0" algn="l">
              <a:lnSpc>
                <a:spcPct val="100000"/>
              </a:lnSpc>
              <a:spcBef>
                <a:spcPts val="0"/>
              </a:spcBef>
              <a:spcAft>
                <a:spcPts val="0"/>
              </a:spcAft>
              <a:buClr>
                <a:schemeClr val="dk1"/>
              </a:buClr>
              <a:buSzPts val="1400"/>
              <a:buFont typeface="Calibri"/>
              <a:buChar char="○"/>
            </a:pPr>
            <a:r>
              <a:rPr lang="en">
                <a:solidFill>
                  <a:schemeClr val="dk1"/>
                </a:solidFill>
                <a:latin typeface="Calibri"/>
                <a:ea typeface="Calibri"/>
                <a:cs typeface="Calibri"/>
                <a:sym typeface="Calibri"/>
              </a:rPr>
              <a:t>Adjust All and Badges for Faculty</a:t>
            </a:r>
            <a:endParaRPr>
              <a:solidFill>
                <a:schemeClr val="dk1"/>
              </a:solidFill>
              <a:latin typeface="Calibri"/>
              <a:ea typeface="Calibri"/>
              <a:cs typeface="Calibri"/>
              <a:sym typeface="Calibri"/>
            </a:endParaRPr>
          </a:p>
          <a:p>
            <a:pPr indent="-317500" lvl="0" marL="457200" rtl="0" algn="l">
              <a:lnSpc>
                <a:spcPct val="100000"/>
              </a:lnSpc>
              <a:spcBef>
                <a:spcPts val="0"/>
              </a:spcBef>
              <a:spcAft>
                <a:spcPts val="0"/>
              </a:spcAft>
              <a:buClr>
                <a:schemeClr val="dk1"/>
              </a:buClr>
              <a:buSzPts val="1400"/>
              <a:buFont typeface="Calibri"/>
              <a:buChar char="●"/>
            </a:pPr>
            <a:r>
              <a:rPr lang="en" sz="1400">
                <a:solidFill>
                  <a:schemeClr val="dk1"/>
                </a:solidFill>
                <a:latin typeface="Calibri"/>
                <a:ea typeface="Calibri"/>
                <a:cs typeface="Calibri"/>
                <a:sym typeface="Calibri"/>
              </a:rPr>
              <a:t>New Resources Coming:</a:t>
            </a:r>
            <a:endParaRPr sz="1400">
              <a:solidFill>
                <a:schemeClr val="dk1"/>
              </a:solidFill>
              <a:latin typeface="Calibri"/>
              <a:ea typeface="Calibri"/>
              <a:cs typeface="Calibri"/>
              <a:sym typeface="Calibri"/>
            </a:endParaRPr>
          </a:p>
          <a:p>
            <a:pPr indent="-317500" lvl="1" marL="914400" rtl="0" algn="l">
              <a:lnSpc>
                <a:spcPct val="100000"/>
              </a:lnSpc>
              <a:spcBef>
                <a:spcPts val="0"/>
              </a:spcBef>
              <a:spcAft>
                <a:spcPts val="0"/>
              </a:spcAft>
              <a:buClr>
                <a:schemeClr val="dk1"/>
              </a:buClr>
              <a:buSzPts val="1400"/>
              <a:buFont typeface="Calibri"/>
              <a:buChar char="○"/>
            </a:pPr>
            <a:r>
              <a:rPr lang="en">
                <a:solidFill>
                  <a:schemeClr val="dk1"/>
                </a:solidFill>
                <a:latin typeface="Calibri"/>
                <a:ea typeface="Calibri"/>
                <a:cs typeface="Calibri"/>
                <a:sym typeface="Calibri"/>
              </a:rPr>
              <a:t>Ally for Accessibility &amp; Labster for lab sciences online</a:t>
            </a:r>
            <a:br>
              <a:rPr lang="en">
                <a:solidFill>
                  <a:schemeClr val="dk1"/>
                </a:solidFill>
                <a:latin typeface="Calibri"/>
                <a:ea typeface="Calibri"/>
                <a:cs typeface="Calibri"/>
                <a:sym typeface="Calibri"/>
              </a:rPr>
            </a:br>
            <a:endParaRPr>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t/>
            </a:r>
            <a:endParaRPr sz="1400">
              <a:solidFill>
                <a:schemeClr val="dk1"/>
              </a:solidFill>
              <a:highlight>
                <a:srgbClr val="FFF2CC"/>
              </a:highlight>
              <a:latin typeface="Calibri"/>
              <a:ea typeface="Calibri"/>
              <a:cs typeface="Calibri"/>
              <a:sym typeface="Calibri"/>
            </a:endParaRPr>
          </a:p>
          <a:p>
            <a:pPr indent="0" lvl="0" marL="0" rtl="0" algn="l">
              <a:spcBef>
                <a:spcPts val="0"/>
              </a:spcBef>
              <a:spcAft>
                <a:spcPts val="1600"/>
              </a:spcAft>
              <a:buNone/>
            </a:pPr>
            <a:r>
              <a:t/>
            </a:r>
            <a:endParaRPr sz="1100">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DEFC Report Out: Remote Instruction Update</a:t>
            </a:r>
            <a:endParaRPr/>
          </a:p>
          <a:p>
            <a:pPr indent="0" lvl="0" marL="0" rtl="0" algn="l">
              <a:spcBef>
                <a:spcPts val="0"/>
              </a:spcBef>
              <a:spcAft>
                <a:spcPts val="0"/>
              </a:spcAft>
              <a:buNone/>
            </a:pPr>
            <a:r>
              <a:t/>
            </a:r>
            <a:endParaRPr/>
          </a:p>
        </p:txBody>
      </p:sp>
      <p:sp>
        <p:nvSpPr>
          <p:cNvPr id="108" name="Google Shape;108;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solidFill>
                  <a:schemeClr val="dk1"/>
                </a:solidFill>
                <a:latin typeface="Calibri"/>
                <a:ea typeface="Calibri"/>
                <a:cs typeface="Calibri"/>
                <a:sym typeface="Calibri"/>
              </a:rPr>
              <a:t>Canvas Use Analytics:</a:t>
            </a:r>
            <a:endParaRPr>
              <a:solidFill>
                <a:schemeClr val="dk1"/>
              </a:solidFill>
              <a:latin typeface="Calibri"/>
              <a:ea typeface="Calibri"/>
              <a:cs typeface="Calibri"/>
              <a:sym typeface="Calibri"/>
            </a:endParaRPr>
          </a:p>
          <a:p>
            <a:pPr indent="-317500" lvl="1" marL="914400" rtl="0" algn="l">
              <a:lnSpc>
                <a:spcPct val="100000"/>
              </a:lnSpc>
              <a:spcBef>
                <a:spcPts val="0"/>
              </a:spcBef>
              <a:spcAft>
                <a:spcPts val="0"/>
              </a:spcAft>
              <a:buSzPts val="1400"/>
              <a:buChar char="○"/>
            </a:pPr>
            <a:r>
              <a:rPr lang="en">
                <a:solidFill>
                  <a:schemeClr val="dk1"/>
                </a:solidFill>
                <a:highlight>
                  <a:srgbClr val="FFF2CC"/>
                </a:highlight>
                <a:latin typeface="Calibri"/>
                <a:ea typeface="Calibri"/>
                <a:cs typeface="Calibri"/>
                <a:sym typeface="Calibri"/>
              </a:rPr>
              <a:t>Pre Covid= 138 courses - 63 teachers - 2,571 Students Using Canvas</a:t>
            </a:r>
            <a:endParaRPr>
              <a:solidFill>
                <a:schemeClr val="dk1"/>
              </a:solidFill>
              <a:highlight>
                <a:srgbClr val="FFF2CC"/>
              </a:highlight>
              <a:latin typeface="Calibri"/>
              <a:ea typeface="Calibri"/>
              <a:cs typeface="Calibri"/>
              <a:sym typeface="Calibri"/>
            </a:endParaRPr>
          </a:p>
          <a:p>
            <a:pPr indent="-317500" lvl="1" marL="914400" rtl="0" algn="l">
              <a:lnSpc>
                <a:spcPct val="100000"/>
              </a:lnSpc>
              <a:spcBef>
                <a:spcPts val="0"/>
              </a:spcBef>
              <a:spcAft>
                <a:spcPts val="0"/>
              </a:spcAft>
              <a:buSzPts val="1400"/>
              <a:buChar char="○"/>
            </a:pPr>
            <a:r>
              <a:rPr lang="en">
                <a:solidFill>
                  <a:schemeClr val="dk1"/>
                </a:solidFill>
                <a:highlight>
                  <a:srgbClr val="FFF2CC"/>
                </a:highlight>
                <a:latin typeface="Calibri"/>
                <a:ea typeface="Calibri"/>
                <a:cs typeface="Calibri"/>
                <a:sym typeface="Calibri"/>
              </a:rPr>
              <a:t>Currently=374 courses -193 teachers-4,523 students using Canvas </a:t>
            </a:r>
            <a:endParaRPr>
              <a:latin typeface="Calibri"/>
              <a:ea typeface="Calibri"/>
              <a:cs typeface="Calibri"/>
              <a:sym typeface="Calibri"/>
            </a:endParaRPr>
          </a:p>
          <a:p>
            <a:pPr indent="0" lvl="0" marL="0" rtl="0" algn="l">
              <a:lnSpc>
                <a:spcPct val="100000"/>
              </a:lnSpc>
              <a:spcBef>
                <a:spcPts val="0"/>
              </a:spcBef>
              <a:spcAft>
                <a:spcPts val="0"/>
              </a:spcAft>
              <a:buNone/>
            </a:pPr>
            <a:r>
              <a:t/>
            </a:r>
            <a:endParaRPr>
              <a:latin typeface="Calibri"/>
              <a:ea typeface="Calibri"/>
              <a:cs typeface="Calibri"/>
              <a:sym typeface="Calibri"/>
            </a:endParaRPr>
          </a:p>
          <a:p>
            <a:pPr indent="0" lvl="0" marL="0" rtl="0" algn="l">
              <a:lnSpc>
                <a:spcPct val="100000"/>
              </a:lnSpc>
              <a:spcBef>
                <a:spcPts val="0"/>
              </a:spcBef>
              <a:spcAft>
                <a:spcPts val="0"/>
              </a:spcAft>
              <a:buNone/>
            </a:pPr>
            <a:r>
              <a:rPr lang="en">
                <a:latin typeface="Calibri"/>
                <a:ea typeface="Calibri"/>
                <a:cs typeface="Calibri"/>
                <a:sym typeface="Calibri"/>
              </a:rPr>
              <a:t>Communication with the Chancellor’s Office and ACCJC</a:t>
            </a:r>
            <a:endParaRPr>
              <a:latin typeface="Calibri"/>
              <a:ea typeface="Calibri"/>
              <a:cs typeface="Calibri"/>
              <a:sym typeface="Calibri"/>
            </a:endParaRPr>
          </a:p>
          <a:p>
            <a:pPr indent="-317500" lvl="0" marL="457200" rtl="0" algn="l">
              <a:lnSpc>
                <a:spcPct val="100000"/>
              </a:lnSpc>
              <a:spcBef>
                <a:spcPts val="0"/>
              </a:spcBef>
              <a:spcAft>
                <a:spcPts val="0"/>
              </a:spcAft>
              <a:buSzPts val="1400"/>
              <a:buFont typeface="Calibri"/>
              <a:buChar char="●"/>
            </a:pPr>
            <a:r>
              <a:rPr lang="en" sz="1400">
                <a:latin typeface="Calibri"/>
                <a:ea typeface="Calibri"/>
                <a:cs typeface="Calibri"/>
                <a:sym typeface="Calibri"/>
              </a:rPr>
              <a:t>Barb, Lauren and Jasmine are meeting to make sure that our list of courses taught via Remote Instruction is sent to the CO and ACCJC</a:t>
            </a:r>
            <a:endParaRPr sz="14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BA075100CCC2439C6C59EBD870AD93" ma:contentTypeVersion="15" ma:contentTypeDescription="Create a new document." ma:contentTypeScope="" ma:versionID="18bf43e84084a961ae90c8033218ef5d">
  <xsd:schema xmlns:xsd="http://www.w3.org/2001/XMLSchema" xmlns:xs="http://www.w3.org/2001/XMLSchema" xmlns:p="http://schemas.microsoft.com/office/2006/metadata/properties" xmlns:ns2="0fdf87a7-f9cf-4586-b3f6-a593b3fb8cb6" xmlns:ns3="b1b3ff20-403c-4f54-9938-a1f560f1863e" targetNamespace="http://schemas.microsoft.com/office/2006/metadata/properties" ma:root="true" ma:fieldsID="bbb6cff70591390ba8162b171a3ef820" ns2:_="" ns3:_="">
    <xsd:import namespace="0fdf87a7-f9cf-4586-b3f6-a593b3fb8cb6"/>
    <xsd:import namespace="b1b3ff20-403c-4f54-9938-a1f560f1863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df87a7-f9cf-4586-b3f6-a593b3fb8c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4091207-ce1c-4ccc-a85f-94e969b489c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1b3ff20-403c-4f54-9938-a1f560f1863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afe34f9-5592-44fb-a6db-3a1503b25e47}" ma:internalName="TaxCatchAll" ma:showField="CatchAllData" ma:web="b1b3ff20-403c-4f54-9938-a1f560f186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1b3ff20-403c-4f54-9938-a1f560f1863e" xsi:nil="true"/>
    <lcf76f155ced4ddcb4097134ff3c332f xmlns="0fdf87a7-f9cf-4586-b3f6-a593b3fb8cb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20656A5-2C1D-4783-B3CD-93760800E76E}"/>
</file>

<file path=customXml/itemProps2.xml><?xml version="1.0" encoding="utf-8"?>
<ds:datastoreItem xmlns:ds="http://schemas.openxmlformats.org/officeDocument/2006/customXml" ds:itemID="{D7A9562F-2C5D-485F-BC58-2F501FE21153}"/>
</file>

<file path=customXml/itemProps3.xml><?xml version="1.0" encoding="utf-8"?>
<ds:datastoreItem xmlns:ds="http://schemas.openxmlformats.org/officeDocument/2006/customXml" ds:itemID="{74EAFF71-40D5-4877-A51C-8129D04EDB24}"/>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0x01010069BA075100CCC2439C6C59EBD870AD93</vt:lpwstr>
  </property>
</Properties>
</file>