
<file path=[Content_Types].xml><?xml version="1.0" encoding="utf-8"?>
<Types xmlns="http://schemas.openxmlformats.org/package/2006/content-types">
  <Default Extension="rels" ContentType="application/vnd.openxmlformats-package.relationships+xml"/>
  <Default Extension="fntdata" ContentType="application/x-fontdata"/>
  <Default Extension="xml" ContentType="application/xml"/>
  <Default Extension="jpg" ContentType="image/jpeg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</p:sldIdLst>
  <p:sldSz cy="5143500" cx="9144000"/>
  <p:notesSz cx="6858000" cy="9144000"/>
  <p:embeddedFontLst>
    <p:embeddedFont>
      <p:font typeface="Lato"/>
      <p:regular r:id="rId32"/>
      <p:bold r:id="rId33"/>
      <p:italic r:id="rId34"/>
      <p:boldItalic r:id="rId3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1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1" Type="http://schemas.openxmlformats.org/officeDocument/2006/relationships/slide" Target="slides/slide16.xml"/><Relationship Id="rId34" Type="http://schemas.openxmlformats.org/officeDocument/2006/relationships/font" Target="fonts/Lato-italic.fntdata"/><Relationship Id="rId25" Type="http://schemas.openxmlformats.org/officeDocument/2006/relationships/slide" Target="slides/slide20.xml"/><Relationship Id="rId7" Type="http://schemas.openxmlformats.org/officeDocument/2006/relationships/slide" Target="slides/slide2.xml"/><Relationship Id="rId33" Type="http://schemas.openxmlformats.org/officeDocument/2006/relationships/font" Target="fonts/Lato-bold.fntdata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38" Type="http://schemas.openxmlformats.org/officeDocument/2006/relationships/customXml" Target="../customXml/item3.xml"/><Relationship Id="rId20" Type="http://schemas.openxmlformats.org/officeDocument/2006/relationships/slide" Target="slides/slide15.xml"/><Relationship Id="rId2" Type="http://schemas.openxmlformats.org/officeDocument/2006/relationships/viewProps" Target="viewProps.xml"/><Relationship Id="rId29" Type="http://schemas.openxmlformats.org/officeDocument/2006/relationships/slide" Target="slides/slide24.xml"/><Relationship Id="rId16" Type="http://schemas.openxmlformats.org/officeDocument/2006/relationships/slide" Target="slides/slide11.xml"/><Relationship Id="rId24" Type="http://schemas.openxmlformats.org/officeDocument/2006/relationships/slide" Target="slides/slide19.xml"/><Relationship Id="rId1" Type="http://schemas.openxmlformats.org/officeDocument/2006/relationships/theme" Target="theme/theme2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32" Type="http://schemas.openxmlformats.org/officeDocument/2006/relationships/font" Target="fonts/Lato-regular.fntdata"/><Relationship Id="rId37" Type="http://schemas.openxmlformats.org/officeDocument/2006/relationships/customXml" Target="../customXml/item2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5" Type="http://schemas.openxmlformats.org/officeDocument/2006/relationships/notesMaster" Target="notesMasters/notesMaster1.xml"/><Relationship Id="rId15" Type="http://schemas.openxmlformats.org/officeDocument/2006/relationships/slide" Target="slides/slide10.xml"/><Relationship Id="rId36" Type="http://schemas.openxmlformats.org/officeDocument/2006/relationships/customXml" Target="../customXml/item1.xml"/><Relationship Id="rId31" Type="http://schemas.openxmlformats.org/officeDocument/2006/relationships/slide" Target="slides/slide26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22" Type="http://schemas.openxmlformats.org/officeDocument/2006/relationships/slide" Target="slides/slide1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font" Target="fonts/Lato-boldItalic.fntdata"/><Relationship Id="rId14" Type="http://schemas.openxmlformats.org/officeDocument/2006/relationships/slide" Target="slides/slide9.xml"/><Relationship Id="rId8" Type="http://schemas.openxmlformats.org/officeDocument/2006/relationships/slide" Target="slides/slide3.xml"/><Relationship Id="rId3" Type="http://schemas.openxmlformats.org/officeDocument/2006/relationships/presProps" Target="presProps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705df13f3b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705df13f3b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75992a978d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75992a978d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4e056243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4e056243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75992a978d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75992a978d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75992a978d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75992a978d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75992a978d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75992a978d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75992a978d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75992a978d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75992a978d_0_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75992a978d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75992a978d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75992a978d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75992a978d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75992a978d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05df13f3b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05df13f3b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75992a978d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75992a978d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75992a978d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75992a978d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41893761cc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41893761cc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75992a978d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75992a978d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5a6fbefbb6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5a6fbefbb6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75992a978d_0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75992a978d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455af17291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455af17291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455af1729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455af1729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41893761cc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41893761cc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455af1730f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455af1730f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1063ae82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1063ae82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63736bef2a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63736bef2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5a6fbefbb6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5a6fbefbb6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648a42c95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648a42c95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0" name="Google Shape;20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943051" y="0"/>
            <a:ext cx="1156275" cy="14963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210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9" name="Google Shape;39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0" name="Google Shape;40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2" name="Google Shape;42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943051" y="0"/>
            <a:ext cx="1156275" cy="14963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drive.google.com/file/d/1AX8mXX-4dhuLG3AHVUyycBH8JU1UGFjz/view" TargetMode="External"/><Relationship Id="rId4" Type="http://schemas.openxmlformats.org/officeDocument/2006/relationships/hyperlink" Target="https://drive.google.com/file/d/1yAIlfcmYwk7gj0FRtMYcSXASVspNSsPP/view?usp=sharing" TargetMode="External"/><Relationship Id="rId9" Type="http://schemas.openxmlformats.org/officeDocument/2006/relationships/hyperlink" Target="https://drive.google.com/file/d/1khS9EN56zfqaKt--0E-yh3adTA0QDQvw/view?usp=sharing" TargetMode="External"/><Relationship Id="rId5" Type="http://schemas.openxmlformats.org/officeDocument/2006/relationships/hyperlink" Target="https://drive.google.com/file/d/1f0dYwG3Mf8EpY6mO_I-L9CYuWNioJ0at/view?usp=sharing" TargetMode="External"/><Relationship Id="rId6" Type="http://schemas.openxmlformats.org/officeDocument/2006/relationships/hyperlink" Target="https://drive.google.com/file/d/1vpsIqStHq_cI2pBjhp3O2kGYdDyO2XeZ/view?usp=sharing" TargetMode="External"/><Relationship Id="rId7" Type="http://schemas.openxmlformats.org/officeDocument/2006/relationships/hyperlink" Target="https://drive.google.com/file/d/109NA0WX9GNO0_WJhSUrymKd3gDdAeiBl/view?usp=sharing" TargetMode="External"/><Relationship Id="rId8" Type="http://schemas.openxmlformats.org/officeDocument/2006/relationships/hyperlink" Target="https://drive.google.com/file/d/1fEU6mWd7tCosvznp9iBJCDd6KmQ6tN4j/view?usp=sharing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docs.google.com/document/d/18mNi3mFESt2d9gOZ8PQLpudkf8YJDvHUdzecbfnjH3Y/view" TargetMode="External"/><Relationship Id="rId4" Type="http://schemas.openxmlformats.org/officeDocument/2006/relationships/hyperlink" Target="https://docs.google.com/document/d/1s1sn9Uhb8fJ3FRZ9zQaU93ahCh_nFHOIlEd7tNxcYC4/view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s://drive.google.com/file/d/1ITJi0jtKmcxkisxhBuim8IZQpGn7zfAU/view?usp=sharing" TargetMode="Externa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s://drive.google.com/file/d/16DHbMKhTsyveKsLLbQPUMO3ltSfFW_XA/view?usp=sharing" TargetMode="External"/><Relationship Id="rId4" Type="http://schemas.openxmlformats.org/officeDocument/2006/relationships/hyperlink" Target="https://web.hypothes.is/blog/portfolio/annotation-in-education-2019-highlights/" TargetMode="Externa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s://drive.google.com/file/d/1QytkPyZ2mW6e4Y5SCbxKNo95RULWK9xH/view?usp=sharing" TargetMode="Externa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cccconfer.zoom.us/j/498385619" TargetMode="External"/><Relationship Id="rId4" Type="http://schemas.openxmlformats.org/officeDocument/2006/relationships/hyperlink" Target="https://zoom.us/u/arSbaaODs" TargetMode="External"/><Relationship Id="rId5" Type="http://schemas.openxmlformats.org/officeDocument/2006/relationships/hyperlink" Target="mailto:498385619@lync.zoom.us" TargetMode="External"/><Relationship Id="rId6" Type="http://schemas.openxmlformats.org/officeDocument/2006/relationships/hyperlink" Target="http://www.compton.edu/academics/distance-ed/facultyresources.aspx" TargetMode="Externa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s://docs.google.com/document/d/1wuVAkMO36cHJVehEjd_hmuPwIcpztlaDC2vstDTzgw4/edit?usp=sharing" TargetMode="External"/><Relationship Id="rId4" Type="http://schemas.openxmlformats.org/officeDocument/2006/relationships/hyperlink" Target="https://docs.google.com/document/d/1SlyAa3CyDJih3bLeWnB7vGx8O1hRjSeRGYcuiPs_Ah8/edit?usp=sharing" TargetMode="Externa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1.xml"/><Relationship Id="rId3" Type="http://schemas.openxmlformats.org/officeDocument/2006/relationships/hyperlink" Target="https://onlinenetworkofeducators.org/cccdlday19/" TargetMode="Externa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hyperlink" Target="http://onlineteachingconference.org/" TargetMode="External"/><Relationship Id="rId4" Type="http://schemas.openxmlformats.org/officeDocument/2006/relationships/hyperlink" Target="https://www.csun.edu/cod/conference" TargetMode="Externa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4.xml"/><Relationship Id="rId3" Type="http://schemas.openxmlformats.org/officeDocument/2006/relationships/hyperlink" Target="https://docs.google.com/document/d/e/2PACX-1vT0wsBcwjAQ9L1vCPCi5dilIL1Y5RW97tqtGDT5fko_8mtdltVXMzFmRhPVsiDv6dc8c_qfUSIlBDLu/pub" TargetMode="External"/><Relationship Id="rId4" Type="http://schemas.openxmlformats.org/officeDocument/2006/relationships/hyperlink" Target="https://community.canvaslms.com/groups/accessibility/blog/2017/09/21/comparison-of-canvas-accessibility-lti-tools" TargetMode="Externa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hyperlink" Target="https://compton.instructure.com/courses/361" TargetMode="External"/><Relationship Id="rId4" Type="http://schemas.openxmlformats.org/officeDocument/2006/relationships/hyperlink" Target="http://www.compton.edu/academics/distance-ed/facultyresources.aspx" TargetMode="Externa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cccconfer.zoom.us/recording/share/Owm-8GpxGno_gWtHLmC5xB1jy1FXD1VKMWWnAlRPkbA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compton.edu/academics/docs/Summary-Degrees-Certificates.pdf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docs.google.com/presentation/d/17pPkjMhwVVnNrPdExSI2RBLznZZ_J-Y8FYqXckr4IN0/edit?usp=sharing" TargetMode="External"/><Relationship Id="rId4" Type="http://schemas.openxmlformats.org/officeDocument/2006/relationships/hyperlink" Target="https://docs.google.com/presentation/d/17pPkjMhwVVnNrPdExSI2RBLznZZ_J-Y8FYqXckr4IN0/edit?usp=sharing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cccdeco.org/resources/ccc-de-coordinators-monthly-meetings-links/" TargetMode="External"/><Relationship Id="rId4" Type="http://schemas.openxmlformats.org/officeDocument/2006/relationships/hyperlink" Target="https://docs.google.com/presentation/d/1xPkq1nCxfFzU4QmhrMDn9ojAtZJGllUOgCjmsVDqoiU/edit?usp=sharing" TargetMode="External"/><Relationship Id="rId5" Type="http://schemas.openxmlformats.org/officeDocument/2006/relationships/hyperlink" Target="http://cccdeco.org/resources/" TargetMode="External"/><Relationship Id="rId6" Type="http://schemas.openxmlformats.org/officeDocument/2006/relationships/hyperlink" Target="https://drive.google.com/file/d/1PLqT8C_R-lRQswleXwM_SpoGAAi2hC15/view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catalog.onlinenetworkofeducators.org/" TargetMode="External"/><Relationship Id="rId4" Type="http://schemas.openxmlformats.org/officeDocument/2006/relationships/hyperlink" Target="https://catalog.onlinenetworkofeducators.org/" TargetMode="External"/><Relationship Id="rId5" Type="http://schemas.openxmlformats.org/officeDocument/2006/relationships/hyperlink" Target="https://catalog.onlinenetworkofeducators.org/" TargetMode="External"/><Relationship Id="rId6" Type="http://schemas.openxmlformats.org/officeDocument/2006/relationships/hyperlink" Target="https://cvc.edu/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58883" y="0"/>
            <a:ext cx="2426226" cy="3139826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>
            <p:ph type="ctrTitle"/>
          </p:nvPr>
        </p:nvSpPr>
        <p:spPr>
          <a:xfrm>
            <a:off x="311696" y="152252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DEAC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3"/>
          <p:cNvSpPr txBox="1"/>
          <p:nvPr>
            <p:ph idx="1" type="subTitle"/>
          </p:nvPr>
        </p:nvSpPr>
        <p:spPr>
          <a:xfrm>
            <a:off x="311700" y="3612075"/>
            <a:ext cx="8520600" cy="137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Distance Education Advisory Committee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Tuesday November 26, 2019</a:t>
            </a:r>
            <a:br>
              <a:rPr lang="en">
                <a:latin typeface="Calibri"/>
                <a:ea typeface="Calibri"/>
                <a:cs typeface="Calibri"/>
                <a:sym typeface="Calibri"/>
              </a:rPr>
            </a:br>
            <a:r>
              <a:rPr lang="en">
                <a:latin typeface="Calibri"/>
                <a:ea typeface="Calibri"/>
                <a:cs typeface="Calibri"/>
                <a:sym typeface="Calibri"/>
              </a:rPr>
              <a:t>1:00 pm - 2:00 pm in VT 212A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Review Formal Recommendations cont.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22"/>
          <p:cNvSpPr txBox="1"/>
          <p:nvPr>
            <p:ph idx="1" type="body"/>
          </p:nvPr>
        </p:nvSpPr>
        <p:spPr>
          <a:xfrm>
            <a:off x="311700" y="1152475"/>
            <a:ext cx="46455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Second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 Read of Formal Rec #1 for LTI: </a:t>
            </a: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EdReady</a:t>
            </a:r>
            <a:endParaRPr i="1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Syria Purdom/Denise Blood will present and take any questions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1 EdReady and Accessibility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2 EdReady for English Learners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3 EdReady for Math Learners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7"/>
              </a:rPr>
              <a:t>4 NROC Overview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8"/>
              </a:rPr>
              <a:t>5 Accessibility Student Report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9"/>
              </a:rPr>
              <a:t>6 Accessibility Teacher Report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22"/>
          <p:cNvSpPr txBox="1"/>
          <p:nvPr/>
        </p:nvSpPr>
        <p:spPr>
          <a:xfrm>
            <a:off x="5603175" y="1360675"/>
            <a:ext cx="3097500" cy="32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Notes: 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Include working with Ed Dev courses.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Add access to all Canvas shells and on our Compton website. 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●"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Motion to approve second read: Jose	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●"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Second: Cliff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3"/>
          <p:cNvSpPr txBox="1"/>
          <p:nvPr>
            <p:ph type="title"/>
          </p:nvPr>
        </p:nvSpPr>
        <p:spPr>
          <a:xfrm>
            <a:off x="265500" y="724075"/>
            <a:ext cx="4045200" cy="1991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Vote on passing EdReady to Senate </a:t>
            </a:r>
            <a:endParaRPr sz="3000"/>
          </a:p>
        </p:txBody>
      </p:sp>
      <p:sp>
        <p:nvSpPr>
          <p:cNvPr id="121" name="Google Shape;121;p23"/>
          <p:cNvSpPr txBox="1"/>
          <p:nvPr>
            <p:ph idx="1" type="subTitle"/>
          </p:nvPr>
        </p:nvSpPr>
        <p:spPr>
          <a:xfrm>
            <a:off x="265500" y="2803075"/>
            <a:ext cx="4045200" cy="155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Yes:8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No:0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Abstain:0</a:t>
            </a:r>
            <a:endParaRPr/>
          </a:p>
        </p:txBody>
      </p:sp>
      <p:sp>
        <p:nvSpPr>
          <p:cNvPr id="122" name="Google Shape;122;p23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/>
              <a:t>Vote is passed.</a:t>
            </a:r>
            <a:endParaRPr sz="21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Review Formal Recommendations Continued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24"/>
          <p:cNvSpPr txBox="1"/>
          <p:nvPr>
            <p:ph idx="1" type="body"/>
          </p:nvPr>
        </p:nvSpPr>
        <p:spPr>
          <a:xfrm>
            <a:off x="311700" y="1152475"/>
            <a:ext cx="43347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en" u="sng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DE Language for online/hybrid syllabus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lphaLcPeriod"/>
            </a:pPr>
            <a:r>
              <a:rPr lang="en">
                <a:highlight>
                  <a:srgbClr val="FFF2CC"/>
                </a:highlight>
                <a:latin typeface="Calibri"/>
                <a:ea typeface="Calibri"/>
                <a:cs typeface="Calibri"/>
                <a:sym typeface="Calibri"/>
              </a:rPr>
              <a:t>We are planning to vote on this being mandatory for online and hybrid syllabi, so it is important to get faculty buy in during this phase.</a:t>
            </a:r>
            <a:endParaRPr>
              <a:highlight>
                <a:srgbClr val="FFF2CC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en" u="sng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DE Ticket Note Language</a:t>
            </a:r>
            <a:endParaRPr/>
          </a:p>
          <a:p>
            <a:pPr indent="0" lvl="0" marL="9144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24"/>
          <p:cNvSpPr txBox="1"/>
          <p:nvPr/>
        </p:nvSpPr>
        <p:spPr>
          <a:xfrm>
            <a:off x="5267450" y="1244825"/>
            <a:ext cx="3693900" cy="353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●"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Notes on 1: 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○"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Add electronic link for resources-done.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○"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Link to website with hours. 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○"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Motion to approve second read: </a:t>
            </a:r>
            <a:r>
              <a:rPr b="1" i="1"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Tabled</a:t>
            </a:r>
            <a:endParaRPr b="1" i="1"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○"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Second: 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●"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Notes on 2: None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○"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Motion to approve second read: Nikki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○"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Second: Judy as Roza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5"/>
          <p:cNvSpPr txBox="1"/>
          <p:nvPr>
            <p:ph type="title"/>
          </p:nvPr>
        </p:nvSpPr>
        <p:spPr>
          <a:xfrm>
            <a:off x="265500" y="1046300"/>
            <a:ext cx="4045200" cy="1991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Vote on passing the DE Language for the Online/Hybrid </a:t>
            </a:r>
            <a:r>
              <a:rPr lang="en" sz="3000"/>
              <a:t>Syllabubs</a:t>
            </a:r>
            <a:r>
              <a:rPr lang="en" sz="3000"/>
              <a:t> to Senate </a:t>
            </a:r>
            <a:endParaRPr sz="3000"/>
          </a:p>
        </p:txBody>
      </p:sp>
      <p:sp>
        <p:nvSpPr>
          <p:cNvPr id="135" name="Google Shape;135;p25"/>
          <p:cNvSpPr txBox="1"/>
          <p:nvPr>
            <p:ph idx="1" type="subTitle"/>
          </p:nvPr>
        </p:nvSpPr>
        <p:spPr>
          <a:xfrm>
            <a:off x="265500" y="2803075"/>
            <a:ext cx="4045200" cy="155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Yes: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No: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Abstain:</a:t>
            </a:r>
            <a:endParaRPr/>
          </a:p>
        </p:txBody>
      </p:sp>
      <p:sp>
        <p:nvSpPr>
          <p:cNvPr id="136" name="Google Shape;136;p25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Vote was tabled until next meeting. Faculty reps need to get feedback from their Guided Pathway Divisions.</a:t>
            </a:r>
            <a:endParaRPr sz="21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6"/>
          <p:cNvSpPr txBox="1"/>
          <p:nvPr>
            <p:ph type="title"/>
          </p:nvPr>
        </p:nvSpPr>
        <p:spPr>
          <a:xfrm>
            <a:off x="265500" y="724075"/>
            <a:ext cx="4045200" cy="2262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Vote on passing the DE Ticket Note Language to Senate </a:t>
            </a:r>
            <a:endParaRPr sz="3000"/>
          </a:p>
        </p:txBody>
      </p:sp>
      <p:sp>
        <p:nvSpPr>
          <p:cNvPr id="142" name="Google Shape;142;p26"/>
          <p:cNvSpPr txBox="1"/>
          <p:nvPr>
            <p:ph idx="1" type="subTitle"/>
          </p:nvPr>
        </p:nvSpPr>
        <p:spPr>
          <a:xfrm>
            <a:off x="265500" y="2803075"/>
            <a:ext cx="4045200" cy="155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Yes:7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No:0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Abstain:0</a:t>
            </a:r>
            <a:endParaRPr/>
          </a:p>
        </p:txBody>
      </p:sp>
      <p:sp>
        <p:nvSpPr>
          <p:cNvPr id="143" name="Google Shape;143;p26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Vote is passed.</a:t>
            </a:r>
            <a:endParaRPr sz="21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New Items</a:t>
            </a:r>
            <a:endParaRPr/>
          </a:p>
        </p:txBody>
      </p:sp>
      <p:sp>
        <p:nvSpPr>
          <p:cNvPr id="149" name="Google Shape;149;p27"/>
          <p:cNvSpPr txBox="1"/>
          <p:nvPr>
            <p:ph idx="2" type="body"/>
          </p:nvPr>
        </p:nvSpPr>
        <p:spPr>
          <a:xfrm>
            <a:off x="4731300" y="1326150"/>
            <a:ext cx="4045200" cy="229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First Read: DE Communication Plan 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First Read: Hypothesis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First Read: Net Lab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First Read: DE SAO’s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Planning Digital Learning Day 2020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First Read</a:t>
            </a:r>
            <a:r>
              <a:rPr lang="en"/>
              <a:t>: DE Communication Plan </a:t>
            </a:r>
            <a:endParaRPr/>
          </a:p>
        </p:txBody>
      </p:sp>
      <p:sp>
        <p:nvSpPr>
          <p:cNvPr id="155" name="Google Shape;155;p28"/>
          <p:cNvSpPr txBox="1"/>
          <p:nvPr>
            <p:ph idx="2" type="body"/>
          </p:nvPr>
        </p:nvSpPr>
        <p:spPr>
          <a:xfrm>
            <a:off x="410000" y="1017725"/>
            <a:ext cx="8422200" cy="39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PRESENTATION OF DE COMMUNICATION PLAN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DISCUSSION</a:t>
            </a:r>
            <a:endParaRPr b="1"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DEFC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RESOURCE</a:t>
            </a:r>
            <a:endParaRPr b="1"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AutoNum type="arabicPeriod"/>
            </a:pPr>
            <a:r>
              <a:rPr lang="en" u="sng">
                <a:solidFill>
                  <a:schemeClr val="hlink"/>
                </a:solidFill>
                <a:hlinkClick r:id="rId3"/>
              </a:rPr>
              <a:t>DE Communication Plan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NOTES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After a second read the committee will take a vote.  </a:t>
            </a:r>
            <a:endParaRPr b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First Read: Hypothesis</a:t>
            </a:r>
            <a:endParaRPr/>
          </a:p>
        </p:txBody>
      </p:sp>
      <p:sp>
        <p:nvSpPr>
          <p:cNvPr id="161" name="Google Shape;161;p29"/>
          <p:cNvSpPr txBox="1"/>
          <p:nvPr>
            <p:ph idx="2" type="body"/>
          </p:nvPr>
        </p:nvSpPr>
        <p:spPr>
          <a:xfrm>
            <a:off x="410000" y="1017725"/>
            <a:ext cx="8422200" cy="39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PRESENTATION OF HYPOTHESIS RESOURCE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DISCUSSION</a:t>
            </a:r>
            <a:endParaRPr b="1"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Susan Johnson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RESOURCE</a:t>
            </a:r>
            <a:endParaRPr b="1"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AutoNum type="arabicPeriod"/>
            </a:pPr>
            <a:r>
              <a:rPr lang="en" u="sng">
                <a:solidFill>
                  <a:schemeClr val="hlink"/>
                </a:solidFill>
                <a:hlinkClick r:id="rId3"/>
              </a:rPr>
              <a:t>Resource Recommendation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u="sng">
                <a:solidFill>
                  <a:schemeClr val="hlink"/>
                </a:solidFill>
                <a:hlinkClick r:id="rId4"/>
              </a:rPr>
              <a:t>Web Annotation Resource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NOTES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After a second read the committee will take a vote.  </a:t>
            </a:r>
            <a:endParaRPr b="1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First Read: Net Lab</a:t>
            </a:r>
            <a:endParaRPr/>
          </a:p>
        </p:txBody>
      </p:sp>
      <p:sp>
        <p:nvSpPr>
          <p:cNvPr id="167" name="Google Shape;167;p30"/>
          <p:cNvSpPr txBox="1"/>
          <p:nvPr>
            <p:ph idx="2" type="body"/>
          </p:nvPr>
        </p:nvSpPr>
        <p:spPr>
          <a:xfrm>
            <a:off x="410000" y="1017725"/>
            <a:ext cx="8422200" cy="39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PRESENTATION OF </a:t>
            </a:r>
            <a:r>
              <a:rPr b="1" lang="en"/>
              <a:t>NET LAB RESOURCE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DISCUSSION</a:t>
            </a:r>
            <a:endParaRPr b="1"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Rashid Yahye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RESOURCE</a:t>
            </a:r>
            <a:endParaRPr b="1"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AutoNum type="arabicPeriod"/>
            </a:pPr>
            <a:r>
              <a:rPr lang="en" u="sng">
                <a:solidFill>
                  <a:schemeClr val="hlink"/>
                </a:solidFill>
                <a:hlinkClick r:id="rId3"/>
              </a:rPr>
              <a:t>Net Lab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NOTES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After a second read the committee will take a vote.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Tabled: More resources requested and another presentation is necessary.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First Read: DE SAO</a:t>
            </a:r>
            <a:endParaRPr/>
          </a:p>
        </p:txBody>
      </p:sp>
      <p:sp>
        <p:nvSpPr>
          <p:cNvPr id="173" name="Google Shape;173;p31"/>
          <p:cNvSpPr txBox="1"/>
          <p:nvPr>
            <p:ph idx="2" type="body"/>
          </p:nvPr>
        </p:nvSpPr>
        <p:spPr>
          <a:xfrm>
            <a:off x="410000" y="1017725"/>
            <a:ext cx="8422200" cy="39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DISCUSSION/NOTES:</a:t>
            </a:r>
            <a:endParaRPr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List the program’s SAOs.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AutoNum type="alphaLcPeriod"/>
            </a:pPr>
            <a:r>
              <a:rPr lang="en"/>
              <a:t>Next Slide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How were the SAOs developed? Who was engaged in the creation of the SAOs?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AutoNum type="alphaLcPeriod"/>
            </a:pPr>
            <a:r>
              <a:rPr lang="en"/>
              <a:t>Via the writers of the QFE, and DEAC was consulted and took a vote 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How often are the SAOs assessed and who is engaged in the discussion?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AutoNum type="alphaLcPeriod"/>
            </a:pPr>
            <a:r>
              <a:rPr lang="en"/>
              <a:t>Reassessed program review timeline, and DEAC will be engaged in the discussion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What has been done if the SAO assessment results were not as anticipated?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AutoNum type="alphaLcPeriod"/>
            </a:pPr>
            <a:r>
              <a:rPr lang="en"/>
              <a:t>In that event we will </a:t>
            </a:r>
            <a:r>
              <a:rPr lang="en"/>
              <a:t>reassess</a:t>
            </a:r>
            <a:r>
              <a:rPr lang="en"/>
              <a:t> and adjust our plan to address concerns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Where are the SAOs assessment results shared with staff, students, and the public?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AutoNum type="alphaLcPeriod"/>
            </a:pPr>
            <a:r>
              <a:rPr lang="en"/>
              <a:t>Results are shared in DEAC and on the website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Have the SAO assessment results indicated the need to change or modify components of the program? If so, were the changes implemented?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AutoNum type="alphaLcPeriod"/>
            </a:pPr>
            <a:r>
              <a:rPr lang="en"/>
              <a:t>n/a: First program review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AD1DC"/>
        </a:soli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 DEAC Zoom 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Meeting Information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311700" y="1152475"/>
            <a:ext cx="8520600" cy="37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The information below is the CCC Zoom information for all DEAC Meetings.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Zoom Topic: DEAC Meeting</a:t>
            </a:r>
            <a:br>
              <a:rPr lang="en" sz="1100">
                <a:latin typeface="Calibri"/>
                <a:ea typeface="Calibri"/>
                <a:cs typeface="Calibri"/>
                <a:sym typeface="Calibri"/>
              </a:rPr>
            </a:br>
            <a:r>
              <a:rPr lang="en" sz="1100">
                <a:latin typeface="Calibri"/>
                <a:ea typeface="Calibri"/>
                <a:cs typeface="Calibri"/>
                <a:sym typeface="Calibri"/>
              </a:rPr>
              <a:t>Time: This is a recurring meeting Meet anytime </a:t>
            </a:r>
            <a:br>
              <a:rPr lang="en" sz="1100">
                <a:latin typeface="Calibri"/>
                <a:ea typeface="Calibri"/>
                <a:cs typeface="Calibri"/>
                <a:sym typeface="Calibri"/>
              </a:rPr>
            </a:br>
            <a:r>
              <a:rPr lang="en" sz="1100">
                <a:latin typeface="Calibri"/>
                <a:ea typeface="Calibri"/>
                <a:cs typeface="Calibri"/>
                <a:sym typeface="Calibri"/>
              </a:rPr>
              <a:t>Join from PC, Mac, Linux, iOS or Android: </a:t>
            </a:r>
            <a:r>
              <a:rPr lang="en" sz="11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https://cccconfer.zoom.us/j/498385619</a:t>
            </a:r>
            <a:br>
              <a:rPr lang="en" sz="1100">
                <a:latin typeface="Calibri"/>
                <a:ea typeface="Calibri"/>
                <a:cs typeface="Calibri"/>
                <a:sym typeface="Calibri"/>
              </a:rPr>
            </a:br>
            <a:r>
              <a:rPr lang="en" sz="1100">
                <a:latin typeface="Calibri"/>
                <a:ea typeface="Calibri"/>
                <a:cs typeface="Calibri"/>
                <a:sym typeface="Calibri"/>
              </a:rPr>
              <a:t>Or iPhone one-tap (US Toll):  +16699006833,498385619#  or +16468769923,498385619# </a:t>
            </a:r>
            <a:br>
              <a:rPr lang="en" sz="1100">
                <a:latin typeface="Calibri"/>
                <a:ea typeface="Calibri"/>
                <a:cs typeface="Calibri"/>
                <a:sym typeface="Calibri"/>
              </a:rPr>
            </a:br>
            <a:r>
              <a:rPr lang="en" sz="1100">
                <a:latin typeface="Calibri"/>
                <a:ea typeface="Calibri"/>
                <a:cs typeface="Calibri"/>
                <a:sym typeface="Calibri"/>
              </a:rPr>
              <a:t>Or Telephone: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100">
                <a:latin typeface="Calibri"/>
                <a:ea typeface="Calibri"/>
                <a:cs typeface="Calibri"/>
                <a:sym typeface="Calibri"/>
              </a:rPr>
              <a:t>Dial:</a:t>
            </a:r>
            <a:br>
              <a:rPr lang="en" sz="1100">
                <a:latin typeface="Calibri"/>
                <a:ea typeface="Calibri"/>
                <a:cs typeface="Calibri"/>
                <a:sym typeface="Calibri"/>
              </a:rPr>
            </a:br>
            <a:r>
              <a:rPr lang="en" sz="1100">
                <a:latin typeface="Calibri"/>
                <a:ea typeface="Calibri"/>
                <a:cs typeface="Calibri"/>
                <a:sym typeface="Calibri"/>
              </a:rPr>
              <a:t>+1 669 900 6833 (US Toll)</a:t>
            </a:r>
            <a:br>
              <a:rPr lang="en" sz="1100">
                <a:latin typeface="Calibri"/>
                <a:ea typeface="Calibri"/>
                <a:cs typeface="Calibri"/>
                <a:sym typeface="Calibri"/>
              </a:rPr>
            </a:br>
            <a:r>
              <a:rPr lang="en" sz="1100">
                <a:latin typeface="Calibri"/>
                <a:ea typeface="Calibri"/>
                <a:cs typeface="Calibri"/>
                <a:sym typeface="Calibri"/>
              </a:rPr>
              <a:t>+1 646 876 9923 (US Toll)</a:t>
            </a:r>
            <a:br>
              <a:rPr lang="en" sz="1100">
                <a:latin typeface="Calibri"/>
                <a:ea typeface="Calibri"/>
                <a:cs typeface="Calibri"/>
                <a:sym typeface="Calibri"/>
              </a:rPr>
            </a:br>
            <a:r>
              <a:rPr lang="en" sz="1100">
                <a:latin typeface="Calibri"/>
                <a:ea typeface="Calibri"/>
                <a:cs typeface="Calibri"/>
                <a:sym typeface="Calibri"/>
              </a:rPr>
              <a:t>Meeting ID: 498 385 619</a:t>
            </a:r>
            <a:br>
              <a:rPr lang="en" sz="1100">
                <a:latin typeface="Calibri"/>
                <a:ea typeface="Calibri"/>
                <a:cs typeface="Calibri"/>
                <a:sym typeface="Calibri"/>
              </a:rPr>
            </a:br>
            <a:r>
              <a:rPr lang="en" sz="1100">
                <a:latin typeface="Calibri"/>
                <a:ea typeface="Calibri"/>
                <a:cs typeface="Calibri"/>
                <a:sym typeface="Calibri"/>
              </a:rPr>
              <a:t>International numbers available: </a:t>
            </a:r>
            <a:r>
              <a:rPr lang="en" sz="11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https://zoom.us/u/arSbaaODs</a:t>
            </a:r>
            <a:br>
              <a:rPr lang="en" sz="1100">
                <a:latin typeface="Calibri"/>
                <a:ea typeface="Calibri"/>
                <a:cs typeface="Calibri"/>
                <a:sym typeface="Calibri"/>
              </a:rPr>
            </a:br>
            <a:r>
              <a:rPr lang="en" sz="1100">
                <a:latin typeface="Calibri"/>
                <a:ea typeface="Calibri"/>
                <a:cs typeface="Calibri"/>
                <a:sym typeface="Calibri"/>
              </a:rPr>
              <a:t>Or Skype for Business (Lync):</a:t>
            </a:r>
            <a:br>
              <a:rPr lang="en" sz="1100">
                <a:latin typeface="Calibri"/>
                <a:ea typeface="Calibri"/>
                <a:cs typeface="Calibri"/>
                <a:sym typeface="Calibri"/>
              </a:rPr>
            </a:br>
            <a:r>
              <a:rPr lang="en" sz="1100">
                <a:latin typeface="Calibri"/>
                <a:ea typeface="Calibri"/>
                <a:cs typeface="Calibri"/>
                <a:sym typeface="Calibri"/>
              </a:rPr>
              <a:t> SIP:</a:t>
            </a:r>
            <a:r>
              <a:rPr lang="en" sz="11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498385619@lync.zoom.us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0" algn="l">
              <a:spcBef>
                <a:spcPts val="1600"/>
              </a:spcBef>
              <a:spcAft>
                <a:spcPts val="0"/>
              </a:spcAft>
              <a:buSzPts val="1100"/>
              <a:buFont typeface="Calibri"/>
              <a:buChar char="●"/>
            </a:pPr>
            <a:r>
              <a:rPr b="1" lang="en" sz="1100">
                <a:latin typeface="Calibri"/>
                <a:ea typeface="Calibri"/>
                <a:cs typeface="Calibri"/>
                <a:sym typeface="Calibri"/>
              </a:rPr>
              <a:t>All previous meetings and recordings are available on the Distance Education website at the following link:</a:t>
            </a:r>
            <a:endParaRPr b="1" sz="1100"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Font typeface="Calibri"/>
              <a:buChar char="●"/>
            </a:pPr>
            <a:r>
              <a:rPr lang="en" sz="1100" u="sng">
                <a:solidFill>
                  <a:schemeClr val="hlink"/>
                </a:solidFill>
                <a:hlinkClick r:id="rId6"/>
              </a:rPr>
              <a:t>http://www.compton.edu/academics/distance-ed/facultyresources.aspx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First Read: DE SAO</a:t>
            </a:r>
            <a:endParaRPr/>
          </a:p>
        </p:txBody>
      </p:sp>
      <p:sp>
        <p:nvSpPr>
          <p:cNvPr id="179" name="Google Shape;179;p32"/>
          <p:cNvSpPr txBox="1"/>
          <p:nvPr>
            <p:ph idx="1" type="body"/>
          </p:nvPr>
        </p:nvSpPr>
        <p:spPr>
          <a:xfrm>
            <a:off x="311700" y="944675"/>
            <a:ext cx="8314500" cy="398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 must establish our program review Student Area Outcomes.</a:t>
            </a:r>
            <a:endParaRPr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2018-19 DE Plan</a:t>
            </a:r>
            <a:r>
              <a:rPr lang="en"/>
              <a:t> 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u="sng">
                <a:solidFill>
                  <a:schemeClr val="hlink"/>
                </a:solidFill>
                <a:hlinkClick r:id="rId4"/>
              </a:rPr>
              <a:t>DE Goals and QFE Alignment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Goal 1:</a:t>
            </a:r>
            <a:r>
              <a:rPr b="1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 a Clear Organizational Management Structure for Distance Education 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Goal 2:</a:t>
            </a:r>
            <a:r>
              <a:rPr b="1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Implement Best Practices to Increase Online Student Success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Goal 3:</a:t>
            </a:r>
            <a:r>
              <a:rPr b="1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Promote Student Awareness of Distance Education Resources and Develop New Tools to Facilitate Success 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i="1" lang="en">
                <a:solidFill>
                  <a:srgbClr val="0000FF"/>
                </a:solidFill>
              </a:rPr>
              <a:t>Feedback: Possibly consider </a:t>
            </a:r>
            <a:r>
              <a:rPr b="1" i="1" lang="en">
                <a:solidFill>
                  <a:srgbClr val="0000FF"/>
                </a:solidFill>
              </a:rPr>
              <a:t>separating</a:t>
            </a:r>
            <a:r>
              <a:rPr b="1" i="1" lang="en">
                <a:solidFill>
                  <a:srgbClr val="0000FF"/>
                </a:solidFill>
              </a:rPr>
              <a:t> Goal 3 into 2 goals for better measuring capabilities.</a:t>
            </a:r>
            <a:endParaRPr b="1" i="1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After a second read the committee will take a vote on these goals being the SAOs for the DE Program Review.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3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Digital Learning Day 2020</a:t>
            </a:r>
            <a:endParaRPr/>
          </a:p>
        </p:txBody>
      </p:sp>
      <p:sp>
        <p:nvSpPr>
          <p:cNvPr id="185" name="Google Shape;185;p33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Thursday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February 27th, 2019</a:t>
            </a:r>
            <a:endParaRPr/>
          </a:p>
        </p:txBody>
      </p:sp>
      <p:sp>
        <p:nvSpPr>
          <p:cNvPr id="186" name="Google Shape;186;p33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/>
              <a:t>Do we want to have a viewing room?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Does anyone want to be on the planning committee?</a:t>
            </a:r>
            <a:endParaRPr/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Coordinate lunch for the event</a:t>
            </a:r>
            <a:endParaRPr/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Get the word out for the event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Other Items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3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en" sz="1400">
                <a:solidFill>
                  <a:schemeClr val="dk1"/>
                </a:solidFill>
                <a:highlight>
                  <a:srgbClr val="FFFFFF"/>
                </a:highlight>
                <a:latin typeface="Lato"/>
                <a:ea typeface="Lato"/>
                <a:cs typeface="Lato"/>
                <a:sym typeface="Lato"/>
              </a:rPr>
              <a:t>COMMITTEES: Please let the Distance Education Department know if you are interested in being the faculty co-chair for the Accessibility 504/508 committee. Also, please let us know if you would like to get trained to be on the Curriculum subcommittee to review DE COR Addendums. </a:t>
            </a:r>
            <a:br>
              <a:rPr lang="en" sz="1400">
                <a:solidFill>
                  <a:schemeClr val="dk1"/>
                </a:solidFill>
                <a:highlight>
                  <a:srgbClr val="FFFFFF"/>
                </a:highlight>
                <a:latin typeface="Lato"/>
                <a:ea typeface="Lato"/>
                <a:cs typeface="Lato"/>
                <a:sym typeface="Lato"/>
              </a:rPr>
            </a:br>
            <a:endParaRPr sz="1400">
              <a:solidFill>
                <a:schemeClr val="dk1"/>
              </a:solidFill>
              <a:highlight>
                <a:srgbClr val="FFFFFF"/>
              </a:highlight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AutoNum type="arabicPeriod"/>
            </a:pPr>
            <a:r>
              <a:rPr lang="en" sz="1400">
                <a:solidFill>
                  <a:schemeClr val="dk1"/>
                </a:solidFill>
                <a:highlight>
                  <a:srgbClr val="FFFFFF"/>
                </a:highlight>
                <a:latin typeface="Lato"/>
                <a:ea typeface="Lato"/>
                <a:cs typeface="Lato"/>
                <a:sym typeface="Lato"/>
              </a:rPr>
              <a:t>CONFERENCES: Please turn in your professional development paperwork to HR to go to the:</a:t>
            </a:r>
            <a:endParaRPr sz="1400">
              <a:solidFill>
                <a:schemeClr val="dk1"/>
              </a:solidFill>
              <a:highlight>
                <a:srgbClr val="FFFFFF"/>
              </a:highlight>
              <a:latin typeface="Lato"/>
              <a:ea typeface="Lato"/>
              <a:cs typeface="Lato"/>
              <a:sym typeface="Lato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AutoNum type="alphaLcPeriod"/>
            </a:pPr>
            <a:r>
              <a:rPr lang="en" sz="1400" u="sng">
                <a:solidFill>
                  <a:schemeClr val="hlink"/>
                </a:solidFill>
                <a:highlight>
                  <a:srgbClr val="FFFFFF"/>
                </a:highlight>
                <a:latin typeface="Lato"/>
                <a:ea typeface="Lato"/>
                <a:cs typeface="Lato"/>
                <a:sym typeface="Lato"/>
                <a:hlinkClick r:id="rId3"/>
              </a:rPr>
              <a:t>Online Teaching Conference - June 2020, Pasadena, CA.</a:t>
            </a:r>
            <a:endParaRPr sz="1400">
              <a:solidFill>
                <a:schemeClr val="dk1"/>
              </a:solidFill>
              <a:highlight>
                <a:srgbClr val="FFFFFF"/>
              </a:highlight>
              <a:latin typeface="Lato"/>
              <a:ea typeface="Lato"/>
              <a:cs typeface="Lato"/>
              <a:sym typeface="Lato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AutoNum type="alphaLcPeriod"/>
            </a:pPr>
            <a:r>
              <a:rPr lang="en" sz="1400" u="sng">
                <a:solidFill>
                  <a:schemeClr val="hlink"/>
                </a:solidFill>
                <a:highlight>
                  <a:srgbClr val="FFFFFF"/>
                </a:highlight>
                <a:latin typeface="Lato"/>
                <a:ea typeface="Lato"/>
                <a:cs typeface="Lato"/>
                <a:sym typeface="Lato"/>
                <a:hlinkClick r:id="rId4"/>
              </a:rPr>
              <a:t>CSUN Assistive Technology Conference March 2020, Anaheim, CA.</a:t>
            </a:r>
            <a:br>
              <a:rPr lang="en">
                <a:solidFill>
                  <a:schemeClr val="dk1"/>
                </a:solidFill>
                <a:highlight>
                  <a:srgbClr val="FFFFFF"/>
                </a:highlight>
                <a:latin typeface="Lato"/>
                <a:ea typeface="Lato"/>
                <a:cs typeface="Lato"/>
                <a:sym typeface="Lato"/>
              </a:rPr>
            </a:br>
            <a:endParaRPr>
              <a:solidFill>
                <a:schemeClr val="dk1"/>
              </a:solidFill>
              <a:highlight>
                <a:srgbClr val="FFFFFF"/>
              </a:highlight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AutoNum type="arabicPeriod"/>
            </a:pPr>
            <a:r>
              <a:rPr lang="en" sz="1400">
                <a:solidFill>
                  <a:schemeClr val="dk1"/>
                </a:solidFill>
                <a:highlight>
                  <a:srgbClr val="FFFFFF"/>
                </a:highlight>
                <a:latin typeface="Lato"/>
                <a:ea typeface="Lato"/>
                <a:cs typeface="Lato"/>
                <a:sym typeface="Lato"/>
              </a:rPr>
              <a:t>Google privacy is being brought up as an item of discussion by Rashid Yayhe</a:t>
            </a:r>
            <a:endParaRPr sz="1400">
              <a:solidFill>
                <a:schemeClr val="dk1"/>
              </a:solidFill>
              <a:highlight>
                <a:srgbClr val="FFFFFF"/>
              </a:highlight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5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Next Meeting</a:t>
            </a:r>
            <a:endParaRPr/>
          </a:p>
        </p:txBody>
      </p:sp>
      <p:sp>
        <p:nvSpPr>
          <p:cNvPr id="198" name="Google Shape;198;p35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 we need to meet on December 10th?</a:t>
            </a:r>
            <a:endParaRPr/>
          </a:p>
        </p:txBody>
      </p:sp>
      <p:sp>
        <p:nvSpPr>
          <p:cNvPr id="199" name="Google Shape;199;p35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/>
              <a:t>No meeting on December 10th.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We will send out a notice about the February 25th meeting.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6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Next Meeting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36"/>
          <p:cNvSpPr txBox="1"/>
          <p:nvPr>
            <p:ph idx="1" type="subTitle"/>
          </p:nvPr>
        </p:nvSpPr>
        <p:spPr>
          <a:xfrm>
            <a:off x="265500" y="2803075"/>
            <a:ext cx="4045200" cy="178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Font typeface="Calibri"/>
              <a:buChar char="●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2019-2020 DEAC meeting times.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4th Tuesdays of each month from 1:00 - 2:00 pm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March 24th, 2019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36"/>
          <p:cNvSpPr txBox="1"/>
          <p:nvPr>
            <p:ph idx="2" type="body"/>
          </p:nvPr>
        </p:nvSpPr>
        <p:spPr>
          <a:xfrm>
            <a:off x="4572000" y="1028700"/>
            <a:ext cx="4110900" cy="389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rabicPeriod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Second Read of DE Communication Plan 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rabicPeriod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First Read DE OOS Language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 u="sng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Choosing an Accessibility Tool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AutoNum type="alphaLcPeriod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Ally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AutoNum type="alphaLcPeriod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UDOIT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AutoNum type="alphaLcPeriod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Canvas Accessibility Checker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36"/>
          <p:cNvSpPr txBox="1"/>
          <p:nvPr/>
        </p:nvSpPr>
        <p:spPr>
          <a:xfrm>
            <a:off x="4660425" y="493225"/>
            <a:ext cx="2391000" cy="39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Future Agenda Items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DE Resources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3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DE Repository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DE Meeting Notes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2E9"/>
        </a:solidFill>
      </p:bgPr>
    </p:bg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38"/>
          <p:cNvSpPr txBox="1"/>
          <p:nvPr>
            <p:ph type="title"/>
          </p:nvPr>
        </p:nvSpPr>
        <p:spPr>
          <a:xfrm>
            <a:off x="280350" y="1830600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Meeting Attendees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38"/>
          <p:cNvSpPr txBox="1"/>
          <p:nvPr>
            <p:ph idx="2" type="body"/>
          </p:nvPr>
        </p:nvSpPr>
        <p:spPr>
          <a:xfrm>
            <a:off x="4816625" y="432625"/>
            <a:ext cx="3941700" cy="437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Jasmine Phillips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Judy Crozier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Gayathri Manikandan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Nikki Williams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David Turcotte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Cliff Seymour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Andrei Yermakov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Susan Johnson 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Lynda Wilkerson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Abdirashid Yahye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David Maruyama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Sean Moore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Noemi Monterroso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Bob Richards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Carlos Maruri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Eckko Blake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Jose Villalobos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38"/>
          <p:cNvSpPr txBox="1"/>
          <p:nvPr/>
        </p:nvSpPr>
        <p:spPr>
          <a:xfrm>
            <a:off x="1133675" y="3574200"/>
            <a:ext cx="2582400" cy="93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Meeting adjourned at: 1:59 pm </a:t>
            </a:r>
            <a:b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Motion: Lynda	</a:t>
            </a:r>
            <a:b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Second: Nikki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AD1DC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265500" y="17665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CCC Zoom &amp; Agenda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15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AutoNum type="arabicPeriod"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 to order:The DEAC meeting was called to order at 1:11 pm by Jasmine Phillips.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AutoNum type="arabicPeriod"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Agenda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AutoNum type="arabicPeriod"/>
            </a:pPr>
            <a:r>
              <a:rPr lang="en" sz="14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Recorded Zoom for this meeting.</a:t>
            </a:r>
            <a:endParaRPr sz="1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DEAC 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Voting Members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091050"/>
            <a:ext cx="5130000" cy="388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Voting members of committee: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Quorum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=7 members need to be present to vote)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DSPS/ADA Rep- Cliff Seymour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 Rep- </a:t>
            </a:r>
            <a:r>
              <a:rPr b="1" i="1" lang="en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Vacant</a:t>
            </a:r>
            <a:endParaRPr b="1" i="1"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Academic Affairs Rep Co-Chair- Dr. 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Counseling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Eckko Blake 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 Services Rep- Syria Purdom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MIS Rep- Andrei Yermakov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Curriculum Committee Chair- 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Sean Moore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DEFC Co-Chair- Jasmine Phillips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5441700" y="1181325"/>
            <a:ext cx="3494400" cy="388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Faculty Reps (</a:t>
            </a: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GPD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)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BIS-Lynda Wilkerson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SS-Dr. Kendahl Radcliffe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FACH-Nikki Williams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STEM-Jose Villalobos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HPS-Dr. Roza Ekimyan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Adjunct Rep-Stephanie Eaves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AD1DC"/>
        </a:solid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265500" y="1242275"/>
            <a:ext cx="4045200" cy="1854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Previous meeting minutes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17"/>
          <p:cNvSpPr txBox="1"/>
          <p:nvPr>
            <p:ph idx="1" type="subTitle"/>
          </p:nvPr>
        </p:nvSpPr>
        <p:spPr>
          <a:xfrm>
            <a:off x="265500" y="3184075"/>
            <a:ext cx="4045200" cy="64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October 22, 2019</a:t>
            </a: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 meeting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17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AutoNum type="arabicParenR"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Recommended Action: It is recommended that DEAC approves the previous meeting minutes as presented.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AutoNum type="alphaLcParenR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Motion: Nikki	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AutoNum type="alphaLcParenR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Second: Judy as Roza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3036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 Updates</a:t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876350"/>
            <a:ext cx="8379600" cy="402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Guided Pathway Division 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Reports- Faculty Reps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Curriculum Report- Curriculum Chair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Senate Report- DEFC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FCRC Update- FCRC Chair (Canvas reviews, and local POCR process)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 u="sng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DECO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: Report- DEFC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Slide presentation on the DE Addendum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  (proposing a sub-committee be formed)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DE Resources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2019 Distance Education Guidelines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 (discuss new category in the Spring semester)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Fully Online (FO): all instruction, assessment and activities are online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Partially Online (PO): online instruction with scheduled on-campus meetings and/or assessments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Online with Flexible In-person component (OFI): online instruction with in-person/proctored assessment/activities at a flexible time and place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Workgroup Reports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276325" y="700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 Old Discussion Items</a:t>
            </a:r>
            <a:endParaRPr/>
          </a:p>
        </p:txBody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354150" y="676825"/>
            <a:ext cx="8520600" cy="437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b="1" lang="en">
                <a:latin typeface="Calibri"/>
                <a:ea typeface="Calibri"/>
                <a:cs typeface="Calibri"/>
                <a:sym typeface="Calibri"/>
              </a:rPr>
              <a:t>tems: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Tracking online and hybrid attendance in Banner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Waiting on a response from Dr. A </a:t>
            </a:r>
            <a:br>
              <a:rPr lang="en">
                <a:latin typeface="Calibri"/>
                <a:ea typeface="Calibri"/>
                <a:cs typeface="Calibri"/>
                <a:sym typeface="Calibri"/>
              </a:rPr>
            </a:b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@ONE Training in Spring: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Creating Accessible Course Content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 (4 courses are available)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Introduction to Teaching With Canvas is open for registration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 (4 courses are available)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Introduction to Online Teaching and Learning 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(3 courses are available)</a:t>
            </a:r>
            <a:br>
              <a:rPr lang="en">
                <a:latin typeface="Calibri"/>
                <a:ea typeface="Calibri"/>
                <a:cs typeface="Calibri"/>
                <a:sym typeface="Calibri"/>
              </a:rPr>
            </a:b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Smart Measure will soon be setup in Canvas and we will share the resource when it is available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>
                <a:solidFill>
                  <a:srgbClr val="444444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Communicate policy for how we will be initiating Quest and Smart Measure</a:t>
            </a:r>
            <a:endParaRPr>
              <a:solidFill>
                <a:srgbClr val="444444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rtl="0" algn="l">
              <a:spcBef>
                <a:spcPts val="1600"/>
              </a:spcBef>
              <a:spcAft>
                <a:spcPts val="0"/>
              </a:spcAft>
              <a:buClr>
                <a:srgbClr val="444444"/>
              </a:buClr>
              <a:buSzPts val="1400"/>
              <a:buFont typeface="Calibri"/>
              <a:buChar char="■"/>
            </a:pPr>
            <a:r>
              <a:rPr b="1" i="1" lang="en">
                <a:solidFill>
                  <a:srgbClr val="444444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Connect with CRM Advise</a:t>
            </a:r>
            <a:endParaRPr b="1" i="1">
              <a:solidFill>
                <a:srgbClr val="444444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1600"/>
              </a:spcAft>
              <a:buClr>
                <a:srgbClr val="444444"/>
              </a:buClr>
              <a:buSzPts val="1800"/>
              <a:buFont typeface="Calibri"/>
              <a:buChar char="●"/>
            </a:pPr>
            <a:r>
              <a:rPr lang="en">
                <a:solidFill>
                  <a:srgbClr val="444444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Still waiting on Andrei to create the CSV file for the CVC-OEI so that our online courses will show up on the </a:t>
            </a:r>
            <a:r>
              <a:rPr lang="en" u="sng">
                <a:solidFill>
                  <a:schemeClr val="hlink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  <a:hlinkClick r:id="rId6"/>
              </a:rPr>
              <a:t>Finish Faster</a:t>
            </a:r>
            <a:r>
              <a:rPr lang="en">
                <a:solidFill>
                  <a:srgbClr val="444444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search website</a:t>
            </a:r>
            <a:endParaRPr>
              <a:solidFill>
                <a:srgbClr val="444444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 Old Discussion Items: </a:t>
            </a:r>
            <a:r>
              <a:rPr lang="en"/>
              <a:t>Contracts</a:t>
            </a:r>
            <a:endParaRPr/>
          </a:p>
        </p:txBody>
      </p:sp>
      <p:sp>
        <p:nvSpPr>
          <p:cNvPr id="102" name="Google Shape;102;p20"/>
          <p:cNvSpPr txBox="1"/>
          <p:nvPr>
            <p:ph idx="1" type="body"/>
          </p:nvPr>
        </p:nvSpPr>
        <p:spPr>
          <a:xfrm>
            <a:off x="311700" y="1391475"/>
            <a:ext cx="7714200" cy="359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Canvas Contract to have past courses imported has been approved and the requisition has been submitted. We will notify everyone once the import is going to take place.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lphaL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We no longer can access Canvas at El Camino College</a:t>
            </a:r>
            <a:br>
              <a:rPr lang="en">
                <a:latin typeface="Calibri"/>
                <a:ea typeface="Calibri"/>
                <a:cs typeface="Calibri"/>
                <a:sym typeface="Calibri"/>
              </a:rPr>
            </a:b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Etudes Contract for AdjustAll to change the dates of course assignments conveniently.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Etudes Contract for CourseEvalHQ for faculty course evaluations.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Review Formal Recommendations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Second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 Read and vote on EdReady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Second Read and vote on DE Language for Online/Hybrid Syllabi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Second Read and vote on DE Ticket Note Language</a:t>
            </a:r>
            <a:br>
              <a:rPr lang="en">
                <a:latin typeface="Calibri"/>
                <a:ea typeface="Calibri"/>
                <a:cs typeface="Calibri"/>
                <a:sym typeface="Calibri"/>
              </a:rPr>
            </a:b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BA075100CCC2439C6C59EBD870AD93" ma:contentTypeVersion="15" ma:contentTypeDescription="Create a new document." ma:contentTypeScope="" ma:versionID="18bf43e84084a961ae90c8033218ef5d">
  <xsd:schema xmlns:xsd="http://www.w3.org/2001/XMLSchema" xmlns:xs="http://www.w3.org/2001/XMLSchema" xmlns:p="http://schemas.microsoft.com/office/2006/metadata/properties" xmlns:ns2="0fdf87a7-f9cf-4586-b3f6-a593b3fb8cb6" xmlns:ns3="b1b3ff20-403c-4f54-9938-a1f560f1863e" targetNamespace="http://schemas.microsoft.com/office/2006/metadata/properties" ma:root="true" ma:fieldsID="bbb6cff70591390ba8162b171a3ef820" ns2:_="" ns3:_="">
    <xsd:import namespace="0fdf87a7-f9cf-4586-b3f6-a593b3fb8cb6"/>
    <xsd:import namespace="b1b3ff20-403c-4f54-9938-a1f560f186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df87a7-f9cf-4586-b3f6-a593b3fb8c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4091207-ce1c-4ccc-a85f-94e969b489c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b3ff20-403c-4f54-9938-a1f560f1863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afe34f9-5592-44fb-a6db-3a1503b25e47}" ma:internalName="TaxCatchAll" ma:showField="CatchAllData" ma:web="b1b3ff20-403c-4f54-9938-a1f560f186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b3ff20-403c-4f54-9938-a1f560f1863e" xsi:nil="true"/>
    <lcf76f155ced4ddcb4097134ff3c332f xmlns="0fdf87a7-f9cf-4586-b3f6-a593b3fb8cb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5AA2987-368C-4E8A-A2F6-9FB0CA66E7F2}"/>
</file>

<file path=customXml/itemProps2.xml><?xml version="1.0" encoding="utf-8"?>
<ds:datastoreItem xmlns:ds="http://schemas.openxmlformats.org/officeDocument/2006/customXml" ds:itemID="{C91F1C49-A8AF-4683-B18F-1A11C7B1AA65}"/>
</file>

<file path=customXml/itemProps3.xml><?xml version="1.0" encoding="utf-8"?>
<ds:datastoreItem xmlns:ds="http://schemas.openxmlformats.org/officeDocument/2006/customXml" ds:itemID="{70710C06-8B86-4705-BC4D-02D65EBF0F0C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0x01010069BA075100CCC2439C6C59EBD870AD93</vt:lpwstr>
  </property>
</Properties>
</file>