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8" Type="http://schemas.openxmlformats.org/officeDocument/2006/relationships/slide" Target="slides/slide3.xml"/><Relationship Id="rId26" Type="http://schemas.openxmlformats.org/officeDocument/2006/relationships/customXml" Target="../customXml/item3.xml"/><Relationship Id="rId21" Type="http://schemas.openxmlformats.org/officeDocument/2006/relationships/slide" Target="slides/slide16.xml"/><Relationship Id="rId3" Type="http://schemas.openxmlformats.org/officeDocument/2006/relationships/presProps" Target="presProps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7" Type="http://schemas.openxmlformats.org/officeDocument/2006/relationships/slide" Target="slides/slide2.xml"/><Relationship Id="rId25" Type="http://schemas.openxmlformats.org/officeDocument/2006/relationships/customXml" Target="../customXml/item2.xml"/><Relationship Id="rId20" Type="http://schemas.openxmlformats.org/officeDocument/2006/relationships/slide" Target="slides/slide15.xml"/><Relationship Id="rId2" Type="http://schemas.openxmlformats.org/officeDocument/2006/relationships/viewProps" Target="viewProps.xml"/><Relationship Id="rId16" Type="http://schemas.openxmlformats.org/officeDocument/2006/relationships/slide" Target="slides/slide11.xml"/><Relationship Id="rId11" Type="http://schemas.openxmlformats.org/officeDocument/2006/relationships/slide" Target="slides/slide6.xml"/><Relationship Id="rId1" Type="http://schemas.openxmlformats.org/officeDocument/2006/relationships/theme" Target="theme/theme2.xml"/><Relationship Id="rId6" Type="http://schemas.openxmlformats.org/officeDocument/2006/relationships/slide" Target="slides/slide1.xml"/><Relationship Id="rId24" Type="http://schemas.openxmlformats.org/officeDocument/2006/relationships/customXml" Target="../customXml/item1.xml"/><Relationship Id="rId23" Type="http://schemas.openxmlformats.org/officeDocument/2006/relationships/slide" Target="slides/slide18.xml"/><Relationship Id="rId15" Type="http://schemas.openxmlformats.org/officeDocument/2006/relationships/slide" Target="slides/slide10.xml"/><Relationship Id="rId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22" Type="http://schemas.openxmlformats.org/officeDocument/2006/relationships/slide" Target="slides/slide1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5a6fbefbb6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5a6fbefbb6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545ab8d23b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545ab8d23b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5a6fbefbb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5a6fbefbb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545ab8d23b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545ab8d23b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63736bef2a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63736bef2a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63736bef2a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63736bef2a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5a6fbefbb6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5a6fbefbb6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41893761cc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41893761cc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455af17291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455af17291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455af1729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455af1729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41893761cc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41893761cc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455af1730f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455af1730f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61063ae82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61063ae82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41893761cc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41893761cc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63736bef2a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63736bef2a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63736bef2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63736bef2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5a6fbefbb6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5a6fbefbb6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0" name="Google Shape;20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943051" y="0"/>
            <a:ext cx="1156275" cy="14963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210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9" name="Google Shape;39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0" name="Google Shape;40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1" name="Google Shape;41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42" name="Google Shape;42;p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943051" y="0"/>
            <a:ext cx="1156275" cy="14963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ccconlineed.instructure.com/courses/3487/pages/cvc-oei-ecosystem-portal" TargetMode="External"/><Relationship Id="rId4" Type="http://schemas.openxmlformats.org/officeDocument/2006/relationships/hyperlink" Target="https://docs.google.com/document/d/1yN4Ota451g3cBU5jYdI4hEsrU3kJU4OZfkgaAs79keE/view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drive.google.com/file/d/1FE4g6KlrfY3NIVVQZw1aVWH82_sx_754/view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s://docs.google.com/document/d/1s1sn9Uhb8fJ3FRZ9zQaU93ahCh_nFHOIlEd7tNxcYC4/view" TargetMode="External"/><Relationship Id="rId4" Type="http://schemas.openxmlformats.org/officeDocument/2006/relationships/hyperlink" Target="https://docs.google.com/document/d/126em9KpG8xFrNwsh_d1GnsqGYyGEDIbjjWWgton4qaA/view" TargetMode="External"/><Relationship Id="rId5" Type="http://schemas.openxmlformats.org/officeDocument/2006/relationships/hyperlink" Target="https://onlinenetworkofeducators.org/course-cards/introduction-to-teaching-with-canvas/" TargetMode="External"/><Relationship Id="rId6" Type="http://schemas.openxmlformats.org/officeDocument/2006/relationships/hyperlink" Target="https://onlinenetworkofeducators.org/course-cards/creating-accessible-course-content/" TargetMode="Externa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s://docs.google.com/document/d/e/2PACX-1vT0wsBcwjAQ9L1vCPCi5dilIL1Y5RW97tqtGDT5fko_8mtdltVXMzFmRhPVsiDv6dc8c_qfUSIlBDLu/pub" TargetMode="External"/><Relationship Id="rId4" Type="http://schemas.openxmlformats.org/officeDocument/2006/relationships/hyperlink" Target="https://community.canvaslms.com/groups/accessibility/blog/2017/09/21/comparison-of-canvas-accessibility-lti-tools" TargetMode="Externa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s://compton.instructure.com/courses/361" TargetMode="External"/><Relationship Id="rId4" Type="http://schemas.openxmlformats.org/officeDocument/2006/relationships/hyperlink" Target="http://www.compton.edu/academics/distance-ed/facultyresources.aspx" TargetMode="Externa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compton.edu/academics/docs/Summary-Degrees-Certificates.pdf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docs.google.com/presentation/d/1KAT09jtPenGjdk1U3-QsiSOqUXihQJQmuKP8Vhu5FDs/view" TargetMode="External"/><Relationship Id="rId4" Type="http://schemas.openxmlformats.org/officeDocument/2006/relationships/hyperlink" Target="https://docs.google.com/presentation/d/1KAT09jtPenGjdk1U3-QsiSOqUXihQJQmuKP8Vhu5FDs/view" TargetMode="External"/><Relationship Id="rId5" Type="http://schemas.openxmlformats.org/officeDocument/2006/relationships/hyperlink" Target="https://docs.google.com/presentation/d/1zAjAj6AI5DbZY24kGGot_FGNh5TMH88GSWH83_eGhfE/edit?usp=sharing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cccdeco.org/resources/ccc-de-coordinators-monthly-meetings-links/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docs.google.com/document/d/1fBhDjIx8hNw5CXOn4H5P4iDcO-Ji9E7GdEHuJbtm4eM/view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comptoncollege.sharepoint.com/:w:/s/DistanceEd/EZSP0BCueVpJvZxOEV0PyCIBNJqc5SFFeSNpXLCwWd-bpg?e=y8netu" TargetMode="External"/><Relationship Id="rId4" Type="http://schemas.openxmlformats.org/officeDocument/2006/relationships/hyperlink" Target="https://www.lucidchart.com/invitations/accept/534a1e89-c1ff-42e4-bca2-dd880bff2fa5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58883" y="0"/>
            <a:ext cx="2426226" cy="3139826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>
            <p:ph type="ctrTitle"/>
          </p:nvPr>
        </p:nvSpPr>
        <p:spPr>
          <a:xfrm>
            <a:off x="311696" y="152252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DEAC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13"/>
          <p:cNvSpPr txBox="1"/>
          <p:nvPr>
            <p:ph idx="1" type="subTitle"/>
          </p:nvPr>
        </p:nvSpPr>
        <p:spPr>
          <a:xfrm>
            <a:off x="311700" y="3612075"/>
            <a:ext cx="8520600" cy="137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Distance Education Advisory Committee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Tuesday September 24th, 2019</a:t>
            </a:r>
            <a:br>
              <a:rPr lang="en">
                <a:latin typeface="Calibri"/>
                <a:ea typeface="Calibri"/>
                <a:cs typeface="Calibri"/>
                <a:sym typeface="Calibri"/>
              </a:rPr>
            </a:br>
            <a:r>
              <a:rPr lang="en">
                <a:latin typeface="Calibri"/>
                <a:ea typeface="Calibri"/>
                <a:cs typeface="Calibri"/>
                <a:sym typeface="Calibri"/>
              </a:rPr>
              <a:t>1:00pm-2:00pm VT 212A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Canvas Implementation </a:t>
            </a:r>
            <a:endParaRPr/>
          </a:p>
        </p:txBody>
      </p:sp>
      <p:sp>
        <p:nvSpPr>
          <p:cNvPr id="114" name="Google Shape;114;p22"/>
          <p:cNvSpPr txBox="1"/>
          <p:nvPr>
            <p:ph idx="1" type="body"/>
          </p:nvPr>
        </p:nvSpPr>
        <p:spPr>
          <a:xfrm>
            <a:off x="311700" y="911775"/>
            <a:ext cx="8520600" cy="407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AutoNum type="arabi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Compton’s Canvas is up and running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AutoNum type="arabi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Banner communicates to Canvas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AutoNum type="arabi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Bugs have been worked out with the CRN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AutoNum type="arabi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Issues can be addressed 24/7 with the help number (424)213-6007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AutoNum type="arabi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Training for new LMS will begin as soon as start date is official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AutoNum type="arabi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Contract to have past courses has been approved and the requisition has been submitted.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AutoNum type="arabi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Tier 1 Canvas day time support contract has been approved and the requisition has been submitted.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3"/>
          <p:cNvSpPr txBox="1"/>
          <p:nvPr>
            <p:ph type="title"/>
          </p:nvPr>
        </p:nvSpPr>
        <p:spPr>
          <a:xfrm>
            <a:off x="241175" y="445025"/>
            <a:ext cx="8591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8750"/>
              </a:lnSpc>
              <a:spcBef>
                <a:spcPts val="1800"/>
              </a:spcBef>
              <a:spcAft>
                <a:spcPts val="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latin typeface="Calibri"/>
                <a:ea typeface="Calibri"/>
                <a:cs typeface="Calibri"/>
                <a:sym typeface="Calibri"/>
              </a:rPr>
              <a:t>CVC-OEI</a:t>
            </a:r>
            <a:endParaRPr sz="2400"/>
          </a:p>
        </p:txBody>
      </p:sp>
      <p:sp>
        <p:nvSpPr>
          <p:cNvPr id="120" name="Google Shape;120;p23"/>
          <p:cNvSpPr txBox="1"/>
          <p:nvPr>
            <p:ph idx="1" type="body"/>
          </p:nvPr>
        </p:nvSpPr>
        <p:spPr>
          <a:xfrm>
            <a:off x="311700" y="1152475"/>
            <a:ext cx="7629300" cy="379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CVC-OEI </a:t>
            </a:r>
            <a:r>
              <a:rPr lang="en" sz="14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resources at this link</a:t>
            </a: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 are being implemented into Canvas</a:t>
            </a:r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lphaL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Counselors are being trained on ConnexEd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lphaL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We need student services to start selecting their representatives to be trained next to answer questions in their department from online students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lphaLcPeriod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Sept 20th was LTI Faculty Flex Friday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romanLcPeriod"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Proctorio-Test proctoring is being used in 100% online math courses for the first time</a:t>
            </a:r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romanLcPeriod"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Pronto is a social learning platform and provid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d a we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binar for faculty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romanL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Name Coach is installed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romanL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Turnitin is activated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romanL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SmartMeasure and Quest For Success are in progress to be installed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romanL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NetTutor configuration is presently being work on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romanL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Adjust All and Course Eval HQ are soon to follow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4"/>
          <p:cNvSpPr txBox="1"/>
          <p:nvPr>
            <p:ph type="title"/>
          </p:nvPr>
        </p:nvSpPr>
        <p:spPr>
          <a:xfrm>
            <a:off x="241175" y="445025"/>
            <a:ext cx="8591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8750"/>
              </a:lnSpc>
              <a:spcBef>
                <a:spcPts val="1800"/>
              </a:spcBef>
              <a:spcAft>
                <a:spcPts val="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latin typeface="Calibri"/>
                <a:ea typeface="Calibri"/>
                <a:cs typeface="Calibri"/>
                <a:sym typeface="Calibri"/>
              </a:rPr>
              <a:t>Blackbelt Help Update</a:t>
            </a:r>
            <a:endParaRPr sz="2400"/>
          </a:p>
        </p:txBody>
      </p:sp>
      <p:sp>
        <p:nvSpPr>
          <p:cNvPr id="126" name="Google Shape;126;p24"/>
          <p:cNvSpPr txBox="1"/>
          <p:nvPr>
            <p:ph idx="1" type="body"/>
          </p:nvPr>
        </p:nvSpPr>
        <p:spPr>
          <a:xfrm>
            <a:off x="311700" y="1152475"/>
            <a:ext cx="8520600" cy="379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The VP of Academic Affairs referred the DEFC to contact Blackbelthelp on September 18, 2018 to see if this was something that we would want to purchase.</a:t>
            </a:r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On Monday October 8th, 2018 Matt Brown of Blackbelthelp presented the following powerpoint to the DEFC and Andrei Y. </a:t>
            </a:r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lphaLcPeriod"/>
            </a:pPr>
            <a:r>
              <a:rPr lang="en" u="sng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Link to presentation given by Blackbelthelp </a:t>
            </a:r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Blackbelthelp</a:t>
            </a: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 is a company that would be able to provide support to Compton College as a campus in all departments. </a:t>
            </a:r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This is not only a service for Distance Education which is why the DEFC forwarded the recommendation to the office of the VP of Academic Affairs to move forward with making a decision about the campus regarding information technology support. </a:t>
            </a:r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It is the position of the DEFC that support for the campus is vital to the success of Compton College and that purchasing a support service like Blackbelthelp would be a great idea.</a:t>
            </a:r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Canvas does provide after hours and weekend support for students that have technical and login issues. </a:t>
            </a:r>
            <a:endParaRPr sz="14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Update on the v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isit from President Dr. Curry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25"/>
          <p:cNvSpPr txBox="1"/>
          <p:nvPr>
            <p:ph idx="1" type="body"/>
          </p:nvPr>
        </p:nvSpPr>
        <p:spPr>
          <a:xfrm>
            <a:off x="311700" y="881775"/>
            <a:ext cx="8520600" cy="405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r. Curry stated that he would like DEAC to: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1600"/>
              </a:spcBef>
              <a:spcAft>
                <a:spcPts val="0"/>
              </a:spcAft>
              <a:buSzPts val="1400"/>
              <a:buFont typeface="Calibri"/>
              <a:buAutoNum type="alphaL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LMS Specialist: October hire date once board approved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lphaL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Have Andrei present to the committee on BlackBelt help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romanL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The contract with BlackBelt Help went before the board at the April 19th Board Meeting.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lphaL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Generate a plan moving forward addressing if we should offer fully online programs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romanL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It is the responsibility of 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Curriculum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 Committee to determine what programs we offer and in what capacity.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lphaL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Determine if we as a campus should increase our online offerings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romanL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Outside the purview of DEAC, refer to institutional research and planning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lphaL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Construct a path to offering online resources to students such as online counseling etc.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romanL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In progress by joining the CVC-OEI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lphaL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Find out where the money should come from to pay the POCR’s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romanL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Recommended to go another route to accomplish Local POCR as a subsenate committee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New Action Items</a:t>
            </a:r>
            <a:endParaRPr/>
          </a:p>
        </p:txBody>
      </p:sp>
      <p:sp>
        <p:nvSpPr>
          <p:cNvPr id="138" name="Google Shape;138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●"/>
            </a:pPr>
            <a:r>
              <a:rPr lang="en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 Handbook Revisions</a:t>
            </a:r>
            <a:endParaRPr sz="1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○"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Vacant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●"/>
            </a:pPr>
            <a:r>
              <a:rPr lang="en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CanInnovate/DLD/Digital Summit Planning</a:t>
            </a:r>
            <a:endParaRPr sz="1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○"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Vacant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●"/>
            </a:pPr>
            <a:r>
              <a:rPr lang="en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 Orientation Video Script and DE Marketing Video Script</a:t>
            </a:r>
            <a:endParaRPr sz="1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○"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Jose Villalobos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●"/>
            </a:pPr>
            <a:r>
              <a:rPr lang="en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 Faculty best practices list</a:t>
            </a:r>
            <a:endParaRPr sz="1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○"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Jose Villalobos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●"/>
            </a:pPr>
            <a:r>
              <a:rPr lang="en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 LTI Research Group</a:t>
            </a:r>
            <a:endParaRPr sz="1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○"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Denise Blood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●"/>
            </a:pPr>
            <a:r>
              <a:rPr lang="en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 Website Revisions </a:t>
            </a:r>
            <a:endParaRPr sz="1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○"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Carlos Maruri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●"/>
            </a:pPr>
            <a:r>
              <a:rPr lang="en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 AS 60 Curriculum Revise</a:t>
            </a:r>
            <a:endParaRPr sz="1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○"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Dr. Valerie Woodward &amp; Nikki Williams- Deadline: October 19th 2019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Other Items</a:t>
            </a:r>
            <a:endParaRPr/>
          </a:p>
        </p:txBody>
      </p:sp>
      <p:sp>
        <p:nvSpPr>
          <p:cNvPr id="144" name="Google Shape;144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Update </a:t>
            </a:r>
            <a:r>
              <a:rPr lang="en" sz="1400"/>
              <a:t>Schedule/Ticket Notes for Winter-Denise Blood via Celia Valdez</a:t>
            </a:r>
            <a:endParaRPr sz="1400"/>
          </a:p>
          <a:p>
            <a:pPr indent="-304800" lvl="0" marL="457200" rtl="0" algn="l">
              <a:spcBef>
                <a:spcPts val="1600"/>
              </a:spcBef>
              <a:spcAft>
                <a:spcPts val="0"/>
              </a:spcAft>
              <a:buSzPts val="1200"/>
              <a:buAutoNum type="arabicPeriod"/>
            </a:pPr>
            <a:r>
              <a:rPr lang="en" sz="1200" u="sng">
                <a:solidFill>
                  <a:schemeClr val="hlink"/>
                </a:solidFill>
                <a:hlinkClick r:id="rId3"/>
              </a:rPr>
              <a:t>LINK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AutoNum type="arabicPeriod"/>
            </a:pPr>
            <a:r>
              <a:rPr lang="en" sz="1200" u="sng">
                <a:solidFill>
                  <a:schemeClr val="hlink"/>
                </a:solidFill>
                <a:hlinkClick r:id="rId4"/>
              </a:rPr>
              <a:t>LINK</a:t>
            </a:r>
            <a:endParaRPr sz="12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Tracking online and hybrid attendance into Banner-Dr. A &amp; Gayathri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On Ground faculty who have sent in their training certificates to the DEFC will be able to have a Canvas course shell in the spring semester after the new LMS Specialist is hired. Training is required in the following areas:</a:t>
            </a:r>
            <a:endParaRPr sz="1400"/>
          </a:p>
          <a:p>
            <a:pPr indent="-317500" lvl="0" marL="698500" rtl="0" algn="l">
              <a:spcBef>
                <a:spcPts val="1600"/>
              </a:spcBef>
              <a:spcAft>
                <a:spcPts val="0"/>
              </a:spcAft>
              <a:buClr>
                <a:srgbClr val="2D3B45"/>
              </a:buClr>
              <a:buSzPts val="1400"/>
              <a:buFont typeface="Calibri"/>
              <a:buAutoNum type="arabicPeriod"/>
            </a:pPr>
            <a:r>
              <a:rPr lang="en" sz="1400">
                <a:solidFill>
                  <a:srgbClr val="2D3B45"/>
                </a:solidFill>
                <a:latin typeface="Calibri"/>
                <a:ea typeface="Calibri"/>
                <a:cs typeface="Calibri"/>
                <a:sym typeface="Calibri"/>
              </a:rPr>
              <a:t>Course completion of </a:t>
            </a:r>
            <a:r>
              <a:rPr lang="en" sz="1400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Introduction to Teaching With Canvas</a:t>
            </a:r>
            <a:endParaRPr sz="1400">
              <a:solidFill>
                <a:srgbClr val="2D3B4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698500" rtl="0" algn="l">
              <a:spcBef>
                <a:spcPts val="0"/>
              </a:spcBef>
              <a:spcAft>
                <a:spcPts val="0"/>
              </a:spcAft>
              <a:buClr>
                <a:srgbClr val="2D3B45"/>
              </a:buClr>
              <a:buSzPts val="1400"/>
              <a:buFont typeface="Calibri"/>
              <a:buAutoNum type="arabicPeriod"/>
            </a:pPr>
            <a:r>
              <a:rPr lang="en" sz="1400">
                <a:solidFill>
                  <a:srgbClr val="2D3B45"/>
                </a:solidFill>
                <a:latin typeface="Calibri"/>
                <a:ea typeface="Calibri"/>
                <a:cs typeface="Calibri"/>
                <a:sym typeface="Calibri"/>
              </a:rPr>
              <a:t>Course completion of </a:t>
            </a:r>
            <a:r>
              <a:rPr lang="en" sz="1400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Creating Accessible Course Content</a:t>
            </a:r>
            <a:endParaRPr sz="1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8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Next Meeting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28"/>
          <p:cNvSpPr txBox="1"/>
          <p:nvPr>
            <p:ph idx="1" type="subTitle"/>
          </p:nvPr>
        </p:nvSpPr>
        <p:spPr>
          <a:xfrm>
            <a:off x="265500" y="2803075"/>
            <a:ext cx="4045200" cy="178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Font typeface="Calibri"/>
              <a:buChar char="●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2019-2020 DEAC meeting times.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4th Tuesdays of each month from 1:00-2:00pm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Oct 22, 2019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28"/>
          <p:cNvSpPr txBox="1"/>
          <p:nvPr>
            <p:ph idx="2" type="body"/>
          </p:nvPr>
        </p:nvSpPr>
        <p:spPr>
          <a:xfrm>
            <a:off x="4572000" y="993050"/>
            <a:ext cx="4110900" cy="3933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rabicPeriod"/>
            </a:pPr>
            <a:r>
              <a:rPr i="1"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Follow up reports from workgroups</a:t>
            </a:r>
            <a:endParaRPr i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rabicPeriod"/>
            </a:pPr>
            <a:r>
              <a:rPr i="1"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Determine which courses should go through the review process for the CVC-OEI first </a:t>
            </a:r>
            <a:endParaRPr i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rabicPeriod"/>
            </a:pPr>
            <a:r>
              <a:rPr i="1"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FCRC Report Out</a:t>
            </a:r>
            <a:endParaRPr i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rabicPeriod"/>
            </a:pPr>
            <a:r>
              <a:rPr i="1"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Choosing an Accessibility Tool</a:t>
            </a:r>
            <a:endParaRPr i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rabicPeriod"/>
            </a:pPr>
            <a:r>
              <a:rPr i="1"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Determine SAO’s for DE</a:t>
            </a:r>
            <a:endParaRPr i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28"/>
          <p:cNvSpPr txBox="1"/>
          <p:nvPr/>
        </p:nvSpPr>
        <p:spPr>
          <a:xfrm>
            <a:off x="4660425" y="493225"/>
            <a:ext cx="2391000" cy="39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Future Agenda Items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DE 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Resources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DE Repository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DE Meeting Notes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30"/>
          <p:cNvSpPr txBox="1"/>
          <p:nvPr>
            <p:ph type="title"/>
          </p:nvPr>
        </p:nvSpPr>
        <p:spPr>
          <a:xfrm>
            <a:off x="280350" y="1830600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Meeting Attendees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30"/>
          <p:cNvSpPr txBox="1"/>
          <p:nvPr>
            <p:ph idx="2" type="body"/>
          </p:nvPr>
        </p:nvSpPr>
        <p:spPr>
          <a:xfrm>
            <a:off x="4816625" y="432625"/>
            <a:ext cx="3941700" cy="437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Jasmine Phillips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Dr. Roza Ekimyan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Naomi Monterroso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Andrei Yermakov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Dr. Kent Schwitkis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Dr. Brad Conn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Lynda Wilkerson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Eckko Blake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Carlos Maruri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Dr. Stephanie Alston-Atkinson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Dr. Kendahl Radcliffe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Jose Villalobos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Susan Johnson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Cesar Jimenez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Syria Purdom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Denise Blood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Dr. Valerie Woodward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Judy Crozier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Gayathri Manikandan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Stephanie Eaves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Nikki Williams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30"/>
          <p:cNvSpPr txBox="1"/>
          <p:nvPr/>
        </p:nvSpPr>
        <p:spPr>
          <a:xfrm>
            <a:off x="1133675" y="3574200"/>
            <a:ext cx="2582400" cy="93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Meeting adjourned at: 1:46pm </a:t>
            </a:r>
            <a:br>
              <a:rPr lang="en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Motion: Roza</a:t>
            </a:r>
            <a:br>
              <a:rPr lang="en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Second: Nikki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title"/>
          </p:nvPr>
        </p:nvSpPr>
        <p:spPr>
          <a:xfrm>
            <a:off x="265500" y="17665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CCC Zoom &amp; Agenda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4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AutoNum type="arabicPeriod"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 to order:The DEAC meeting was called to order at 1:08pm by Roza.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AutoNum type="arabicPeriod"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Agenda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AutoNum type="arabicPeriod"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Recorded CCCZOOM Meeting Link NOT WORKING </a:t>
            </a:r>
            <a:endParaRPr sz="1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DEAC 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Voting Members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>
            <a:off x="311700" y="1091050"/>
            <a:ext cx="5130000" cy="388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Voting members of committee: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Quorum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=7 members need to be present to vote)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DSPS/ADA Rep- Cliff Seymour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 Rep- </a:t>
            </a:r>
            <a:r>
              <a:rPr b="1" i="1" lang="en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Vacant</a:t>
            </a:r>
            <a:endParaRPr b="1" i="1" sz="1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Academic Affairs Rep Co-Chair- Dr. 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Counseling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Eckko Blake 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 Services Rep- Syria Purdom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MIS Rep- Andrei Yermakov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Curriculum Committee Chair- 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Sean Moore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DEFC Co-Chair- Jasmine Phillips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5441700" y="1181325"/>
            <a:ext cx="3494400" cy="388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Faculty Reps (</a:t>
            </a: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GPD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)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BIS-Lynda Wilkerson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SS-Dr. Kendahl Radcliffe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FACH-Nikki Williams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STEM-Jose Villalobos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HPS-Dr. Roza Ekimyan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Adjunct Rep-Stephanie Eaves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265500" y="1242275"/>
            <a:ext cx="4045200" cy="1854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Previous meeting minutes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Google Shape;77;p16"/>
          <p:cNvSpPr txBox="1"/>
          <p:nvPr>
            <p:ph idx="1" type="subTitle"/>
          </p:nvPr>
        </p:nvSpPr>
        <p:spPr>
          <a:xfrm>
            <a:off x="265500" y="3184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March 26, 2019</a:t>
            </a: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 meeting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May 28, 2019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 (informational)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" name="Google Shape;78;p16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AutoNum type="arabicParenR"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Recommended Action: It is recommended that DEAC approves the previous meeting minutes as presented.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AutoNum type="alphaLcParenR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Motion: Roza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AutoNum type="alphaLcParenR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Second: Nikki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3036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 Updates</a:t>
            </a:r>
            <a:endParaRPr/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311700" y="876350"/>
            <a:ext cx="8379600" cy="402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Faculty Rep Reports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Curriculum Report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Senate Report -DEFC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 u="sng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DECO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: Report -DEFC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3036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 New Item: Workgroup Sign ups</a:t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018750"/>
            <a:ext cx="7414200" cy="388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DE Handbook Revisions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Vacant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CanInnovate/DLD/Digital Summit Planning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Vacant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DE Orientation Video Script and DE Marketing Video Script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Vacant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DE Faculty best practices list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Vacant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DE LTI Research Group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Vacant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DE Website Revisions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Vacant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DE AS 60 Curriculum Revise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Dr. Valerie Woodward &amp; Nikki Williams -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Deadline: October 19th 2019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 New Discussion Items</a:t>
            </a:r>
            <a:endParaRPr/>
          </a:p>
        </p:txBody>
      </p:sp>
      <p:sp>
        <p:nvSpPr>
          <p:cNvPr id="96" name="Google Shape;96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latin typeface="Calibri"/>
                <a:ea typeface="Calibri"/>
                <a:cs typeface="Calibri"/>
                <a:sym typeface="Calibri"/>
              </a:rPr>
              <a:t>New items: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Vote on the chair of the Faculty Course Review Committee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Nominations: Nikki Williams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Nikki is Chair of FCRC and was the only person nominated.</a:t>
            </a:r>
            <a:br>
              <a:rPr lang="en">
                <a:latin typeface="Calibri"/>
                <a:ea typeface="Calibri"/>
                <a:cs typeface="Calibri"/>
                <a:sym typeface="Calibri"/>
              </a:rPr>
            </a:b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Process for Certification at Compton College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IEPI Plan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Canvas Implementation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CVC-OEI Implementation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Blackbelt Help Presentation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Update on the requests that Dr. Curry made to DEAC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Determine parameters of which courses will go through course review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Review DE Plan for Certification </a:t>
            </a:r>
            <a:endParaRPr/>
          </a:p>
        </p:txBody>
      </p:sp>
      <p:sp>
        <p:nvSpPr>
          <p:cNvPr id="102" name="Google Shape;102;p20"/>
          <p:cNvSpPr txBox="1"/>
          <p:nvPr>
            <p:ph idx="1" type="body"/>
          </p:nvPr>
        </p:nvSpPr>
        <p:spPr>
          <a:xfrm>
            <a:off x="311700" y="1152475"/>
            <a:ext cx="59532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The current process for certification to teach online or hybrid can be found at this link.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Please communicate this information to your respective faculty, chairs and deans.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/>
          <p:nvPr>
            <p:ph type="title"/>
          </p:nvPr>
        </p:nvSpPr>
        <p:spPr>
          <a:xfrm>
            <a:off x="241175" y="445025"/>
            <a:ext cx="8591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8750"/>
              </a:lnSpc>
              <a:spcBef>
                <a:spcPts val="1800"/>
              </a:spcBef>
              <a:spcAft>
                <a:spcPts val="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latin typeface="Calibri"/>
                <a:ea typeface="Calibri"/>
                <a:cs typeface="Calibri"/>
                <a:sym typeface="Calibri"/>
              </a:rPr>
              <a:t>IEPI Plan 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1"/>
          <p:cNvSpPr txBox="1"/>
          <p:nvPr>
            <p:ph idx="1" type="body"/>
          </p:nvPr>
        </p:nvSpPr>
        <p:spPr>
          <a:xfrm>
            <a:off x="311700" y="1152475"/>
            <a:ext cx="8520600" cy="379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The IEPI concluded the following information:</a:t>
            </a:r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lphaLcPeriod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IEPI Plan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lphaLcPeriod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DE Communication Plan </a:t>
            </a:r>
            <a:br>
              <a:rPr lang="en">
                <a:latin typeface="Calibri"/>
                <a:ea typeface="Calibri"/>
                <a:cs typeface="Calibri"/>
                <a:sym typeface="Calibri"/>
              </a:rPr>
            </a:b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Next Steps: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lphaL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Senate takes a vote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lphaL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CEO signed and returned the plan to the IEPI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lphaL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Dr. Curry stated that he would update DE when he hears back from the IEPI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BA075100CCC2439C6C59EBD870AD93" ma:contentTypeVersion="15" ma:contentTypeDescription="Create a new document." ma:contentTypeScope="" ma:versionID="18bf43e84084a961ae90c8033218ef5d">
  <xsd:schema xmlns:xsd="http://www.w3.org/2001/XMLSchema" xmlns:xs="http://www.w3.org/2001/XMLSchema" xmlns:p="http://schemas.microsoft.com/office/2006/metadata/properties" xmlns:ns2="0fdf87a7-f9cf-4586-b3f6-a593b3fb8cb6" xmlns:ns3="b1b3ff20-403c-4f54-9938-a1f560f1863e" targetNamespace="http://schemas.microsoft.com/office/2006/metadata/properties" ma:root="true" ma:fieldsID="bbb6cff70591390ba8162b171a3ef820" ns2:_="" ns3:_="">
    <xsd:import namespace="0fdf87a7-f9cf-4586-b3f6-a593b3fb8cb6"/>
    <xsd:import namespace="b1b3ff20-403c-4f54-9938-a1f560f186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df87a7-f9cf-4586-b3f6-a593b3fb8c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4091207-ce1c-4ccc-a85f-94e969b489c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b3ff20-403c-4f54-9938-a1f560f1863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afe34f9-5592-44fb-a6db-3a1503b25e47}" ma:internalName="TaxCatchAll" ma:showField="CatchAllData" ma:web="b1b3ff20-403c-4f54-9938-a1f560f186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b3ff20-403c-4f54-9938-a1f560f1863e" xsi:nil="true"/>
    <lcf76f155ced4ddcb4097134ff3c332f xmlns="0fdf87a7-f9cf-4586-b3f6-a593b3fb8cb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076B130-F165-4621-AE20-D5B8F04C6D9D}"/>
</file>

<file path=customXml/itemProps2.xml><?xml version="1.0" encoding="utf-8"?>
<ds:datastoreItem xmlns:ds="http://schemas.openxmlformats.org/officeDocument/2006/customXml" ds:itemID="{1FCF17E7-AD59-414E-9C38-F7ED32213D61}"/>
</file>

<file path=customXml/itemProps3.xml><?xml version="1.0" encoding="utf-8"?>
<ds:datastoreItem xmlns:ds="http://schemas.openxmlformats.org/officeDocument/2006/customXml" ds:itemID="{675B450F-96F0-4359-AE26-D40101D885E0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0x01010069BA075100CCC2439C6C59EBD870AD93</vt:lpwstr>
  </property>
</Properties>
</file>