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8" Type="http://schemas.openxmlformats.org/officeDocument/2006/relationships/slide" Target="slides/slide3.xml"/><Relationship Id="rId21" Type="http://schemas.openxmlformats.org/officeDocument/2006/relationships/slide" Target="slides/slide16.xml"/><Relationship Id="rId3" Type="http://schemas.openxmlformats.org/officeDocument/2006/relationships/presProps" Target="presProps.xml"/><Relationship Id="rId12" Type="http://schemas.openxmlformats.org/officeDocument/2006/relationships/slide" Target="slides/slide7.xml"/><Relationship Id="rId17" Type="http://schemas.openxmlformats.org/officeDocument/2006/relationships/slide" Target="slides/slide12.xml"/><Relationship Id="rId7" Type="http://schemas.openxmlformats.org/officeDocument/2006/relationships/slide" Target="slides/slide2.xml"/><Relationship Id="rId20" Type="http://schemas.openxmlformats.org/officeDocument/2006/relationships/slide" Target="slides/slide15.xml"/><Relationship Id="rId2" Type="http://schemas.openxmlformats.org/officeDocument/2006/relationships/viewProps" Target="viewProps.xml"/><Relationship Id="rId16" Type="http://schemas.openxmlformats.org/officeDocument/2006/relationships/slide" Target="slides/slide11.xml"/><Relationship Id="rId11" Type="http://schemas.openxmlformats.org/officeDocument/2006/relationships/slide" Target="slides/slide6.xml"/><Relationship Id="rId1" Type="http://schemas.openxmlformats.org/officeDocument/2006/relationships/theme" Target="theme/theme1.xml"/><Relationship Id="rId6" Type="http://schemas.openxmlformats.org/officeDocument/2006/relationships/slide" Target="slides/slide1.xml"/><Relationship Id="rId24" Type="http://schemas.openxmlformats.org/officeDocument/2006/relationships/customXml" Target="../customXml/item3.xml"/><Relationship Id="rId15" Type="http://schemas.openxmlformats.org/officeDocument/2006/relationships/slide" Target="slides/slide10.xml"/><Relationship Id="rId5" Type="http://schemas.openxmlformats.org/officeDocument/2006/relationships/notesMaster" Target="notesMasters/notesMaster1.xml"/><Relationship Id="rId23" Type="http://schemas.openxmlformats.org/officeDocument/2006/relationships/customXml" Target="../customXml/item2.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545ab8d23b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545ab8d23b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545ab8d23b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545ab8d23b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4321360b9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4321360b9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545ab8d23b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545ab8d23b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545ab8d23b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545ab8d23b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41893761cc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41893761cc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455af17291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455af17291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455af1729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455af1729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41893761cc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41893761cc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455af1730f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455af1730f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41893761cc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41893761cc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545ab8d23b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545ab8d23b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5090701c0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5090701c0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545ab8d23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545ab8d23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545ab8d23b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545ab8d23b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8" name="Google Shape;48;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id="20" name="Google Shape;20;p4"/>
          <p:cNvPicPr preferRelativeResize="0"/>
          <p:nvPr/>
        </p:nvPicPr>
        <p:blipFill>
          <a:blip r:embed="rId2">
            <a:alphaModFix/>
          </a:blip>
          <a:stretch>
            <a:fillRect/>
          </a:stretch>
        </p:blipFill>
        <p:spPr>
          <a:xfrm>
            <a:off x="7943051" y="0"/>
            <a:ext cx="1156275" cy="14963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210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id="42" name="Google Shape;42;p9"/>
          <p:cNvPicPr preferRelativeResize="0"/>
          <p:nvPr/>
        </p:nvPicPr>
        <p:blipFill>
          <a:blip r:embed="rId2">
            <a:alphaModFix/>
          </a:blip>
          <a:stretch>
            <a:fillRect/>
          </a:stretch>
        </p:blipFill>
        <p:spPr>
          <a:xfrm>
            <a:off x="7943051" y="0"/>
            <a:ext cx="1156275" cy="14963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drive.google.com/file/d/1suJK5bapsLQF3ORDuDDRukyzWYCTfs2y/view" TargetMode="Externa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docs.google.com/document/d/1fxMfisCdMefvIq5SrSRjwAYmUV-ApIAO7Ogp2VCl2H4/edit?usp=sharing" TargetMode="External"/><Relationship Id="rId4" Type="http://schemas.openxmlformats.org/officeDocument/2006/relationships/hyperlink" Target="https://docs.google.com/document/d/1XLbi6ZejTJ47dpBIR_qQ68H_7k2C_mDRCCaRjgoA3G0/edit?usp=sharin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docs.google.com/document/d/1wuVAkMO36cHJVehEjd_hmuPwIcpztlaDC2vstDTzgw4/edit?usp=sharin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1" Type="http://schemas.openxmlformats.org/officeDocument/2006/relationships/hyperlink" Target="https://blog.canvaslms.com/news/instructurecon19" TargetMode="External"/><Relationship Id="rId10" Type="http://schemas.openxmlformats.org/officeDocument/2006/relationships/hyperlink" Target="http://onlineteachingconference.org/" TargetMode="External"/><Relationship Id="rId13" Type="http://schemas.openxmlformats.org/officeDocument/2006/relationships/hyperlink" Target="https://www.3cmediasolutions.org/" TargetMode="External"/><Relationship Id="rId12" Type="http://schemas.openxmlformats.org/officeDocument/2006/relationships/hyperlink" Target="http://www.compton.edu/academics/distance-ed/facultyresources.aspx" TargetMode="External"/><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onlinenetworkofeducators.org/course-cards/" TargetMode="External"/><Relationship Id="rId4" Type="http://schemas.openxmlformats.org/officeDocument/2006/relationships/hyperlink" Target="https://onlinenetworkofeducators.org/wp-content/uploads/2018/07/FF-Flyer-letter-3.pdf" TargetMode="External"/><Relationship Id="rId9" Type="http://schemas.openxmlformats.org/officeDocument/2006/relationships/hyperlink" Target="https://ccconlineed.instructure.com/courses/770" TargetMode="External"/><Relationship Id="rId5" Type="http://schemas.openxmlformats.org/officeDocument/2006/relationships/hyperlink" Target="https://www.youtube.com/user/atonefortraining" TargetMode="External"/><Relationship Id="rId6" Type="http://schemas.openxmlformats.org/officeDocument/2006/relationships/hyperlink" Target="http://compton.flexreporter.com/app/login.php" TargetMode="External"/><Relationship Id="rId7" Type="http://schemas.openxmlformats.org/officeDocument/2006/relationships/hyperlink" Target="http://ccconlineed.org/wp-content/uploads/2015/11/OEI_Rubric_Edited-ACC.pdf" TargetMode="External"/><Relationship Id="rId8" Type="http://schemas.openxmlformats.org/officeDocument/2006/relationships/hyperlink" Target="http://cvc.edu/wp-content/uploads/2018/10/CVC-OEI-Course-Design-Rubric-rev.10.2018.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 Id="rId3" Type="http://schemas.openxmlformats.org/officeDocument/2006/relationships/hyperlink" Target="https://cccconfer.zoom.us/recording/share/DFGCkP01ZU8Y4kjiFyPZGPiv_Jqp_VMNs1Dw-Vp_cBewIumekTziMw"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 Id="rId3" Type="http://schemas.openxmlformats.org/officeDocument/2006/relationships/hyperlink" Target="https://docs.google.com/presentation/d/1TXgS5Ztc9ydzZ5gCQexfp1y8FSAFZjDx1Y-ZdIcsvC4/edit?usp=sharing" TargetMode="External"/><Relationship Id="rId4" Type="http://schemas.openxmlformats.org/officeDocument/2006/relationships/hyperlink" Target="https://docs.google.com/presentation/d/1TXgS5Ztc9ydzZ5gCQexfp1y8FSAFZjDx1Y-ZdIcsvC4/edit?usp=shar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cccdeco.org/resources/ccc-de-coordinators-monthly-meetings-links/" TargetMode="External"/><Relationship Id="rId4" Type="http://schemas.openxmlformats.org/officeDocument/2006/relationships/hyperlink" Target="https://drive.google.com/file/d/1ZcN2odr8LYAXywZzlqCe8qa3bKlJxgSh/view"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 Id="rId3" Type="http://schemas.openxmlformats.org/officeDocument/2006/relationships/hyperlink" Target="https://asccc.org/sites/default/files/OE%20Paper%20Final%203.12.18.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 Id="rId3" Type="http://schemas.openxmlformats.org/officeDocument/2006/relationships/hyperlink" Target="https://asccc.org/sites/default/files/OE%20Paper%20Final%203.12.18.pdf" TargetMode="External"/><Relationship Id="rId4" Type="http://schemas.openxmlformats.org/officeDocument/2006/relationships/hyperlink" Target="http://cvc.edu/wp-content/uploads/2018/10/CVC-OEI-Course-Design-Rubric-rev.10.2018.pdf" TargetMode="External"/><Relationship Id="rId5" Type="http://schemas.openxmlformats.org/officeDocument/2006/relationships/hyperlink" Target="https://docs.google.com/document/d/1wuVAkMO36cHJVehEjd_hmuPwIcpztlaDC2vstDTzgw4/edit?usp=sharing" TargetMode="External"/><Relationship Id="rId6" Type="http://schemas.openxmlformats.org/officeDocument/2006/relationships/hyperlink" Target="https://docs.google.com/document/d/1PUWqWWv1HoHjevJVIG-b8bjn2FHN3_P1b1OUwVA5LdY/edit?usp=sharing" TargetMode="External"/><Relationship Id="rId7" Type="http://schemas.openxmlformats.org/officeDocument/2006/relationships/hyperlink" Target="https://docs.google.com/document/d/1XLbi6ZejTJ47dpBIR_qQ68H_7k2C_mDRCCaRjgoA3G0/edit?usp=sharin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www.compton.edu/campusinformation/accreditation/docs/Compton-College-QFE-Special-Report-FINAL.pdf"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pic>
        <p:nvPicPr>
          <p:cNvPr id="56" name="Google Shape;56;p13"/>
          <p:cNvPicPr preferRelativeResize="0"/>
          <p:nvPr/>
        </p:nvPicPr>
        <p:blipFill>
          <a:blip r:embed="rId3">
            <a:alphaModFix/>
          </a:blip>
          <a:stretch>
            <a:fillRect/>
          </a:stretch>
        </p:blipFill>
        <p:spPr>
          <a:xfrm>
            <a:off x="3358883" y="0"/>
            <a:ext cx="2426226" cy="3139826"/>
          </a:xfrm>
          <a:prstGeom prst="rect">
            <a:avLst/>
          </a:prstGeom>
          <a:noFill/>
          <a:ln>
            <a:noFill/>
          </a:ln>
        </p:spPr>
      </p:pic>
      <p:sp>
        <p:nvSpPr>
          <p:cNvPr id="57" name="Google Shape;57;p13"/>
          <p:cNvSpPr txBox="1"/>
          <p:nvPr>
            <p:ph type="ctrTitle"/>
          </p:nvPr>
        </p:nvSpPr>
        <p:spPr>
          <a:xfrm>
            <a:off x="311696" y="152252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DEAC</a:t>
            </a:r>
            <a:endParaRPr>
              <a:latin typeface="Calibri"/>
              <a:ea typeface="Calibri"/>
              <a:cs typeface="Calibri"/>
              <a:sym typeface="Calibri"/>
            </a:endParaRPr>
          </a:p>
        </p:txBody>
      </p:sp>
      <p:sp>
        <p:nvSpPr>
          <p:cNvPr id="58" name="Google Shape;58;p13"/>
          <p:cNvSpPr txBox="1"/>
          <p:nvPr>
            <p:ph idx="1" type="subTitle"/>
          </p:nvPr>
        </p:nvSpPr>
        <p:spPr>
          <a:xfrm>
            <a:off x="311700" y="3612075"/>
            <a:ext cx="8520600" cy="1374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Distance Education Advisory Committee</a:t>
            </a:r>
            <a:endParaRPr>
              <a:latin typeface="Calibri"/>
              <a:ea typeface="Calibri"/>
              <a:cs typeface="Calibri"/>
              <a:sym typeface="Calibri"/>
            </a:endParaRPr>
          </a:p>
          <a:p>
            <a:pPr indent="0" lvl="0" marL="0" rtl="0" algn="ctr">
              <a:spcBef>
                <a:spcPts val="0"/>
              </a:spcBef>
              <a:spcAft>
                <a:spcPts val="0"/>
              </a:spcAft>
              <a:buNone/>
            </a:pPr>
            <a:r>
              <a:rPr lang="en">
                <a:latin typeface="Calibri"/>
                <a:ea typeface="Calibri"/>
                <a:cs typeface="Calibri"/>
                <a:sym typeface="Calibri"/>
              </a:rPr>
              <a:t>Tuesday March 26th, 2019</a:t>
            </a:r>
            <a:br>
              <a:rPr lang="en">
                <a:latin typeface="Calibri"/>
                <a:ea typeface="Calibri"/>
                <a:cs typeface="Calibri"/>
                <a:sym typeface="Calibri"/>
              </a:rPr>
            </a:br>
            <a:r>
              <a:rPr lang="en">
                <a:latin typeface="Calibri"/>
                <a:ea typeface="Calibri"/>
                <a:cs typeface="Calibri"/>
                <a:sym typeface="Calibri"/>
              </a:rPr>
              <a:t>12:30pm-1:30pm</a:t>
            </a:r>
            <a:endParaRPr>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2"/>
          <p:cNvSpPr txBox="1"/>
          <p:nvPr>
            <p:ph type="title"/>
          </p:nvPr>
        </p:nvSpPr>
        <p:spPr>
          <a:xfrm>
            <a:off x="311700" y="445025"/>
            <a:ext cx="2341200" cy="136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latin typeface="Calibri"/>
                <a:ea typeface="Calibri"/>
                <a:cs typeface="Calibri"/>
                <a:sym typeface="Calibri"/>
                <a:hlinkClick r:id="rId3"/>
              </a:rPr>
              <a:t>DE Organizational Chart</a:t>
            </a:r>
            <a:r>
              <a:rPr lang="en">
                <a:latin typeface="Calibri"/>
                <a:ea typeface="Calibri"/>
                <a:cs typeface="Calibri"/>
                <a:sym typeface="Calibri"/>
              </a:rPr>
              <a:t> </a:t>
            </a:r>
            <a:endParaRPr>
              <a:latin typeface="Calibri"/>
              <a:ea typeface="Calibri"/>
              <a:cs typeface="Calibri"/>
              <a:sym typeface="Calibri"/>
            </a:endParaRPr>
          </a:p>
        </p:txBody>
      </p:sp>
      <p:pic>
        <p:nvPicPr>
          <p:cNvPr id="117" name="Google Shape;117;p22"/>
          <p:cNvPicPr preferRelativeResize="0"/>
          <p:nvPr/>
        </p:nvPicPr>
        <p:blipFill rotWithShape="1">
          <a:blip r:embed="rId4">
            <a:alphaModFix/>
          </a:blip>
          <a:srcRect b="0" l="1980" r="0" t="0"/>
          <a:stretch/>
        </p:blipFill>
        <p:spPr>
          <a:xfrm>
            <a:off x="2562750" y="34450"/>
            <a:ext cx="5593827" cy="5074598"/>
          </a:xfrm>
          <a:prstGeom prst="rect">
            <a:avLst/>
          </a:prstGeom>
          <a:noFill/>
          <a:ln>
            <a:noFill/>
          </a:ln>
        </p:spPr>
      </p:pic>
      <p:sp>
        <p:nvSpPr>
          <p:cNvPr id="118" name="Google Shape;118;p22"/>
          <p:cNvSpPr/>
          <p:nvPr/>
        </p:nvSpPr>
        <p:spPr>
          <a:xfrm>
            <a:off x="5684875" y="1924300"/>
            <a:ext cx="950700" cy="900600"/>
          </a:xfrm>
          <a:prstGeom prst="roundRect">
            <a:avLst>
              <a:gd fmla="val 16667" name="adj"/>
            </a:avLst>
          </a:prstGeom>
          <a:noFill/>
          <a:ln cap="flat" cmpd="sng" w="19050">
            <a:solidFill>
              <a:srgbClr val="FF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Today’s Votes</a:t>
            </a:r>
            <a:endParaRPr>
              <a:latin typeface="Calibri"/>
              <a:ea typeface="Calibri"/>
              <a:cs typeface="Calibri"/>
              <a:sym typeface="Calibri"/>
            </a:endParaRPr>
          </a:p>
        </p:txBody>
      </p:sp>
      <p:sp>
        <p:nvSpPr>
          <p:cNvPr id="124" name="Google Shape;124;p23"/>
          <p:cNvSpPr txBox="1"/>
          <p:nvPr>
            <p:ph idx="1" type="body"/>
          </p:nvPr>
        </p:nvSpPr>
        <p:spPr>
          <a:xfrm>
            <a:off x="311700" y="878100"/>
            <a:ext cx="8520600" cy="41586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Font typeface="Calibri"/>
              <a:buChar char="●"/>
            </a:pPr>
            <a:r>
              <a:rPr lang="en">
                <a:latin typeface="Calibri"/>
                <a:ea typeface="Calibri"/>
                <a:cs typeface="Calibri"/>
                <a:sym typeface="Calibri"/>
              </a:rPr>
              <a:t>POCR Process is open for discussion </a:t>
            </a:r>
            <a:endParaRPr>
              <a:latin typeface="Calibri"/>
              <a:ea typeface="Calibri"/>
              <a:cs typeface="Calibri"/>
              <a:sym typeface="Calibri"/>
            </a:endParaRPr>
          </a:p>
          <a:p>
            <a:pPr indent="-317500" lvl="1" marL="914400" rtl="0" algn="l">
              <a:spcBef>
                <a:spcPts val="0"/>
              </a:spcBef>
              <a:spcAft>
                <a:spcPts val="0"/>
              </a:spcAft>
              <a:buSzPts val="1400"/>
              <a:buFont typeface="Calibri"/>
              <a:buChar char="○"/>
            </a:pPr>
            <a:r>
              <a:rPr lang="en" sz="1800" u="sng">
                <a:solidFill>
                  <a:schemeClr val="accent5"/>
                </a:solidFill>
                <a:latin typeface="Calibri"/>
                <a:ea typeface="Calibri"/>
                <a:cs typeface="Calibri"/>
                <a:sym typeface="Calibri"/>
                <a:hlinkClick r:id="rId3">
                  <a:extLst>
                    <a:ext uri="{A12FA001-AC4F-418D-AE19-62706E023703}">
                      <ahyp:hlinkClr val="tx"/>
                    </a:ext>
                  </a:extLst>
                </a:hlinkClick>
              </a:rPr>
              <a:t>Peer Online Course Review</a:t>
            </a:r>
            <a:endParaRPr>
              <a:latin typeface="Calibri"/>
              <a:ea typeface="Calibri"/>
              <a:cs typeface="Calibri"/>
              <a:sym typeface="Calibri"/>
            </a:endParaRPr>
          </a:p>
          <a:p>
            <a:pPr indent="-317500" lvl="1" marL="914400" rtl="0" algn="l">
              <a:spcBef>
                <a:spcPts val="0"/>
              </a:spcBef>
              <a:spcAft>
                <a:spcPts val="0"/>
              </a:spcAft>
              <a:buSzPts val="1400"/>
              <a:buFont typeface="Calibri"/>
              <a:buChar char="○"/>
            </a:pPr>
            <a:r>
              <a:rPr lang="en" sz="1800" u="sng">
                <a:solidFill>
                  <a:schemeClr val="accent5"/>
                </a:solidFill>
                <a:latin typeface="Calibri"/>
                <a:ea typeface="Calibri"/>
                <a:cs typeface="Calibri"/>
                <a:sym typeface="Calibri"/>
                <a:hlinkClick r:id="rId4">
                  <a:extLst>
                    <a:ext uri="{A12FA001-AC4F-418D-AE19-62706E023703}">
                      <ahyp:hlinkClr val="tx"/>
                    </a:ext>
                  </a:extLst>
                </a:hlinkClick>
              </a:rPr>
              <a:t>Stages of POCR</a:t>
            </a:r>
            <a:endParaRPr>
              <a:latin typeface="Calibri"/>
              <a:ea typeface="Calibri"/>
              <a:cs typeface="Calibri"/>
              <a:sym typeface="Calibri"/>
            </a:endParaRPr>
          </a:p>
          <a:p>
            <a:pPr indent="-342900" lvl="0" marL="457200" rtl="0" algn="l">
              <a:spcBef>
                <a:spcPts val="0"/>
              </a:spcBef>
              <a:spcAft>
                <a:spcPts val="0"/>
              </a:spcAft>
              <a:buSzPts val="1800"/>
              <a:buFont typeface="Calibri"/>
              <a:buChar char="●"/>
            </a:pPr>
            <a:r>
              <a:rPr lang="en">
                <a:latin typeface="Calibri"/>
                <a:ea typeface="Calibri"/>
                <a:cs typeface="Calibri"/>
                <a:sym typeface="Calibri"/>
              </a:rPr>
              <a:t>Vote on approving  the POCR Process</a:t>
            </a:r>
            <a:endParaRPr sz="1800">
              <a:latin typeface="Calibri"/>
              <a:ea typeface="Calibri"/>
              <a:cs typeface="Calibri"/>
              <a:sym typeface="Calibri"/>
            </a:endParaRPr>
          </a:p>
          <a:p>
            <a:pPr indent="-342900" lvl="1" marL="914400" rtl="0" algn="l">
              <a:spcBef>
                <a:spcPts val="0"/>
              </a:spcBef>
              <a:spcAft>
                <a:spcPts val="0"/>
              </a:spcAft>
              <a:buSzPts val="1800"/>
              <a:buFont typeface="Calibri"/>
              <a:buChar char="○"/>
            </a:pPr>
            <a:r>
              <a:rPr lang="en" sz="1800">
                <a:latin typeface="Calibri"/>
                <a:ea typeface="Calibri"/>
                <a:cs typeface="Calibri"/>
                <a:sym typeface="Calibri"/>
              </a:rPr>
              <a:t>The motion will be to approve the DE Faculty Peer Online Course Review Process given any stated changes.</a:t>
            </a:r>
            <a:endParaRPr sz="1800">
              <a:latin typeface="Calibri"/>
              <a:ea typeface="Calibri"/>
              <a:cs typeface="Calibri"/>
              <a:sym typeface="Calibri"/>
            </a:endParaRPr>
          </a:p>
          <a:p>
            <a:pPr indent="-342900" lvl="3" marL="1828800" rtl="0" algn="l">
              <a:spcBef>
                <a:spcPts val="0"/>
              </a:spcBef>
              <a:spcAft>
                <a:spcPts val="0"/>
              </a:spcAft>
              <a:buSzPts val="1800"/>
              <a:buFont typeface="Calibri"/>
              <a:buChar char="●"/>
            </a:pPr>
            <a:r>
              <a:rPr lang="en" sz="1800">
                <a:latin typeface="Calibri"/>
                <a:ea typeface="Calibri"/>
                <a:cs typeface="Calibri"/>
                <a:sym typeface="Calibri"/>
              </a:rPr>
              <a:t>Changes: no stated changes</a:t>
            </a:r>
            <a:endParaRPr sz="1800">
              <a:latin typeface="Calibri"/>
              <a:ea typeface="Calibri"/>
              <a:cs typeface="Calibri"/>
              <a:sym typeface="Calibri"/>
            </a:endParaRPr>
          </a:p>
          <a:p>
            <a:pPr indent="-342900" lvl="2" marL="1371600" rtl="0" algn="l">
              <a:spcBef>
                <a:spcPts val="0"/>
              </a:spcBef>
              <a:spcAft>
                <a:spcPts val="0"/>
              </a:spcAft>
              <a:buSzPts val="1800"/>
              <a:buFont typeface="Calibri"/>
              <a:buChar char="■"/>
            </a:pPr>
            <a:r>
              <a:rPr lang="en" sz="1800">
                <a:latin typeface="Calibri"/>
                <a:ea typeface="Calibri"/>
                <a:cs typeface="Calibri"/>
                <a:sym typeface="Calibri"/>
              </a:rPr>
              <a:t>Motion: uch</a:t>
            </a:r>
            <a:endParaRPr sz="1800">
              <a:latin typeface="Calibri"/>
              <a:ea typeface="Calibri"/>
              <a:cs typeface="Calibri"/>
              <a:sym typeface="Calibri"/>
            </a:endParaRPr>
          </a:p>
          <a:p>
            <a:pPr indent="-342900" lvl="2" marL="1371600" rtl="0" algn="l">
              <a:spcBef>
                <a:spcPts val="0"/>
              </a:spcBef>
              <a:spcAft>
                <a:spcPts val="0"/>
              </a:spcAft>
              <a:buSzPts val="1800"/>
              <a:buFont typeface="Calibri"/>
              <a:buChar char="■"/>
            </a:pPr>
            <a:r>
              <a:rPr lang="en" sz="1800">
                <a:latin typeface="Calibri"/>
                <a:ea typeface="Calibri"/>
                <a:cs typeface="Calibri"/>
                <a:sym typeface="Calibri"/>
              </a:rPr>
              <a:t>Second: Cliff </a:t>
            </a:r>
            <a:endParaRPr sz="1800">
              <a:latin typeface="Calibri"/>
              <a:ea typeface="Calibri"/>
              <a:cs typeface="Calibri"/>
              <a:sym typeface="Calibri"/>
            </a:endParaRPr>
          </a:p>
          <a:p>
            <a:pPr indent="-342900" lvl="1" marL="914400" rtl="0" algn="l">
              <a:spcBef>
                <a:spcPts val="0"/>
              </a:spcBef>
              <a:spcAft>
                <a:spcPts val="0"/>
              </a:spcAft>
              <a:buSzPts val="1800"/>
              <a:buFont typeface="Calibri"/>
              <a:buChar char="○"/>
            </a:pPr>
            <a:r>
              <a:rPr lang="en" sz="1800">
                <a:latin typeface="Calibri"/>
                <a:ea typeface="Calibri"/>
                <a:cs typeface="Calibri"/>
                <a:sym typeface="Calibri"/>
              </a:rPr>
              <a:t>Yes: 7</a:t>
            </a:r>
            <a:endParaRPr sz="1800">
              <a:latin typeface="Calibri"/>
              <a:ea typeface="Calibri"/>
              <a:cs typeface="Calibri"/>
              <a:sym typeface="Calibri"/>
            </a:endParaRPr>
          </a:p>
          <a:p>
            <a:pPr indent="-342900" lvl="1" marL="914400" rtl="0" algn="l">
              <a:spcBef>
                <a:spcPts val="0"/>
              </a:spcBef>
              <a:spcAft>
                <a:spcPts val="0"/>
              </a:spcAft>
              <a:buSzPts val="1800"/>
              <a:buFont typeface="Calibri"/>
              <a:buChar char="○"/>
            </a:pPr>
            <a:r>
              <a:rPr lang="en" sz="1800">
                <a:latin typeface="Calibri"/>
                <a:ea typeface="Calibri"/>
                <a:cs typeface="Calibri"/>
                <a:sym typeface="Calibri"/>
              </a:rPr>
              <a:t>No:  1</a:t>
            </a:r>
            <a:endParaRPr sz="1800">
              <a:latin typeface="Calibri"/>
              <a:ea typeface="Calibri"/>
              <a:cs typeface="Calibri"/>
              <a:sym typeface="Calibri"/>
            </a:endParaRPr>
          </a:p>
          <a:p>
            <a:pPr indent="-342900" lvl="1" marL="914400" rtl="0" algn="l">
              <a:spcBef>
                <a:spcPts val="0"/>
              </a:spcBef>
              <a:spcAft>
                <a:spcPts val="0"/>
              </a:spcAft>
              <a:buSzPts val="1800"/>
              <a:buFont typeface="Calibri"/>
              <a:buChar char="○"/>
            </a:pPr>
            <a:r>
              <a:rPr lang="en" sz="1800">
                <a:latin typeface="Calibri"/>
                <a:ea typeface="Calibri"/>
                <a:cs typeface="Calibri"/>
                <a:sym typeface="Calibri"/>
              </a:rPr>
              <a:t>Abstentions: 0</a:t>
            </a:r>
            <a:endParaRPr sz="1800">
              <a:latin typeface="Calibri"/>
              <a:ea typeface="Calibri"/>
              <a:cs typeface="Calibri"/>
              <a:sym typeface="Calibri"/>
            </a:endParaRPr>
          </a:p>
          <a:p>
            <a:pPr indent="-342900" lvl="0" marL="457200" rtl="0" algn="l">
              <a:spcBef>
                <a:spcPts val="0"/>
              </a:spcBef>
              <a:spcAft>
                <a:spcPts val="0"/>
              </a:spcAft>
              <a:buSzPts val="1800"/>
              <a:buFont typeface="Calibri"/>
              <a:buChar char="●"/>
            </a:pPr>
            <a:r>
              <a:rPr lang="en">
                <a:latin typeface="Calibri"/>
                <a:ea typeface="Calibri"/>
                <a:cs typeface="Calibri"/>
                <a:sym typeface="Calibri"/>
              </a:rPr>
              <a:t>The DE POCR Process will be brought before Academic Senate</a:t>
            </a:r>
            <a:endParaRPr sz="1800">
              <a:latin typeface="Calibri"/>
              <a:ea typeface="Calibri"/>
              <a:cs typeface="Calibri"/>
              <a:sym typeface="Calibri"/>
            </a:endParaRPr>
          </a:p>
          <a:p>
            <a:pPr indent="0" lvl="0" marL="0" marR="0" rtl="0" algn="l">
              <a:lnSpc>
                <a:spcPct val="115000"/>
              </a:lnSpc>
              <a:spcBef>
                <a:spcPts val="1600"/>
              </a:spcBef>
              <a:spcAft>
                <a:spcPts val="1600"/>
              </a:spcAft>
              <a:buNone/>
            </a:pPr>
            <a:r>
              <a:t/>
            </a:r>
            <a:endParaRPr>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Today’s Votes</a:t>
            </a:r>
            <a:endParaRPr>
              <a:latin typeface="Calibri"/>
              <a:ea typeface="Calibri"/>
              <a:cs typeface="Calibri"/>
              <a:sym typeface="Calibri"/>
            </a:endParaRPr>
          </a:p>
        </p:txBody>
      </p:sp>
      <p:sp>
        <p:nvSpPr>
          <p:cNvPr id="130" name="Google Shape;130;p24"/>
          <p:cNvSpPr txBox="1"/>
          <p:nvPr>
            <p:ph idx="1" type="body"/>
          </p:nvPr>
        </p:nvSpPr>
        <p:spPr>
          <a:xfrm>
            <a:off x="311700" y="1152475"/>
            <a:ext cx="8520600" cy="38841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Font typeface="Calibri"/>
              <a:buChar char="●"/>
            </a:pPr>
            <a:r>
              <a:rPr lang="en">
                <a:latin typeface="Calibri"/>
                <a:ea typeface="Calibri"/>
                <a:cs typeface="Calibri"/>
                <a:sym typeface="Calibri"/>
              </a:rPr>
              <a:t>Second Read of the </a:t>
            </a:r>
            <a:r>
              <a:rPr lang="en" u="sng">
                <a:solidFill>
                  <a:schemeClr val="hlink"/>
                </a:solidFill>
                <a:latin typeface="Calibri"/>
                <a:ea typeface="Calibri"/>
                <a:cs typeface="Calibri"/>
                <a:sym typeface="Calibri"/>
                <a:hlinkClick r:id="rId3"/>
              </a:rPr>
              <a:t>DE Program Plan</a:t>
            </a:r>
            <a:endParaRPr>
              <a:latin typeface="Calibri"/>
              <a:ea typeface="Calibri"/>
              <a:cs typeface="Calibri"/>
              <a:sym typeface="Calibri"/>
            </a:endParaRPr>
          </a:p>
          <a:p>
            <a:pPr indent="-317500" lvl="1" marL="914400" rtl="0" algn="l">
              <a:spcBef>
                <a:spcPts val="0"/>
              </a:spcBef>
              <a:spcAft>
                <a:spcPts val="0"/>
              </a:spcAft>
              <a:buSzPts val="1400"/>
              <a:buFont typeface="Calibri"/>
              <a:buChar char="○"/>
            </a:pPr>
            <a:r>
              <a:rPr lang="en">
                <a:latin typeface="Calibri"/>
                <a:ea typeface="Calibri"/>
                <a:cs typeface="Calibri"/>
                <a:sym typeface="Calibri"/>
              </a:rPr>
              <a:t>Open for discussion</a:t>
            </a:r>
            <a:endParaRPr>
              <a:latin typeface="Calibri"/>
              <a:ea typeface="Calibri"/>
              <a:cs typeface="Calibri"/>
              <a:sym typeface="Calibri"/>
            </a:endParaRPr>
          </a:p>
          <a:p>
            <a:pPr indent="-342900" lvl="0" marL="457200" rtl="0" algn="l">
              <a:spcBef>
                <a:spcPts val="0"/>
              </a:spcBef>
              <a:spcAft>
                <a:spcPts val="0"/>
              </a:spcAft>
              <a:buSzPts val="1800"/>
              <a:buFont typeface="Calibri"/>
              <a:buChar char="●"/>
            </a:pPr>
            <a:r>
              <a:rPr lang="en">
                <a:latin typeface="Calibri"/>
                <a:ea typeface="Calibri"/>
                <a:cs typeface="Calibri"/>
                <a:sym typeface="Calibri"/>
              </a:rPr>
              <a:t>Vote on approving  the DE Program Plan</a:t>
            </a:r>
            <a:endParaRPr>
              <a:latin typeface="Calibri"/>
              <a:ea typeface="Calibri"/>
              <a:cs typeface="Calibri"/>
              <a:sym typeface="Calibri"/>
            </a:endParaRPr>
          </a:p>
          <a:p>
            <a:pPr indent="-342900" lvl="1" marL="914400" rtl="0" algn="l">
              <a:spcBef>
                <a:spcPts val="0"/>
              </a:spcBef>
              <a:spcAft>
                <a:spcPts val="0"/>
              </a:spcAft>
              <a:buSzPts val="1800"/>
              <a:buFont typeface="Calibri"/>
              <a:buChar char="○"/>
            </a:pPr>
            <a:r>
              <a:rPr lang="en" sz="1800">
                <a:latin typeface="Calibri"/>
                <a:ea typeface="Calibri"/>
                <a:cs typeface="Calibri"/>
                <a:sym typeface="Calibri"/>
              </a:rPr>
              <a:t>The motion will be to approve the DE Program Plan given any stated changes.</a:t>
            </a:r>
            <a:endParaRPr sz="1800">
              <a:latin typeface="Calibri"/>
              <a:ea typeface="Calibri"/>
              <a:cs typeface="Calibri"/>
              <a:sym typeface="Calibri"/>
            </a:endParaRPr>
          </a:p>
          <a:p>
            <a:pPr indent="-342900" lvl="3" marL="1828800" rtl="0" algn="l">
              <a:spcBef>
                <a:spcPts val="0"/>
              </a:spcBef>
              <a:spcAft>
                <a:spcPts val="0"/>
              </a:spcAft>
              <a:buSzPts val="1800"/>
              <a:buFont typeface="Calibri"/>
              <a:buChar char="●"/>
            </a:pPr>
            <a:r>
              <a:rPr lang="en" sz="1800">
                <a:latin typeface="Calibri"/>
                <a:ea typeface="Calibri"/>
                <a:cs typeface="Calibri"/>
                <a:sym typeface="Calibri"/>
              </a:rPr>
              <a:t>Changes: No changes stated</a:t>
            </a:r>
            <a:endParaRPr sz="1800">
              <a:latin typeface="Calibri"/>
              <a:ea typeface="Calibri"/>
              <a:cs typeface="Calibri"/>
              <a:sym typeface="Calibri"/>
            </a:endParaRPr>
          </a:p>
          <a:p>
            <a:pPr indent="-342900" lvl="2" marL="1371600" rtl="0" algn="l">
              <a:spcBef>
                <a:spcPts val="0"/>
              </a:spcBef>
              <a:spcAft>
                <a:spcPts val="0"/>
              </a:spcAft>
              <a:buSzPts val="1800"/>
              <a:buFont typeface="Calibri"/>
              <a:buChar char="■"/>
            </a:pPr>
            <a:r>
              <a:rPr lang="en" sz="1800">
                <a:latin typeface="Calibri"/>
                <a:ea typeface="Calibri"/>
                <a:cs typeface="Calibri"/>
                <a:sym typeface="Calibri"/>
              </a:rPr>
              <a:t>Motion: Roza</a:t>
            </a:r>
            <a:endParaRPr sz="1800">
              <a:latin typeface="Calibri"/>
              <a:ea typeface="Calibri"/>
              <a:cs typeface="Calibri"/>
              <a:sym typeface="Calibri"/>
            </a:endParaRPr>
          </a:p>
          <a:p>
            <a:pPr indent="-342900" lvl="2" marL="1371600" rtl="0" algn="l">
              <a:spcBef>
                <a:spcPts val="0"/>
              </a:spcBef>
              <a:spcAft>
                <a:spcPts val="0"/>
              </a:spcAft>
              <a:buSzPts val="1800"/>
              <a:buFont typeface="Calibri"/>
              <a:buChar char="■"/>
            </a:pPr>
            <a:r>
              <a:rPr lang="en" sz="1800">
                <a:latin typeface="Calibri"/>
                <a:ea typeface="Calibri"/>
                <a:cs typeface="Calibri"/>
                <a:sym typeface="Calibri"/>
              </a:rPr>
              <a:t>Second: Nick </a:t>
            </a:r>
            <a:endParaRPr sz="1800">
              <a:latin typeface="Calibri"/>
              <a:ea typeface="Calibri"/>
              <a:cs typeface="Calibri"/>
              <a:sym typeface="Calibri"/>
            </a:endParaRPr>
          </a:p>
          <a:p>
            <a:pPr indent="-342900" lvl="1" marL="914400" rtl="0" algn="l">
              <a:spcBef>
                <a:spcPts val="0"/>
              </a:spcBef>
              <a:spcAft>
                <a:spcPts val="0"/>
              </a:spcAft>
              <a:buSzPts val="1800"/>
              <a:buFont typeface="Calibri"/>
              <a:buChar char="○"/>
            </a:pPr>
            <a:r>
              <a:rPr lang="en" sz="1800">
                <a:latin typeface="Calibri"/>
                <a:ea typeface="Calibri"/>
                <a:cs typeface="Calibri"/>
                <a:sym typeface="Calibri"/>
              </a:rPr>
              <a:t>Yes: 8</a:t>
            </a:r>
            <a:endParaRPr sz="1800">
              <a:latin typeface="Calibri"/>
              <a:ea typeface="Calibri"/>
              <a:cs typeface="Calibri"/>
              <a:sym typeface="Calibri"/>
            </a:endParaRPr>
          </a:p>
          <a:p>
            <a:pPr indent="-342900" lvl="1" marL="914400" rtl="0" algn="l">
              <a:spcBef>
                <a:spcPts val="0"/>
              </a:spcBef>
              <a:spcAft>
                <a:spcPts val="0"/>
              </a:spcAft>
              <a:buSzPts val="1800"/>
              <a:buFont typeface="Calibri"/>
              <a:buChar char="○"/>
            </a:pPr>
            <a:r>
              <a:rPr lang="en" sz="1800">
                <a:latin typeface="Calibri"/>
                <a:ea typeface="Calibri"/>
                <a:cs typeface="Calibri"/>
                <a:sym typeface="Calibri"/>
              </a:rPr>
              <a:t>No: 0</a:t>
            </a:r>
            <a:endParaRPr sz="1800">
              <a:latin typeface="Calibri"/>
              <a:ea typeface="Calibri"/>
              <a:cs typeface="Calibri"/>
              <a:sym typeface="Calibri"/>
            </a:endParaRPr>
          </a:p>
          <a:p>
            <a:pPr indent="-342900" lvl="1" marL="914400" rtl="0" algn="l">
              <a:spcBef>
                <a:spcPts val="0"/>
              </a:spcBef>
              <a:spcAft>
                <a:spcPts val="0"/>
              </a:spcAft>
              <a:buSzPts val="1800"/>
              <a:buFont typeface="Calibri"/>
              <a:buChar char="○"/>
            </a:pPr>
            <a:r>
              <a:rPr lang="en" sz="1800">
                <a:latin typeface="Calibri"/>
                <a:ea typeface="Calibri"/>
                <a:cs typeface="Calibri"/>
                <a:sym typeface="Calibri"/>
              </a:rPr>
              <a:t>Abstentions: 0</a:t>
            </a:r>
            <a:endParaRPr sz="1800">
              <a:latin typeface="Calibri"/>
              <a:ea typeface="Calibri"/>
              <a:cs typeface="Calibri"/>
              <a:sym typeface="Calibri"/>
            </a:endParaRPr>
          </a:p>
          <a:p>
            <a:pPr indent="-342900" lvl="0" marL="457200" rtl="0" algn="l">
              <a:spcBef>
                <a:spcPts val="0"/>
              </a:spcBef>
              <a:spcAft>
                <a:spcPts val="0"/>
              </a:spcAft>
              <a:buSzPts val="1800"/>
              <a:buFont typeface="Calibri"/>
              <a:buChar char="●"/>
            </a:pPr>
            <a:r>
              <a:rPr lang="en">
                <a:latin typeface="Calibri"/>
                <a:ea typeface="Calibri"/>
                <a:cs typeface="Calibri"/>
                <a:sym typeface="Calibri"/>
              </a:rPr>
              <a:t>The DE Plan will be brought before Academic Senate</a:t>
            </a:r>
            <a:endParaRPr sz="1800">
              <a:latin typeface="Calibri"/>
              <a:ea typeface="Calibri"/>
              <a:cs typeface="Calibri"/>
              <a:sym typeface="Calibri"/>
            </a:endParaRPr>
          </a:p>
          <a:p>
            <a:pPr indent="0" lvl="0" marL="457200" rtl="0" algn="l">
              <a:spcBef>
                <a:spcPts val="1600"/>
              </a:spcBef>
              <a:spcAft>
                <a:spcPts val="0"/>
              </a:spcAft>
              <a:buNone/>
            </a:pPr>
            <a:r>
              <a:t/>
            </a:r>
            <a:endParaRPr>
              <a:latin typeface="Calibri"/>
              <a:ea typeface="Calibri"/>
              <a:cs typeface="Calibri"/>
              <a:sym typeface="Calibri"/>
            </a:endParaRPr>
          </a:p>
          <a:p>
            <a:pPr indent="0" lvl="0" marL="0" rtl="0" algn="l">
              <a:spcBef>
                <a:spcPts val="1600"/>
              </a:spcBef>
              <a:spcAft>
                <a:spcPts val="1600"/>
              </a:spcAft>
              <a:buNone/>
            </a:pPr>
            <a:r>
              <a:t/>
            </a:r>
            <a:endParaRPr>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5"/>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Next Meeting</a:t>
            </a:r>
            <a:endParaRPr>
              <a:latin typeface="Calibri"/>
              <a:ea typeface="Calibri"/>
              <a:cs typeface="Calibri"/>
              <a:sym typeface="Calibri"/>
            </a:endParaRPr>
          </a:p>
        </p:txBody>
      </p:sp>
      <p:sp>
        <p:nvSpPr>
          <p:cNvPr id="136" name="Google Shape;136;p25"/>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Tuesday</a:t>
            </a:r>
            <a:br>
              <a:rPr lang="en">
                <a:latin typeface="Calibri"/>
                <a:ea typeface="Calibri"/>
                <a:cs typeface="Calibri"/>
                <a:sym typeface="Calibri"/>
              </a:rPr>
            </a:br>
            <a:r>
              <a:rPr lang="en">
                <a:latin typeface="Calibri"/>
                <a:ea typeface="Calibri"/>
                <a:cs typeface="Calibri"/>
                <a:sym typeface="Calibri"/>
              </a:rPr>
              <a:t>April 30th, 2019</a:t>
            </a:r>
            <a:br>
              <a:rPr lang="en">
                <a:latin typeface="Calibri"/>
                <a:ea typeface="Calibri"/>
                <a:cs typeface="Calibri"/>
                <a:sym typeface="Calibri"/>
              </a:rPr>
            </a:br>
            <a:r>
              <a:rPr lang="en">
                <a:latin typeface="Calibri"/>
                <a:ea typeface="Calibri"/>
                <a:cs typeface="Calibri"/>
                <a:sym typeface="Calibri"/>
              </a:rPr>
              <a:t>12:30pm-1:30pm</a:t>
            </a:r>
            <a:endParaRPr>
              <a:latin typeface="Calibri"/>
              <a:ea typeface="Calibri"/>
              <a:cs typeface="Calibri"/>
              <a:sym typeface="Calibri"/>
            </a:endParaRPr>
          </a:p>
        </p:txBody>
      </p:sp>
      <p:sp>
        <p:nvSpPr>
          <p:cNvPr id="137" name="Google Shape;137;p25"/>
          <p:cNvSpPr txBox="1"/>
          <p:nvPr>
            <p:ph idx="2" type="body"/>
          </p:nvPr>
        </p:nvSpPr>
        <p:spPr>
          <a:xfrm>
            <a:off x="4849450" y="1474025"/>
            <a:ext cx="3837000" cy="1482300"/>
          </a:xfrm>
          <a:prstGeom prst="rect">
            <a:avLst/>
          </a:prstGeom>
        </p:spPr>
        <p:txBody>
          <a:bodyPr anchorCtr="0" anchor="ctr" bIns="91425" lIns="91425" spcFirstLastPara="1" rIns="91425" wrap="square" tIns="91425">
            <a:noAutofit/>
          </a:bodyPr>
          <a:lstStyle/>
          <a:p>
            <a:pPr indent="-342900" lvl="0" marL="457200" rtl="0" algn="l">
              <a:lnSpc>
                <a:spcPct val="100000"/>
              </a:lnSpc>
              <a:spcBef>
                <a:spcPts val="0"/>
              </a:spcBef>
              <a:spcAft>
                <a:spcPts val="0"/>
              </a:spcAft>
              <a:buClr>
                <a:srgbClr val="000000"/>
              </a:buClr>
              <a:buSzPts val="1800"/>
              <a:buFont typeface="Calibri"/>
              <a:buAutoNum type="arabicPeriod"/>
            </a:pPr>
            <a:r>
              <a:rPr i="1" lang="en">
                <a:solidFill>
                  <a:srgbClr val="000000"/>
                </a:solidFill>
                <a:latin typeface="Calibri"/>
                <a:ea typeface="Calibri"/>
                <a:cs typeface="Calibri"/>
                <a:sym typeface="Calibri"/>
              </a:rPr>
              <a:t>Canvas Implementation by June 7th 2019</a:t>
            </a:r>
            <a:endParaRPr i="1">
              <a:solidFill>
                <a:srgbClr val="000000"/>
              </a:solidFill>
              <a:latin typeface="Calibri"/>
              <a:ea typeface="Calibri"/>
              <a:cs typeface="Calibri"/>
              <a:sym typeface="Calibri"/>
            </a:endParaRPr>
          </a:p>
          <a:p>
            <a:pPr indent="-342900" lvl="0" marL="457200" rtl="0" algn="l">
              <a:lnSpc>
                <a:spcPct val="100000"/>
              </a:lnSpc>
              <a:spcBef>
                <a:spcPts val="0"/>
              </a:spcBef>
              <a:spcAft>
                <a:spcPts val="0"/>
              </a:spcAft>
              <a:buClr>
                <a:srgbClr val="000000"/>
              </a:buClr>
              <a:buSzPts val="1800"/>
              <a:buFont typeface="Calibri"/>
              <a:buAutoNum type="arabicPeriod"/>
            </a:pPr>
            <a:r>
              <a:rPr lang="en">
                <a:solidFill>
                  <a:srgbClr val="000000"/>
                </a:solidFill>
                <a:latin typeface="Calibri"/>
                <a:ea typeface="Calibri"/>
                <a:cs typeface="Calibri"/>
                <a:sym typeface="Calibri"/>
              </a:rPr>
              <a:t>Partnerships:</a:t>
            </a:r>
            <a:endParaRPr>
              <a:solidFill>
                <a:srgbClr val="000000"/>
              </a:solidFill>
              <a:latin typeface="Calibri"/>
              <a:ea typeface="Calibri"/>
              <a:cs typeface="Calibri"/>
              <a:sym typeface="Calibri"/>
            </a:endParaRPr>
          </a:p>
          <a:p>
            <a:pPr indent="-342900" lvl="0" marL="914400" rtl="0" algn="l">
              <a:lnSpc>
                <a:spcPct val="100000"/>
              </a:lnSpc>
              <a:spcBef>
                <a:spcPts val="0"/>
              </a:spcBef>
              <a:spcAft>
                <a:spcPts val="0"/>
              </a:spcAft>
              <a:buClr>
                <a:srgbClr val="000000"/>
              </a:buClr>
              <a:buSzPts val="1800"/>
              <a:buFont typeface="Calibri"/>
              <a:buChar char="●"/>
            </a:pPr>
            <a:r>
              <a:rPr lang="en" sz="1800">
                <a:solidFill>
                  <a:srgbClr val="000000"/>
                </a:solidFill>
                <a:latin typeface="Calibri"/>
                <a:ea typeface="Calibri"/>
                <a:cs typeface="Calibri"/>
                <a:sym typeface="Calibri"/>
              </a:rPr>
              <a:t>IEPI</a:t>
            </a:r>
            <a:endParaRPr>
              <a:solidFill>
                <a:srgbClr val="000000"/>
              </a:solidFill>
              <a:latin typeface="Calibri"/>
              <a:ea typeface="Calibri"/>
              <a:cs typeface="Calibri"/>
              <a:sym typeface="Calibri"/>
            </a:endParaRPr>
          </a:p>
          <a:p>
            <a:pPr indent="-342900" lvl="0" marL="914400" rtl="0" algn="l">
              <a:lnSpc>
                <a:spcPct val="100000"/>
              </a:lnSpc>
              <a:spcBef>
                <a:spcPts val="0"/>
              </a:spcBef>
              <a:spcAft>
                <a:spcPts val="0"/>
              </a:spcAft>
              <a:buClr>
                <a:srgbClr val="000000"/>
              </a:buClr>
              <a:buSzPts val="1800"/>
              <a:buFont typeface="Calibri"/>
              <a:buChar char="●"/>
            </a:pPr>
            <a:r>
              <a:rPr i="1" lang="en">
                <a:solidFill>
                  <a:srgbClr val="000000"/>
                </a:solidFill>
                <a:latin typeface="Calibri"/>
                <a:ea typeface="Calibri"/>
                <a:cs typeface="Calibri"/>
                <a:sym typeface="Calibri"/>
              </a:rPr>
              <a:t>Joining the </a:t>
            </a:r>
            <a:r>
              <a:rPr i="1" lang="en" sz="1800">
                <a:solidFill>
                  <a:srgbClr val="000000"/>
                </a:solidFill>
                <a:latin typeface="Calibri"/>
                <a:ea typeface="Calibri"/>
                <a:cs typeface="Calibri"/>
                <a:sym typeface="Calibri"/>
              </a:rPr>
              <a:t>CVC-OEI Consortium</a:t>
            </a:r>
            <a:endParaRPr i="1">
              <a:latin typeface="Calibri"/>
              <a:ea typeface="Calibri"/>
              <a:cs typeface="Calibri"/>
              <a:sym typeface="Calibri"/>
            </a:endParaRPr>
          </a:p>
        </p:txBody>
      </p:sp>
      <p:sp>
        <p:nvSpPr>
          <p:cNvPr id="138" name="Google Shape;138;p25"/>
          <p:cNvSpPr txBox="1"/>
          <p:nvPr/>
        </p:nvSpPr>
        <p:spPr>
          <a:xfrm>
            <a:off x="4673175" y="900625"/>
            <a:ext cx="1892400" cy="391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2"/>
                </a:solidFill>
                <a:latin typeface="Calibri"/>
                <a:ea typeface="Calibri"/>
                <a:cs typeface="Calibri"/>
                <a:sym typeface="Calibri"/>
              </a:rPr>
              <a:t>Topics to discuss:</a:t>
            </a:r>
            <a:endParaRPr>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Visit From President Dr. Curry</a:t>
            </a:r>
            <a:endParaRPr>
              <a:latin typeface="Calibri"/>
              <a:ea typeface="Calibri"/>
              <a:cs typeface="Calibri"/>
              <a:sym typeface="Calibri"/>
            </a:endParaRPr>
          </a:p>
        </p:txBody>
      </p:sp>
      <p:sp>
        <p:nvSpPr>
          <p:cNvPr id="144" name="Google Shape;144;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Dr. Curry has been invited to address the committee.</a:t>
            </a:r>
            <a:endParaRPr>
              <a:latin typeface="Calibri"/>
              <a:ea typeface="Calibri"/>
              <a:cs typeface="Calibri"/>
              <a:sym typeface="Calibri"/>
            </a:endParaRPr>
          </a:p>
          <a:p>
            <a:pPr indent="-342900" lvl="0" marL="457200" rtl="0" algn="l">
              <a:spcBef>
                <a:spcPts val="1600"/>
              </a:spcBef>
              <a:spcAft>
                <a:spcPts val="0"/>
              </a:spcAft>
              <a:buSzPts val="1800"/>
              <a:buFont typeface="Calibri"/>
              <a:buAutoNum type="arabicPeriod"/>
            </a:pPr>
            <a:r>
              <a:rPr lang="en">
                <a:latin typeface="Calibri"/>
                <a:ea typeface="Calibri"/>
                <a:cs typeface="Calibri"/>
                <a:sym typeface="Calibri"/>
              </a:rPr>
              <a:t>Dr. Curry stated that he would like DEAC to:</a:t>
            </a:r>
            <a:endParaRPr>
              <a:latin typeface="Calibri"/>
              <a:ea typeface="Calibri"/>
              <a:cs typeface="Calibri"/>
              <a:sym typeface="Calibri"/>
            </a:endParaRPr>
          </a:p>
          <a:p>
            <a:pPr indent="-317500" lvl="1" marL="914400" rtl="0" algn="l">
              <a:spcBef>
                <a:spcPts val="0"/>
              </a:spcBef>
              <a:spcAft>
                <a:spcPts val="0"/>
              </a:spcAft>
              <a:buSzPts val="1400"/>
              <a:buFont typeface="Calibri"/>
              <a:buAutoNum type="alphaLcPeriod"/>
            </a:pPr>
            <a:r>
              <a:rPr lang="en">
                <a:latin typeface="Calibri"/>
                <a:ea typeface="Calibri"/>
                <a:cs typeface="Calibri"/>
                <a:sym typeface="Calibri"/>
              </a:rPr>
              <a:t>Review the LMS position and make recommendations on job duties</a:t>
            </a:r>
            <a:endParaRPr>
              <a:latin typeface="Calibri"/>
              <a:ea typeface="Calibri"/>
              <a:cs typeface="Calibri"/>
              <a:sym typeface="Calibri"/>
            </a:endParaRPr>
          </a:p>
          <a:p>
            <a:pPr indent="-317500" lvl="1" marL="914400" rtl="0" algn="l">
              <a:spcBef>
                <a:spcPts val="0"/>
              </a:spcBef>
              <a:spcAft>
                <a:spcPts val="0"/>
              </a:spcAft>
              <a:buSzPts val="1400"/>
              <a:buFont typeface="Calibri"/>
              <a:buAutoNum type="alphaLcPeriod"/>
            </a:pPr>
            <a:r>
              <a:rPr lang="en">
                <a:latin typeface="Calibri"/>
                <a:ea typeface="Calibri"/>
                <a:cs typeface="Calibri"/>
                <a:sym typeface="Calibri"/>
              </a:rPr>
              <a:t>Have Andrei present to the committee on BlackBelt help </a:t>
            </a:r>
            <a:endParaRPr>
              <a:latin typeface="Calibri"/>
              <a:ea typeface="Calibri"/>
              <a:cs typeface="Calibri"/>
              <a:sym typeface="Calibri"/>
            </a:endParaRPr>
          </a:p>
          <a:p>
            <a:pPr indent="-317500" lvl="2" marL="1371600" rtl="0" algn="l">
              <a:spcBef>
                <a:spcPts val="0"/>
              </a:spcBef>
              <a:spcAft>
                <a:spcPts val="0"/>
              </a:spcAft>
              <a:buSzPts val="1400"/>
              <a:buFont typeface="Calibri"/>
              <a:buAutoNum type="romanLcPeriod"/>
            </a:pPr>
            <a:r>
              <a:rPr lang="en">
                <a:latin typeface="Calibri"/>
                <a:ea typeface="Calibri"/>
                <a:cs typeface="Calibri"/>
                <a:sym typeface="Calibri"/>
              </a:rPr>
              <a:t>The contract with BlackBelt Help will go before the board at the April 19th Board Meeting</a:t>
            </a:r>
            <a:endParaRPr>
              <a:latin typeface="Calibri"/>
              <a:ea typeface="Calibri"/>
              <a:cs typeface="Calibri"/>
              <a:sym typeface="Calibri"/>
            </a:endParaRPr>
          </a:p>
          <a:p>
            <a:pPr indent="-317500" lvl="1" marL="914400" rtl="0" algn="l">
              <a:spcBef>
                <a:spcPts val="0"/>
              </a:spcBef>
              <a:spcAft>
                <a:spcPts val="0"/>
              </a:spcAft>
              <a:buSzPts val="1400"/>
              <a:buFont typeface="Calibri"/>
              <a:buAutoNum type="alphaLcPeriod"/>
            </a:pPr>
            <a:r>
              <a:rPr lang="en">
                <a:latin typeface="Calibri"/>
                <a:ea typeface="Calibri"/>
                <a:cs typeface="Calibri"/>
                <a:sym typeface="Calibri"/>
              </a:rPr>
              <a:t>Generate a plan moving forward addressing if we should offer fully online programs </a:t>
            </a:r>
            <a:endParaRPr>
              <a:latin typeface="Calibri"/>
              <a:ea typeface="Calibri"/>
              <a:cs typeface="Calibri"/>
              <a:sym typeface="Calibri"/>
            </a:endParaRPr>
          </a:p>
          <a:p>
            <a:pPr indent="-317500" lvl="1" marL="914400" rtl="0" algn="l">
              <a:spcBef>
                <a:spcPts val="0"/>
              </a:spcBef>
              <a:spcAft>
                <a:spcPts val="0"/>
              </a:spcAft>
              <a:buSzPts val="1400"/>
              <a:buFont typeface="Calibri"/>
              <a:buAutoNum type="alphaLcPeriod"/>
            </a:pPr>
            <a:r>
              <a:rPr lang="en">
                <a:latin typeface="Calibri"/>
                <a:ea typeface="Calibri"/>
                <a:cs typeface="Calibri"/>
                <a:sym typeface="Calibri"/>
              </a:rPr>
              <a:t>Determine if we as a campus should increase our online offerings</a:t>
            </a:r>
            <a:endParaRPr>
              <a:latin typeface="Calibri"/>
              <a:ea typeface="Calibri"/>
              <a:cs typeface="Calibri"/>
              <a:sym typeface="Calibri"/>
            </a:endParaRPr>
          </a:p>
          <a:p>
            <a:pPr indent="-317500" lvl="1" marL="914400" rtl="0" algn="l">
              <a:spcBef>
                <a:spcPts val="0"/>
              </a:spcBef>
              <a:spcAft>
                <a:spcPts val="0"/>
              </a:spcAft>
              <a:buSzPts val="1400"/>
              <a:buFont typeface="Calibri"/>
              <a:buAutoNum type="alphaLcPeriod"/>
            </a:pPr>
            <a:r>
              <a:rPr lang="en">
                <a:latin typeface="Calibri"/>
                <a:ea typeface="Calibri"/>
                <a:cs typeface="Calibri"/>
                <a:sym typeface="Calibri"/>
              </a:rPr>
              <a:t>Construct a path to offering online resources to students such as online counseling etc.</a:t>
            </a:r>
            <a:endParaRPr>
              <a:latin typeface="Calibri"/>
              <a:ea typeface="Calibri"/>
              <a:cs typeface="Calibri"/>
              <a:sym typeface="Calibri"/>
            </a:endParaRPr>
          </a:p>
          <a:p>
            <a:pPr indent="-317500" lvl="1" marL="914400" rtl="0" algn="l">
              <a:spcBef>
                <a:spcPts val="0"/>
              </a:spcBef>
              <a:spcAft>
                <a:spcPts val="0"/>
              </a:spcAft>
              <a:buSzPts val="1400"/>
              <a:buFont typeface="Calibri"/>
              <a:buAutoNum type="alphaLcPeriod"/>
            </a:pPr>
            <a:r>
              <a:rPr lang="en">
                <a:latin typeface="Calibri"/>
                <a:ea typeface="Calibri"/>
                <a:cs typeface="Calibri"/>
                <a:sym typeface="Calibri"/>
              </a:rPr>
              <a:t>Find out where the money should come from to pay the POCR’s</a:t>
            </a:r>
            <a:endParaRPr>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DE </a:t>
            </a:r>
            <a:r>
              <a:rPr lang="en">
                <a:latin typeface="Calibri"/>
                <a:ea typeface="Calibri"/>
                <a:cs typeface="Calibri"/>
                <a:sym typeface="Calibri"/>
              </a:rPr>
              <a:t>Resources</a:t>
            </a:r>
            <a:endParaRPr>
              <a:latin typeface="Calibri"/>
              <a:ea typeface="Calibri"/>
              <a:cs typeface="Calibri"/>
              <a:sym typeface="Calibri"/>
            </a:endParaRPr>
          </a:p>
        </p:txBody>
      </p:sp>
      <p:sp>
        <p:nvSpPr>
          <p:cNvPr id="150" name="Google Shape;150;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Font typeface="Calibri"/>
              <a:buChar char="●"/>
            </a:pPr>
            <a:r>
              <a:rPr lang="en" u="sng">
                <a:solidFill>
                  <a:schemeClr val="hlink"/>
                </a:solidFill>
                <a:hlinkClick r:id="rId3"/>
              </a:rPr>
              <a:t>@One Course Resources </a:t>
            </a:r>
            <a:endParaRPr/>
          </a:p>
          <a:p>
            <a:pPr indent="-342900" lvl="0" marL="457200" rtl="0" algn="l">
              <a:spcBef>
                <a:spcPts val="0"/>
              </a:spcBef>
              <a:spcAft>
                <a:spcPts val="0"/>
              </a:spcAft>
              <a:buSzPts val="1800"/>
              <a:buFont typeface="Calibri"/>
              <a:buChar char="●"/>
            </a:pPr>
            <a:r>
              <a:rPr lang="en" u="sng">
                <a:solidFill>
                  <a:schemeClr val="hlink"/>
                </a:solidFill>
                <a:latin typeface="Calibri"/>
                <a:ea typeface="Calibri"/>
                <a:cs typeface="Calibri"/>
                <a:sym typeface="Calibri"/>
                <a:hlinkClick r:id="rId4"/>
              </a:rPr>
              <a:t>First Fridays with @one </a:t>
            </a:r>
            <a:endParaRPr>
              <a:latin typeface="Calibri"/>
              <a:ea typeface="Calibri"/>
              <a:cs typeface="Calibri"/>
              <a:sym typeface="Calibri"/>
            </a:endParaRPr>
          </a:p>
          <a:p>
            <a:pPr indent="-342900" lvl="0" marL="457200" rtl="0" algn="l">
              <a:spcBef>
                <a:spcPts val="0"/>
              </a:spcBef>
              <a:spcAft>
                <a:spcPts val="0"/>
              </a:spcAft>
              <a:buSzPts val="1800"/>
              <a:buFont typeface="Calibri"/>
              <a:buChar char="●"/>
            </a:pPr>
            <a:r>
              <a:rPr lang="en" u="sng">
                <a:solidFill>
                  <a:schemeClr val="hlink"/>
                </a:solidFill>
                <a:latin typeface="Calibri"/>
                <a:ea typeface="Calibri"/>
                <a:cs typeface="Calibri"/>
                <a:sym typeface="Calibri"/>
                <a:hlinkClick r:id="rId5"/>
              </a:rPr>
              <a:t>Byte Sized Canvas with @one</a:t>
            </a:r>
            <a:endParaRPr>
              <a:latin typeface="Calibri"/>
              <a:ea typeface="Calibri"/>
              <a:cs typeface="Calibri"/>
              <a:sym typeface="Calibri"/>
            </a:endParaRPr>
          </a:p>
          <a:p>
            <a:pPr indent="-342900" lvl="0" marL="457200" rtl="0" algn="l">
              <a:spcBef>
                <a:spcPts val="0"/>
              </a:spcBef>
              <a:spcAft>
                <a:spcPts val="0"/>
              </a:spcAft>
              <a:buSzPts val="1800"/>
              <a:buFont typeface="Calibri"/>
              <a:buChar char="●"/>
            </a:pPr>
            <a:r>
              <a:rPr lang="en" u="sng">
                <a:solidFill>
                  <a:schemeClr val="hlink"/>
                </a:solidFill>
                <a:latin typeface="Calibri"/>
                <a:ea typeface="Calibri"/>
                <a:cs typeface="Calibri"/>
                <a:sym typeface="Calibri"/>
                <a:hlinkClick r:id="rId6"/>
              </a:rPr>
              <a:t>Flex Reporter is Live at Compton College</a:t>
            </a:r>
            <a:endParaRPr>
              <a:latin typeface="Calibri"/>
              <a:ea typeface="Calibri"/>
              <a:cs typeface="Calibri"/>
              <a:sym typeface="Calibri"/>
            </a:endParaRPr>
          </a:p>
          <a:p>
            <a:pPr indent="-342900" lvl="0" marL="457200" rtl="0" algn="l">
              <a:spcBef>
                <a:spcPts val="0"/>
              </a:spcBef>
              <a:spcAft>
                <a:spcPts val="0"/>
              </a:spcAft>
              <a:buSzPts val="1800"/>
              <a:buFont typeface="Calibri"/>
              <a:buChar char="●"/>
            </a:pPr>
            <a:r>
              <a:rPr lang="en" u="sng">
                <a:solidFill>
                  <a:schemeClr val="hlink"/>
                </a:solidFill>
                <a:latin typeface="Calibri"/>
                <a:ea typeface="Calibri"/>
                <a:cs typeface="Calibri"/>
                <a:sym typeface="Calibri"/>
                <a:hlinkClick r:id="rId7"/>
              </a:rPr>
              <a:t>OEI Rubric; </a:t>
            </a:r>
            <a:r>
              <a:rPr lang="en" u="sng">
                <a:solidFill>
                  <a:schemeClr val="hlink"/>
                </a:solidFill>
                <a:latin typeface="Calibri"/>
                <a:ea typeface="Calibri"/>
                <a:cs typeface="Calibri"/>
                <a:sym typeface="Calibri"/>
                <a:hlinkClick r:id="rId8"/>
              </a:rPr>
              <a:t>OEI 2018 Rubric </a:t>
            </a:r>
            <a:endParaRPr>
              <a:solidFill>
                <a:srgbClr val="000000"/>
              </a:solidFill>
              <a:latin typeface="Calibri"/>
              <a:ea typeface="Calibri"/>
              <a:cs typeface="Calibri"/>
              <a:sym typeface="Calibri"/>
            </a:endParaRPr>
          </a:p>
          <a:p>
            <a:pPr indent="-342900" lvl="0" marL="457200" rtl="0" algn="l">
              <a:spcBef>
                <a:spcPts val="0"/>
              </a:spcBef>
              <a:spcAft>
                <a:spcPts val="0"/>
              </a:spcAft>
              <a:buSzPts val="1800"/>
              <a:buFont typeface="Calibri"/>
              <a:buChar char="●"/>
            </a:pPr>
            <a:r>
              <a:rPr lang="en" u="sng">
                <a:solidFill>
                  <a:schemeClr val="hlink"/>
                </a:solidFill>
                <a:latin typeface="Calibri"/>
                <a:ea typeface="Calibri"/>
                <a:cs typeface="Calibri"/>
                <a:sym typeface="Calibri"/>
                <a:hlinkClick r:id="rId9"/>
              </a:rPr>
              <a:t>OEI Course Design Guide </a:t>
            </a:r>
            <a:endParaRPr>
              <a:latin typeface="Calibri"/>
              <a:ea typeface="Calibri"/>
              <a:cs typeface="Calibri"/>
              <a:sym typeface="Calibri"/>
            </a:endParaRPr>
          </a:p>
          <a:p>
            <a:pPr indent="-342900" lvl="0" marL="457200" rtl="0" algn="l">
              <a:spcBef>
                <a:spcPts val="0"/>
              </a:spcBef>
              <a:spcAft>
                <a:spcPts val="0"/>
              </a:spcAft>
              <a:buSzPts val="1800"/>
              <a:buFont typeface="Calibri"/>
              <a:buChar char="●"/>
            </a:pPr>
            <a:r>
              <a:rPr lang="en" u="sng">
                <a:solidFill>
                  <a:schemeClr val="hlink"/>
                </a:solidFill>
                <a:latin typeface="Calibri"/>
                <a:ea typeface="Calibri"/>
                <a:cs typeface="Calibri"/>
                <a:sym typeface="Calibri"/>
                <a:hlinkClick r:id="rId10"/>
              </a:rPr>
              <a:t>OTC Conference 2019  Anaheim, CA June 17-19, 2019</a:t>
            </a:r>
            <a:r>
              <a:rPr lang="en">
                <a:latin typeface="Calibri"/>
                <a:ea typeface="Calibri"/>
                <a:cs typeface="Calibri"/>
                <a:sym typeface="Calibri"/>
              </a:rPr>
              <a:t>: Submit paperwork</a:t>
            </a:r>
            <a:endParaRPr>
              <a:latin typeface="Calibri"/>
              <a:ea typeface="Calibri"/>
              <a:cs typeface="Calibri"/>
              <a:sym typeface="Calibri"/>
            </a:endParaRPr>
          </a:p>
          <a:p>
            <a:pPr indent="-342900" lvl="0" marL="457200" rtl="0" algn="l">
              <a:spcBef>
                <a:spcPts val="0"/>
              </a:spcBef>
              <a:spcAft>
                <a:spcPts val="0"/>
              </a:spcAft>
              <a:buSzPts val="1800"/>
              <a:buFont typeface="Calibri"/>
              <a:buChar char="●"/>
            </a:pPr>
            <a:r>
              <a:rPr lang="en" u="sng">
                <a:solidFill>
                  <a:schemeClr val="hlink"/>
                </a:solidFill>
                <a:latin typeface="Calibri"/>
                <a:ea typeface="Calibri"/>
                <a:cs typeface="Calibri"/>
                <a:sym typeface="Calibri"/>
                <a:hlinkClick r:id="rId11"/>
              </a:rPr>
              <a:t>Instructurecon</a:t>
            </a:r>
            <a:r>
              <a:rPr lang="en">
                <a:latin typeface="Calibri"/>
                <a:ea typeface="Calibri"/>
                <a:cs typeface="Calibri"/>
                <a:sym typeface="Calibri"/>
              </a:rPr>
              <a:t> July 9-11th in Long Beach: Submit paperwork</a:t>
            </a:r>
            <a:endParaRPr>
              <a:latin typeface="Calibri"/>
              <a:ea typeface="Calibri"/>
              <a:cs typeface="Calibri"/>
              <a:sym typeface="Calibri"/>
            </a:endParaRPr>
          </a:p>
          <a:p>
            <a:pPr indent="-342900" lvl="0" marL="457200" rtl="0" algn="l">
              <a:spcBef>
                <a:spcPts val="0"/>
              </a:spcBef>
              <a:spcAft>
                <a:spcPts val="0"/>
              </a:spcAft>
              <a:buSzPts val="1800"/>
              <a:buFont typeface="Calibri"/>
              <a:buChar char="●"/>
            </a:pPr>
            <a:r>
              <a:rPr lang="en" u="sng">
                <a:solidFill>
                  <a:schemeClr val="hlink"/>
                </a:solidFill>
                <a:latin typeface="Calibri"/>
                <a:ea typeface="Calibri"/>
                <a:cs typeface="Calibri"/>
                <a:sym typeface="Calibri"/>
                <a:hlinkClick r:id="rId12"/>
              </a:rPr>
              <a:t>DE Meeting Notes</a:t>
            </a:r>
            <a:endParaRPr>
              <a:latin typeface="Calibri"/>
              <a:ea typeface="Calibri"/>
              <a:cs typeface="Calibri"/>
              <a:sym typeface="Calibri"/>
            </a:endParaRPr>
          </a:p>
          <a:p>
            <a:pPr indent="-342900" lvl="0" marL="457200" rtl="0" algn="l">
              <a:spcBef>
                <a:spcPts val="0"/>
              </a:spcBef>
              <a:spcAft>
                <a:spcPts val="0"/>
              </a:spcAft>
              <a:buSzPts val="1800"/>
              <a:buFont typeface="Calibri"/>
              <a:buChar char="●"/>
            </a:pPr>
            <a:r>
              <a:rPr lang="en">
                <a:latin typeface="Calibri"/>
                <a:ea typeface="Calibri"/>
                <a:cs typeface="Calibri"/>
                <a:sym typeface="Calibri"/>
              </a:rPr>
              <a:t>Captioning Resources: </a:t>
            </a:r>
            <a:r>
              <a:rPr lang="en" u="sng">
                <a:solidFill>
                  <a:schemeClr val="hlink"/>
                </a:solidFill>
                <a:latin typeface="Calibri"/>
                <a:ea typeface="Calibri"/>
                <a:cs typeface="Calibri"/>
                <a:sym typeface="Calibri"/>
                <a:hlinkClick r:id="rId13"/>
              </a:rPr>
              <a:t>3cMedia</a:t>
            </a:r>
            <a:endParaRPr>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8"/>
          <p:cNvSpPr txBox="1"/>
          <p:nvPr>
            <p:ph type="title"/>
          </p:nvPr>
        </p:nvSpPr>
        <p:spPr>
          <a:xfrm>
            <a:off x="280350" y="183060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Meeting Attendees</a:t>
            </a:r>
            <a:endParaRPr>
              <a:latin typeface="Calibri"/>
              <a:ea typeface="Calibri"/>
              <a:cs typeface="Calibri"/>
              <a:sym typeface="Calibri"/>
            </a:endParaRPr>
          </a:p>
        </p:txBody>
      </p:sp>
      <p:sp>
        <p:nvSpPr>
          <p:cNvPr id="156" name="Google Shape;156;p28"/>
          <p:cNvSpPr txBox="1"/>
          <p:nvPr>
            <p:ph idx="2" type="body"/>
          </p:nvPr>
        </p:nvSpPr>
        <p:spPr>
          <a:xfrm>
            <a:off x="4939500" y="1201900"/>
            <a:ext cx="3837000" cy="3605400"/>
          </a:xfrm>
          <a:prstGeom prst="rect">
            <a:avLst/>
          </a:prstGeom>
        </p:spPr>
        <p:txBody>
          <a:bodyPr anchorCtr="0" anchor="ctr" bIns="91425" lIns="91425" spcFirstLastPara="1" rIns="91425" wrap="square" tIns="91425">
            <a:noAutofit/>
          </a:bodyPr>
          <a:lstStyle/>
          <a:p>
            <a:pPr indent="-317500" lvl="0" marL="457200" rtl="0" algn="l">
              <a:spcBef>
                <a:spcPts val="0"/>
              </a:spcBef>
              <a:spcAft>
                <a:spcPts val="0"/>
              </a:spcAft>
              <a:buSzPts val="1400"/>
              <a:buFont typeface="Calibri"/>
              <a:buAutoNum type="arabicPeriod"/>
            </a:pPr>
            <a:r>
              <a:rPr lang="en" sz="1400">
                <a:latin typeface="Calibri"/>
                <a:ea typeface="Calibri"/>
                <a:cs typeface="Calibri"/>
                <a:sym typeface="Calibri"/>
              </a:rPr>
              <a:t>Jasmine Phillips </a:t>
            </a:r>
            <a:r>
              <a:rPr lang="en" sz="1400">
                <a:latin typeface="Calibri"/>
                <a:ea typeface="Calibri"/>
                <a:cs typeface="Calibri"/>
                <a:sym typeface="Calibri"/>
              </a:rPr>
              <a:t> - Voted</a:t>
            </a:r>
            <a:endParaRPr sz="1400">
              <a:latin typeface="Calibri"/>
              <a:ea typeface="Calibri"/>
              <a:cs typeface="Calibri"/>
              <a:sym typeface="Calibri"/>
            </a:endParaRPr>
          </a:p>
          <a:p>
            <a:pPr indent="-317500" lvl="0" marL="457200" rtl="0" algn="l">
              <a:spcBef>
                <a:spcPts val="0"/>
              </a:spcBef>
              <a:spcAft>
                <a:spcPts val="0"/>
              </a:spcAft>
              <a:buSzPts val="1400"/>
              <a:buFont typeface="Calibri"/>
              <a:buAutoNum type="arabicPeriod"/>
            </a:pPr>
            <a:r>
              <a:rPr lang="en" sz="1400">
                <a:latin typeface="Calibri"/>
                <a:ea typeface="Calibri"/>
                <a:cs typeface="Calibri"/>
                <a:sym typeface="Calibri"/>
              </a:rPr>
              <a:t>Dr. Rodney Murray - Voted</a:t>
            </a:r>
            <a:endParaRPr sz="1400">
              <a:latin typeface="Calibri"/>
              <a:ea typeface="Calibri"/>
              <a:cs typeface="Calibri"/>
              <a:sym typeface="Calibri"/>
            </a:endParaRPr>
          </a:p>
          <a:p>
            <a:pPr indent="-317500" lvl="0" marL="457200" rtl="0" algn="l">
              <a:spcBef>
                <a:spcPts val="0"/>
              </a:spcBef>
              <a:spcAft>
                <a:spcPts val="0"/>
              </a:spcAft>
              <a:buSzPts val="1400"/>
              <a:buFont typeface="Calibri"/>
              <a:buAutoNum type="arabicPeriod"/>
            </a:pPr>
            <a:r>
              <a:rPr lang="en" sz="1400">
                <a:latin typeface="Calibri"/>
                <a:ea typeface="Calibri"/>
                <a:cs typeface="Calibri"/>
                <a:sym typeface="Calibri"/>
              </a:rPr>
              <a:t>Cliff Seymour</a:t>
            </a:r>
            <a:r>
              <a:rPr lang="en" sz="1400">
                <a:latin typeface="Calibri"/>
                <a:ea typeface="Calibri"/>
                <a:cs typeface="Calibri"/>
                <a:sym typeface="Calibri"/>
              </a:rPr>
              <a:t> - Voted</a:t>
            </a:r>
            <a:endParaRPr sz="1400">
              <a:latin typeface="Calibri"/>
              <a:ea typeface="Calibri"/>
              <a:cs typeface="Calibri"/>
              <a:sym typeface="Calibri"/>
            </a:endParaRPr>
          </a:p>
          <a:p>
            <a:pPr indent="-317500" lvl="0" marL="457200" rtl="0" algn="l">
              <a:spcBef>
                <a:spcPts val="0"/>
              </a:spcBef>
              <a:spcAft>
                <a:spcPts val="0"/>
              </a:spcAft>
              <a:buSzPts val="1400"/>
              <a:buFont typeface="Calibri"/>
              <a:buAutoNum type="arabicPeriod"/>
            </a:pPr>
            <a:r>
              <a:rPr lang="en" sz="1400">
                <a:latin typeface="Calibri"/>
                <a:ea typeface="Calibri"/>
                <a:cs typeface="Calibri"/>
                <a:sym typeface="Calibri"/>
              </a:rPr>
              <a:t>Mandeda Uch</a:t>
            </a:r>
            <a:r>
              <a:rPr lang="en" sz="1400">
                <a:latin typeface="Calibri"/>
                <a:ea typeface="Calibri"/>
                <a:cs typeface="Calibri"/>
                <a:sym typeface="Calibri"/>
              </a:rPr>
              <a:t> </a:t>
            </a:r>
            <a:endParaRPr sz="1400">
              <a:latin typeface="Calibri"/>
              <a:ea typeface="Calibri"/>
              <a:cs typeface="Calibri"/>
              <a:sym typeface="Calibri"/>
            </a:endParaRPr>
          </a:p>
          <a:p>
            <a:pPr indent="-317500" lvl="0" marL="457200" rtl="0" algn="l">
              <a:spcBef>
                <a:spcPts val="0"/>
              </a:spcBef>
              <a:spcAft>
                <a:spcPts val="0"/>
              </a:spcAft>
              <a:buSzPts val="1400"/>
              <a:buFont typeface="Calibri"/>
              <a:buAutoNum type="arabicPeriod"/>
            </a:pPr>
            <a:r>
              <a:rPr lang="en" sz="1400">
                <a:latin typeface="Calibri"/>
                <a:ea typeface="Calibri"/>
                <a:cs typeface="Calibri"/>
                <a:sym typeface="Calibri"/>
              </a:rPr>
              <a:t>Nicholas Robinson</a:t>
            </a:r>
            <a:r>
              <a:rPr lang="en" sz="1400">
                <a:latin typeface="Calibri"/>
                <a:ea typeface="Calibri"/>
                <a:cs typeface="Calibri"/>
                <a:sym typeface="Calibri"/>
              </a:rPr>
              <a:t> - Voted</a:t>
            </a:r>
            <a:endParaRPr sz="1400">
              <a:latin typeface="Calibri"/>
              <a:ea typeface="Calibri"/>
              <a:cs typeface="Calibri"/>
              <a:sym typeface="Calibri"/>
            </a:endParaRPr>
          </a:p>
          <a:p>
            <a:pPr indent="-317500" lvl="0" marL="457200" rtl="0" algn="l">
              <a:spcBef>
                <a:spcPts val="0"/>
              </a:spcBef>
              <a:spcAft>
                <a:spcPts val="0"/>
              </a:spcAft>
              <a:buSzPts val="1400"/>
              <a:buFont typeface="Calibri"/>
              <a:buAutoNum type="arabicPeriod"/>
            </a:pPr>
            <a:r>
              <a:rPr lang="en" sz="1400">
                <a:latin typeface="Calibri"/>
                <a:ea typeface="Calibri"/>
                <a:cs typeface="Calibri"/>
                <a:sym typeface="Calibri"/>
              </a:rPr>
              <a:t>Judith Crozier</a:t>
            </a:r>
            <a:endParaRPr sz="1400">
              <a:latin typeface="Calibri"/>
              <a:ea typeface="Calibri"/>
              <a:cs typeface="Calibri"/>
              <a:sym typeface="Calibri"/>
            </a:endParaRPr>
          </a:p>
          <a:p>
            <a:pPr indent="-317500" lvl="0" marL="457200" rtl="0" algn="l">
              <a:spcBef>
                <a:spcPts val="0"/>
              </a:spcBef>
              <a:spcAft>
                <a:spcPts val="0"/>
              </a:spcAft>
              <a:buSzPts val="1400"/>
              <a:buFont typeface="Calibri"/>
              <a:buAutoNum type="arabicPeriod"/>
            </a:pPr>
            <a:r>
              <a:rPr lang="en" sz="1400">
                <a:latin typeface="Calibri"/>
                <a:ea typeface="Calibri"/>
                <a:cs typeface="Calibri"/>
                <a:sym typeface="Calibri"/>
              </a:rPr>
              <a:t>Katherine Marsh</a:t>
            </a:r>
            <a:endParaRPr sz="1400">
              <a:latin typeface="Calibri"/>
              <a:ea typeface="Calibri"/>
              <a:cs typeface="Calibri"/>
              <a:sym typeface="Calibri"/>
            </a:endParaRPr>
          </a:p>
          <a:p>
            <a:pPr indent="-317500" lvl="0" marL="457200" rtl="0" algn="l">
              <a:spcBef>
                <a:spcPts val="0"/>
              </a:spcBef>
              <a:spcAft>
                <a:spcPts val="0"/>
              </a:spcAft>
              <a:buSzPts val="1400"/>
              <a:buFont typeface="Calibri"/>
              <a:buAutoNum type="arabicPeriod"/>
            </a:pPr>
            <a:r>
              <a:rPr lang="en" sz="1400">
                <a:latin typeface="Calibri"/>
                <a:ea typeface="Calibri"/>
                <a:cs typeface="Calibri"/>
                <a:sym typeface="Calibri"/>
              </a:rPr>
              <a:t>Celia Valdez</a:t>
            </a:r>
            <a:endParaRPr sz="1400">
              <a:latin typeface="Calibri"/>
              <a:ea typeface="Calibri"/>
              <a:cs typeface="Calibri"/>
              <a:sym typeface="Calibri"/>
            </a:endParaRPr>
          </a:p>
          <a:p>
            <a:pPr indent="-317500" lvl="0" marL="457200" rtl="0" algn="l">
              <a:spcBef>
                <a:spcPts val="0"/>
              </a:spcBef>
              <a:spcAft>
                <a:spcPts val="0"/>
              </a:spcAft>
              <a:buSzPts val="1400"/>
              <a:buFont typeface="Calibri"/>
              <a:buAutoNum type="arabicPeriod"/>
            </a:pPr>
            <a:r>
              <a:rPr lang="en" sz="1400">
                <a:latin typeface="Calibri"/>
                <a:ea typeface="Calibri"/>
                <a:cs typeface="Calibri"/>
                <a:sym typeface="Calibri"/>
              </a:rPr>
              <a:t>Nikki Williams</a:t>
            </a:r>
            <a:endParaRPr sz="1400">
              <a:latin typeface="Calibri"/>
              <a:ea typeface="Calibri"/>
              <a:cs typeface="Calibri"/>
              <a:sym typeface="Calibri"/>
            </a:endParaRPr>
          </a:p>
          <a:p>
            <a:pPr indent="-317500" lvl="0" marL="457200" rtl="0" algn="l">
              <a:spcBef>
                <a:spcPts val="0"/>
              </a:spcBef>
              <a:spcAft>
                <a:spcPts val="0"/>
              </a:spcAft>
              <a:buSzPts val="1400"/>
              <a:buFont typeface="Calibri"/>
              <a:buAutoNum type="arabicPeriod"/>
            </a:pPr>
            <a:r>
              <a:rPr lang="en" sz="1400">
                <a:latin typeface="Calibri"/>
                <a:ea typeface="Calibri"/>
                <a:cs typeface="Calibri"/>
                <a:sym typeface="Calibri"/>
              </a:rPr>
              <a:t>Roza Ekimyan </a:t>
            </a:r>
            <a:r>
              <a:rPr lang="en" sz="1400">
                <a:latin typeface="Calibri"/>
                <a:ea typeface="Calibri"/>
                <a:cs typeface="Calibri"/>
                <a:sym typeface="Calibri"/>
              </a:rPr>
              <a:t> - Voted</a:t>
            </a:r>
            <a:endParaRPr sz="1400">
              <a:latin typeface="Calibri"/>
              <a:ea typeface="Calibri"/>
              <a:cs typeface="Calibri"/>
              <a:sym typeface="Calibri"/>
            </a:endParaRPr>
          </a:p>
          <a:p>
            <a:pPr indent="-317500" lvl="0" marL="457200" rtl="0" algn="l">
              <a:spcBef>
                <a:spcPts val="0"/>
              </a:spcBef>
              <a:spcAft>
                <a:spcPts val="0"/>
              </a:spcAft>
              <a:buSzPts val="1400"/>
              <a:buFont typeface="Calibri"/>
              <a:buAutoNum type="arabicPeriod"/>
            </a:pPr>
            <a:r>
              <a:rPr lang="en" sz="1400">
                <a:latin typeface="Calibri"/>
                <a:ea typeface="Calibri"/>
                <a:cs typeface="Calibri"/>
                <a:sym typeface="Calibri"/>
              </a:rPr>
              <a:t>Dr. Kent Schwitkis</a:t>
            </a:r>
            <a:r>
              <a:rPr lang="en" sz="1400">
                <a:latin typeface="Calibri"/>
                <a:ea typeface="Calibri"/>
                <a:cs typeface="Calibri"/>
                <a:sym typeface="Calibri"/>
              </a:rPr>
              <a:t> - Voted</a:t>
            </a:r>
            <a:endParaRPr sz="1400">
              <a:latin typeface="Calibri"/>
              <a:ea typeface="Calibri"/>
              <a:cs typeface="Calibri"/>
              <a:sym typeface="Calibri"/>
            </a:endParaRPr>
          </a:p>
          <a:p>
            <a:pPr indent="-317500" lvl="0" marL="457200" rtl="0" algn="l">
              <a:spcBef>
                <a:spcPts val="0"/>
              </a:spcBef>
              <a:spcAft>
                <a:spcPts val="0"/>
              </a:spcAft>
              <a:buSzPts val="1400"/>
              <a:buFont typeface="Calibri"/>
              <a:buAutoNum type="arabicPeriod"/>
            </a:pPr>
            <a:r>
              <a:rPr lang="en" sz="1400">
                <a:latin typeface="Calibri"/>
                <a:ea typeface="Calibri"/>
                <a:cs typeface="Calibri"/>
                <a:sym typeface="Calibri"/>
              </a:rPr>
              <a:t>Syria Purdom</a:t>
            </a:r>
            <a:r>
              <a:rPr lang="en" sz="1400">
                <a:latin typeface="Calibri"/>
                <a:ea typeface="Calibri"/>
                <a:cs typeface="Calibri"/>
                <a:sym typeface="Calibri"/>
              </a:rPr>
              <a:t> - Voted</a:t>
            </a:r>
            <a:endParaRPr sz="1400">
              <a:latin typeface="Calibri"/>
              <a:ea typeface="Calibri"/>
              <a:cs typeface="Calibri"/>
              <a:sym typeface="Calibri"/>
            </a:endParaRPr>
          </a:p>
          <a:p>
            <a:pPr indent="-317500" lvl="0" marL="457200" rtl="0" algn="l">
              <a:spcBef>
                <a:spcPts val="0"/>
              </a:spcBef>
              <a:spcAft>
                <a:spcPts val="0"/>
              </a:spcAft>
              <a:buSzPts val="1400"/>
              <a:buFont typeface="Calibri"/>
              <a:buAutoNum type="arabicPeriod"/>
            </a:pPr>
            <a:r>
              <a:rPr lang="en" sz="1400">
                <a:latin typeface="Calibri"/>
                <a:ea typeface="Calibri"/>
                <a:cs typeface="Calibri"/>
                <a:sym typeface="Calibri"/>
              </a:rPr>
              <a:t>Andrei Yermakov</a:t>
            </a:r>
            <a:r>
              <a:rPr lang="en" sz="1400">
                <a:latin typeface="Calibri"/>
                <a:ea typeface="Calibri"/>
                <a:cs typeface="Calibri"/>
                <a:sym typeface="Calibri"/>
              </a:rPr>
              <a:t> - Voted</a:t>
            </a:r>
            <a:endParaRPr sz="1400">
              <a:latin typeface="Calibri"/>
              <a:ea typeface="Calibri"/>
              <a:cs typeface="Calibri"/>
              <a:sym typeface="Calibri"/>
            </a:endParaRPr>
          </a:p>
          <a:p>
            <a:pPr indent="-317500" lvl="0" marL="457200" rtl="0" algn="l">
              <a:spcBef>
                <a:spcPts val="0"/>
              </a:spcBef>
              <a:spcAft>
                <a:spcPts val="0"/>
              </a:spcAft>
              <a:buSzPts val="1400"/>
              <a:buFont typeface="Calibri"/>
              <a:buAutoNum type="arabicPeriod"/>
            </a:pPr>
            <a:r>
              <a:rPr lang="en" sz="1400">
                <a:latin typeface="Calibri"/>
                <a:ea typeface="Calibri"/>
                <a:cs typeface="Calibri"/>
                <a:sym typeface="Calibri"/>
              </a:rPr>
              <a:t>Dr. Joan Thomas-Spiegel</a:t>
            </a:r>
            <a:endParaRPr sz="1400">
              <a:latin typeface="Calibri"/>
              <a:ea typeface="Calibri"/>
              <a:cs typeface="Calibri"/>
              <a:sym typeface="Calibri"/>
            </a:endParaRPr>
          </a:p>
          <a:p>
            <a:pPr indent="-317500" lvl="0" marL="457200" rtl="0" algn="l">
              <a:spcBef>
                <a:spcPts val="0"/>
              </a:spcBef>
              <a:spcAft>
                <a:spcPts val="0"/>
              </a:spcAft>
              <a:buSzPts val="1400"/>
              <a:buFont typeface="Calibri"/>
              <a:buAutoNum type="arabicPeriod"/>
            </a:pPr>
            <a:r>
              <a:rPr lang="en" sz="1400">
                <a:latin typeface="Calibri"/>
                <a:ea typeface="Calibri"/>
                <a:cs typeface="Calibri"/>
                <a:sym typeface="Calibri"/>
              </a:rPr>
              <a:t>Dr. Keith Curry</a:t>
            </a:r>
            <a:endParaRPr sz="1400">
              <a:latin typeface="Calibri"/>
              <a:ea typeface="Calibri"/>
              <a:cs typeface="Calibri"/>
              <a:sym typeface="Calibri"/>
            </a:endParaRPr>
          </a:p>
        </p:txBody>
      </p:sp>
      <p:sp>
        <p:nvSpPr>
          <p:cNvPr id="157" name="Google Shape;157;p28"/>
          <p:cNvSpPr txBox="1"/>
          <p:nvPr/>
        </p:nvSpPr>
        <p:spPr>
          <a:xfrm>
            <a:off x="1133675" y="3574200"/>
            <a:ext cx="2582400" cy="934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Clr>
                <a:schemeClr val="dk1"/>
              </a:buClr>
              <a:buSzPts val="1100"/>
              <a:buFont typeface="Arial"/>
              <a:buNone/>
            </a:pPr>
            <a:r>
              <a:rPr lang="en">
                <a:solidFill>
                  <a:schemeClr val="dk2"/>
                </a:solidFill>
                <a:latin typeface="Calibri"/>
                <a:ea typeface="Calibri"/>
                <a:cs typeface="Calibri"/>
                <a:sym typeface="Calibri"/>
              </a:rPr>
              <a:t>Meeting adjourned at: 1:35 pm</a:t>
            </a:r>
            <a:br>
              <a:rPr lang="en">
                <a:solidFill>
                  <a:schemeClr val="dk2"/>
                </a:solidFill>
                <a:latin typeface="Calibri"/>
                <a:ea typeface="Calibri"/>
                <a:cs typeface="Calibri"/>
                <a:sym typeface="Calibri"/>
              </a:rPr>
            </a:br>
            <a:r>
              <a:rPr lang="en">
                <a:solidFill>
                  <a:schemeClr val="dk2"/>
                </a:solidFill>
                <a:latin typeface="Calibri"/>
                <a:ea typeface="Calibri"/>
                <a:cs typeface="Calibri"/>
                <a:sym typeface="Calibri"/>
              </a:rPr>
              <a:t>Motion: Roza</a:t>
            </a:r>
            <a:br>
              <a:rPr lang="en">
                <a:solidFill>
                  <a:schemeClr val="dk2"/>
                </a:solidFill>
                <a:latin typeface="Calibri"/>
                <a:ea typeface="Calibri"/>
                <a:cs typeface="Calibri"/>
                <a:sym typeface="Calibri"/>
              </a:rPr>
            </a:br>
            <a:r>
              <a:rPr lang="en">
                <a:solidFill>
                  <a:schemeClr val="dk2"/>
                </a:solidFill>
                <a:latin typeface="Calibri"/>
                <a:ea typeface="Calibri"/>
                <a:cs typeface="Calibri"/>
                <a:sym typeface="Calibri"/>
              </a:rPr>
              <a:t>Second: Nick</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4"/>
          <p:cNvSpPr txBox="1"/>
          <p:nvPr>
            <p:ph type="title"/>
          </p:nvPr>
        </p:nvSpPr>
        <p:spPr>
          <a:xfrm>
            <a:off x="265500" y="1766575"/>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CCC Zoom &amp; Agenda</a:t>
            </a:r>
            <a:endParaRPr>
              <a:latin typeface="Calibri"/>
              <a:ea typeface="Calibri"/>
              <a:cs typeface="Calibri"/>
              <a:sym typeface="Calibri"/>
            </a:endParaRPr>
          </a:p>
        </p:txBody>
      </p:sp>
      <p:sp>
        <p:nvSpPr>
          <p:cNvPr id="64" name="Google Shape;64;p14"/>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317500" lvl="0" marL="457200" rtl="0" algn="l">
              <a:spcBef>
                <a:spcPts val="0"/>
              </a:spcBef>
              <a:spcAft>
                <a:spcPts val="0"/>
              </a:spcAft>
              <a:buClr>
                <a:srgbClr val="000000"/>
              </a:buClr>
              <a:buSzPts val="1400"/>
              <a:buFont typeface="Calibri"/>
              <a:buAutoNum type="arabicPeriod"/>
            </a:pPr>
            <a:r>
              <a:rPr lang="en" sz="1400">
                <a:solidFill>
                  <a:srgbClr val="000000"/>
                </a:solidFill>
                <a:latin typeface="Calibri"/>
                <a:ea typeface="Calibri"/>
                <a:cs typeface="Calibri"/>
                <a:sym typeface="Calibri"/>
              </a:rPr>
              <a:t>Call to order:</a:t>
            </a:r>
            <a:r>
              <a:rPr lang="en" sz="1400">
                <a:solidFill>
                  <a:schemeClr val="dk1"/>
                </a:solidFill>
                <a:latin typeface="Calibri"/>
                <a:ea typeface="Calibri"/>
                <a:cs typeface="Calibri"/>
                <a:sym typeface="Calibri"/>
              </a:rPr>
              <a:t>The DEAC meeting was called to order at 12:39 by DEFC Jasmine Phillips.</a:t>
            </a:r>
            <a:endParaRPr sz="1400">
              <a:solidFill>
                <a:srgbClr val="000000"/>
              </a:solidFill>
              <a:latin typeface="Calibri"/>
              <a:ea typeface="Calibri"/>
              <a:cs typeface="Calibri"/>
              <a:sym typeface="Calibri"/>
            </a:endParaRPr>
          </a:p>
          <a:p>
            <a:pPr indent="-317500" lvl="0" marL="457200" rtl="0" algn="l">
              <a:spcBef>
                <a:spcPts val="0"/>
              </a:spcBef>
              <a:spcAft>
                <a:spcPts val="0"/>
              </a:spcAft>
              <a:buClr>
                <a:srgbClr val="000000"/>
              </a:buClr>
              <a:buSzPts val="1400"/>
              <a:buFont typeface="Calibri"/>
              <a:buAutoNum type="arabicPeriod"/>
            </a:pPr>
            <a:r>
              <a:rPr lang="en" sz="1400">
                <a:solidFill>
                  <a:srgbClr val="000000"/>
                </a:solidFill>
                <a:latin typeface="Calibri"/>
                <a:ea typeface="Calibri"/>
                <a:cs typeface="Calibri"/>
                <a:sym typeface="Calibri"/>
              </a:rPr>
              <a:t>Agenda</a:t>
            </a:r>
            <a:endParaRPr sz="1400">
              <a:solidFill>
                <a:srgbClr val="000000"/>
              </a:solidFill>
              <a:latin typeface="Calibri"/>
              <a:ea typeface="Calibri"/>
              <a:cs typeface="Calibri"/>
              <a:sym typeface="Calibri"/>
            </a:endParaRPr>
          </a:p>
          <a:p>
            <a:pPr indent="-317500" lvl="0" marL="457200" rtl="0" algn="l">
              <a:spcBef>
                <a:spcPts val="0"/>
              </a:spcBef>
              <a:spcAft>
                <a:spcPts val="0"/>
              </a:spcAft>
              <a:buClr>
                <a:srgbClr val="000000"/>
              </a:buClr>
              <a:buSzPts val="1400"/>
              <a:buFont typeface="Calibri"/>
              <a:buAutoNum type="arabicPeriod"/>
            </a:pPr>
            <a:r>
              <a:rPr lang="en" sz="1400" u="sng">
                <a:solidFill>
                  <a:schemeClr val="hlink"/>
                </a:solidFill>
                <a:latin typeface="Calibri"/>
                <a:ea typeface="Calibri"/>
                <a:cs typeface="Calibri"/>
                <a:sym typeface="Calibri"/>
                <a:hlinkClick r:id="rId3"/>
              </a:rPr>
              <a:t>Recorded CCCZOOM Meeting Link</a:t>
            </a:r>
            <a:endParaRPr sz="1400">
              <a:solidFill>
                <a:srgbClr val="000000"/>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DEAC </a:t>
            </a:r>
            <a:r>
              <a:rPr lang="en">
                <a:latin typeface="Calibri"/>
                <a:ea typeface="Calibri"/>
                <a:cs typeface="Calibri"/>
                <a:sym typeface="Calibri"/>
              </a:rPr>
              <a:t>Voting Members</a:t>
            </a:r>
            <a:endParaRPr>
              <a:latin typeface="Calibri"/>
              <a:ea typeface="Calibri"/>
              <a:cs typeface="Calibri"/>
              <a:sym typeface="Calibri"/>
            </a:endParaRPr>
          </a:p>
        </p:txBody>
      </p:sp>
      <p:sp>
        <p:nvSpPr>
          <p:cNvPr id="70" name="Google Shape;70;p15"/>
          <p:cNvSpPr txBox="1"/>
          <p:nvPr>
            <p:ph idx="1" type="body"/>
          </p:nvPr>
        </p:nvSpPr>
        <p:spPr>
          <a:xfrm>
            <a:off x="311700" y="1091050"/>
            <a:ext cx="8520600" cy="38889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Font typeface="Calibri"/>
              <a:buChar char="●"/>
            </a:pPr>
            <a:r>
              <a:rPr lang="en">
                <a:latin typeface="Calibri"/>
                <a:ea typeface="Calibri"/>
                <a:cs typeface="Calibri"/>
                <a:sym typeface="Calibri"/>
              </a:rPr>
              <a:t>Voting members of committee:</a:t>
            </a:r>
            <a:endParaRPr>
              <a:latin typeface="Calibri"/>
              <a:ea typeface="Calibri"/>
              <a:cs typeface="Calibri"/>
              <a:sym typeface="Calibri"/>
            </a:endParaRPr>
          </a:p>
          <a:p>
            <a:pPr indent="-317500" lvl="2" marL="1371600" rtl="0" algn="l">
              <a:spcBef>
                <a:spcPts val="0"/>
              </a:spcBef>
              <a:spcAft>
                <a:spcPts val="0"/>
              </a:spcAft>
              <a:buSzPts val="1400"/>
              <a:buFont typeface="Calibri"/>
              <a:buChar char="■"/>
            </a:pPr>
            <a:r>
              <a:rPr lang="en">
                <a:latin typeface="Calibri"/>
                <a:ea typeface="Calibri"/>
                <a:cs typeface="Calibri"/>
                <a:sym typeface="Calibri"/>
              </a:rPr>
              <a:t>(</a:t>
            </a:r>
            <a:r>
              <a:rPr lang="en">
                <a:latin typeface="Calibri"/>
                <a:ea typeface="Calibri"/>
                <a:cs typeface="Calibri"/>
                <a:sym typeface="Calibri"/>
              </a:rPr>
              <a:t>Quorum</a:t>
            </a:r>
            <a:r>
              <a:rPr lang="en">
                <a:latin typeface="Calibri"/>
                <a:ea typeface="Calibri"/>
                <a:cs typeface="Calibri"/>
                <a:sym typeface="Calibri"/>
              </a:rPr>
              <a:t>=6 members need to be present to vote)</a:t>
            </a:r>
            <a:endParaRPr>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DSPS/ADA Rep- </a:t>
            </a:r>
            <a:r>
              <a:rPr lang="en">
                <a:solidFill>
                  <a:schemeClr val="dk1"/>
                </a:solidFill>
                <a:latin typeface="Calibri"/>
                <a:ea typeface="Calibri"/>
                <a:cs typeface="Calibri"/>
                <a:sym typeface="Calibri"/>
              </a:rPr>
              <a:t>Connie</a:t>
            </a:r>
            <a:r>
              <a:rPr lang="en" sz="1800">
                <a:solidFill>
                  <a:schemeClr val="dk1"/>
                </a:solidFill>
                <a:latin typeface="Calibri"/>
                <a:ea typeface="Calibri"/>
                <a:cs typeface="Calibri"/>
                <a:sym typeface="Calibri"/>
              </a:rPr>
              <a:t>/Cliff Seymour</a:t>
            </a:r>
            <a:endParaRPr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Student Rep- Nicholas </a:t>
            </a:r>
            <a:r>
              <a:rPr lang="en">
                <a:solidFill>
                  <a:schemeClr val="dk1"/>
                </a:solidFill>
                <a:latin typeface="Calibri"/>
                <a:ea typeface="Calibri"/>
                <a:cs typeface="Calibri"/>
                <a:sym typeface="Calibri"/>
              </a:rPr>
              <a:t>Robinson </a:t>
            </a:r>
            <a:r>
              <a:rPr lang="en"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Academic Affairs Rep Committee Co-Chair- Dr. Rodney Murray</a:t>
            </a:r>
            <a:endParaRPr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Counseling</a:t>
            </a:r>
            <a:r>
              <a:rPr lang="en">
                <a:solidFill>
                  <a:schemeClr val="dk1"/>
                </a:solidFill>
                <a:latin typeface="Calibri"/>
                <a:ea typeface="Calibri"/>
                <a:cs typeface="Calibri"/>
                <a:sym typeface="Calibri"/>
              </a:rPr>
              <a:t> - Eckko Blake </a:t>
            </a:r>
            <a:endParaRPr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Division 1 Rep- Dr. Kent Schwitkis</a:t>
            </a:r>
            <a:endParaRPr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Division 2 Rep- Mandida Uch</a:t>
            </a:r>
            <a:endParaRPr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Division 3 Rep- Dr. Malinni Roeun </a:t>
            </a:r>
            <a:endParaRPr i="1"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Student Services Rep- Syria Purdom</a:t>
            </a:r>
            <a:endParaRPr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MIS Rep- Andrei Yermakov</a:t>
            </a:r>
            <a:endParaRPr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Curriculum Committee Chair- Dr. Roza Ekimyan</a:t>
            </a:r>
            <a:endParaRPr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DE Faculty Coord. Committee Co-Chair- Jasmine Phillips</a:t>
            </a:r>
            <a:endParaRPr sz="1800">
              <a:solidFill>
                <a:schemeClr val="dk1"/>
              </a:solidFill>
              <a:latin typeface="Calibri"/>
              <a:ea typeface="Calibri"/>
              <a:cs typeface="Calibri"/>
              <a:sym typeface="Calibri"/>
            </a:endParaRPr>
          </a:p>
          <a:p>
            <a:pPr indent="0" lvl="0" marL="0" marR="0" rtl="0" algn="l">
              <a:lnSpc>
                <a:spcPct val="115000"/>
              </a:lnSpc>
              <a:spcBef>
                <a:spcPts val="0"/>
              </a:spcBef>
              <a:spcAft>
                <a:spcPts val="1600"/>
              </a:spcAft>
              <a:buNone/>
            </a:pPr>
            <a:r>
              <a:t/>
            </a:r>
            <a:endParaRPr>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ph type="title"/>
          </p:nvPr>
        </p:nvSpPr>
        <p:spPr>
          <a:xfrm>
            <a:off x="265500" y="1242275"/>
            <a:ext cx="4045200" cy="1854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Previous meeting minutes</a:t>
            </a:r>
            <a:endParaRPr>
              <a:latin typeface="Calibri"/>
              <a:ea typeface="Calibri"/>
              <a:cs typeface="Calibri"/>
              <a:sym typeface="Calibri"/>
            </a:endParaRPr>
          </a:p>
        </p:txBody>
      </p:sp>
      <p:sp>
        <p:nvSpPr>
          <p:cNvPr id="76" name="Google Shape;76;p16"/>
          <p:cNvSpPr txBox="1"/>
          <p:nvPr>
            <p:ph idx="1" type="subTitle"/>
          </p:nvPr>
        </p:nvSpPr>
        <p:spPr>
          <a:xfrm>
            <a:off x="265500" y="3184075"/>
            <a:ext cx="4045200" cy="1235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latin typeface="Calibri"/>
                <a:ea typeface="Calibri"/>
                <a:cs typeface="Calibri"/>
                <a:sym typeface="Calibri"/>
                <a:hlinkClick r:id="rId3"/>
              </a:rPr>
              <a:t>February 26, 2019</a:t>
            </a:r>
            <a:r>
              <a:rPr lang="en" u="sng">
                <a:solidFill>
                  <a:schemeClr val="hlink"/>
                </a:solidFill>
                <a:latin typeface="Calibri"/>
                <a:ea typeface="Calibri"/>
                <a:cs typeface="Calibri"/>
                <a:sym typeface="Calibri"/>
                <a:hlinkClick r:id="rId4"/>
              </a:rPr>
              <a:t> meeting</a:t>
            </a:r>
            <a:endParaRPr>
              <a:latin typeface="Calibri"/>
              <a:ea typeface="Calibri"/>
              <a:cs typeface="Calibri"/>
              <a:sym typeface="Calibri"/>
            </a:endParaRPr>
          </a:p>
        </p:txBody>
      </p:sp>
      <p:sp>
        <p:nvSpPr>
          <p:cNvPr id="77" name="Google Shape;77;p16"/>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317500" lvl="0" marL="457200" rtl="0" algn="l">
              <a:spcBef>
                <a:spcPts val="0"/>
              </a:spcBef>
              <a:spcAft>
                <a:spcPts val="0"/>
              </a:spcAft>
              <a:buClr>
                <a:schemeClr val="dk1"/>
              </a:buClr>
              <a:buSzPts val="1400"/>
              <a:buFont typeface="Calibri"/>
              <a:buAutoNum type="arabicParenR"/>
            </a:pPr>
            <a:r>
              <a:rPr lang="en" sz="1400">
                <a:solidFill>
                  <a:schemeClr val="dk1"/>
                </a:solidFill>
                <a:latin typeface="Calibri"/>
                <a:ea typeface="Calibri"/>
                <a:cs typeface="Calibri"/>
                <a:sym typeface="Calibri"/>
              </a:rPr>
              <a:t>Recommended Action: It is recommended that DEAC approves the previous meeting minutes as presented.</a:t>
            </a:r>
            <a:endParaRPr sz="1400">
              <a:solidFill>
                <a:schemeClr val="dk1"/>
              </a:solidFill>
              <a:latin typeface="Calibri"/>
              <a:ea typeface="Calibri"/>
              <a:cs typeface="Calibri"/>
              <a:sym typeface="Calibri"/>
            </a:endParaRPr>
          </a:p>
          <a:p>
            <a:pPr indent="-317500" lvl="1" marL="914400" rtl="0" algn="l">
              <a:spcBef>
                <a:spcPts val="0"/>
              </a:spcBef>
              <a:spcAft>
                <a:spcPts val="0"/>
              </a:spcAft>
              <a:buClr>
                <a:schemeClr val="dk1"/>
              </a:buClr>
              <a:buSzPts val="1400"/>
              <a:buFont typeface="Calibri"/>
              <a:buAutoNum type="alphaLcParenR"/>
            </a:pPr>
            <a:r>
              <a:rPr lang="en">
                <a:solidFill>
                  <a:schemeClr val="dk1"/>
                </a:solidFill>
                <a:latin typeface="Calibri"/>
                <a:ea typeface="Calibri"/>
                <a:cs typeface="Calibri"/>
                <a:sym typeface="Calibri"/>
              </a:rPr>
              <a:t>Motion: Uch</a:t>
            </a:r>
            <a:endParaRPr>
              <a:solidFill>
                <a:schemeClr val="dk1"/>
              </a:solidFill>
              <a:latin typeface="Calibri"/>
              <a:ea typeface="Calibri"/>
              <a:cs typeface="Calibri"/>
              <a:sym typeface="Calibri"/>
            </a:endParaRPr>
          </a:p>
          <a:p>
            <a:pPr indent="-317500" lvl="1" marL="914400" rtl="0" algn="l">
              <a:spcBef>
                <a:spcPts val="0"/>
              </a:spcBef>
              <a:spcAft>
                <a:spcPts val="0"/>
              </a:spcAft>
              <a:buClr>
                <a:schemeClr val="dk1"/>
              </a:buClr>
              <a:buSzPts val="1400"/>
              <a:buFont typeface="Calibri"/>
              <a:buAutoNum type="alphaLcParenR"/>
            </a:pPr>
            <a:r>
              <a:rPr lang="en">
                <a:solidFill>
                  <a:schemeClr val="dk1"/>
                </a:solidFill>
                <a:latin typeface="Calibri"/>
                <a:ea typeface="Calibri"/>
                <a:cs typeface="Calibri"/>
                <a:sym typeface="Calibri"/>
              </a:rPr>
              <a:t>Second: Murray</a:t>
            </a:r>
            <a:endParaRPr>
              <a:solidFill>
                <a:schemeClr val="dk1"/>
              </a:solidFill>
              <a:latin typeface="Calibri"/>
              <a:ea typeface="Calibri"/>
              <a:cs typeface="Calibri"/>
              <a:sym typeface="Calibri"/>
            </a:endParaRPr>
          </a:p>
          <a:p>
            <a:pPr indent="0" lvl="0" marL="914400" rtl="0" algn="l">
              <a:spcBef>
                <a:spcPts val="0"/>
              </a:spcBef>
              <a:spcAft>
                <a:spcPts val="0"/>
              </a:spcAft>
              <a:buNone/>
            </a:pPr>
            <a:r>
              <a:t/>
            </a:r>
            <a:endParaRPr sz="14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7"/>
          <p:cNvSpPr txBox="1"/>
          <p:nvPr>
            <p:ph type="title"/>
          </p:nvPr>
        </p:nvSpPr>
        <p:spPr>
          <a:xfrm>
            <a:off x="311700" y="3036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 Updates</a:t>
            </a:r>
            <a:endParaRPr/>
          </a:p>
        </p:txBody>
      </p:sp>
      <p:sp>
        <p:nvSpPr>
          <p:cNvPr id="83" name="Google Shape;83;p17"/>
          <p:cNvSpPr txBox="1"/>
          <p:nvPr>
            <p:ph idx="1" type="body"/>
          </p:nvPr>
        </p:nvSpPr>
        <p:spPr>
          <a:xfrm>
            <a:off x="311700" y="1018750"/>
            <a:ext cx="8379600" cy="3882900"/>
          </a:xfrm>
          <a:prstGeom prst="rect">
            <a:avLst/>
          </a:prstGeom>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Division 1, 2 &amp; 3 Reps Report - Dr. Schwitkis, Dr. Roeun &amp; Uch</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Curriculum Report - Dr. Ekimyan</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Senate Report -DEFC </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u="sng">
                <a:solidFill>
                  <a:schemeClr val="accent5"/>
                </a:solidFill>
                <a:latin typeface="Calibri"/>
                <a:ea typeface="Calibri"/>
                <a:cs typeface="Calibri"/>
                <a:sym typeface="Calibri"/>
                <a:hlinkClick r:id="rId3">
                  <a:extLst>
                    <a:ext uri="{A12FA001-AC4F-418D-AE19-62706E023703}">
                      <ahyp:hlinkClr val="tx"/>
                    </a:ext>
                  </a:extLst>
                </a:hlinkClick>
              </a:rPr>
              <a:t>DECO</a:t>
            </a:r>
            <a:r>
              <a:rPr lang="en">
                <a:solidFill>
                  <a:schemeClr val="dk1"/>
                </a:solidFill>
                <a:latin typeface="Calibri"/>
                <a:ea typeface="Calibri"/>
                <a:cs typeface="Calibri"/>
                <a:sym typeface="Calibri"/>
              </a:rPr>
              <a:t>: Report DEFC</a:t>
            </a:r>
            <a:endParaRPr>
              <a:solidFill>
                <a:schemeClr val="dk1"/>
              </a:solidFill>
              <a:latin typeface="Calibri"/>
              <a:ea typeface="Calibri"/>
              <a:cs typeface="Calibri"/>
              <a:sym typeface="Calibri"/>
            </a:endParaRPr>
          </a:p>
          <a:p>
            <a:pPr indent="-342900" lvl="0" marL="457200" rtl="0" algn="l">
              <a:spcBef>
                <a:spcPts val="0"/>
              </a:spcBef>
              <a:spcAft>
                <a:spcPts val="0"/>
              </a:spcAft>
              <a:buSzPts val="1800"/>
              <a:buFont typeface="Calibri"/>
              <a:buChar char="●"/>
            </a:pPr>
            <a:r>
              <a:rPr lang="en">
                <a:latin typeface="Calibri"/>
                <a:ea typeface="Calibri"/>
                <a:cs typeface="Calibri"/>
                <a:sym typeface="Calibri"/>
              </a:rPr>
              <a:t>IEPI: April 29th meeting date has been set</a:t>
            </a:r>
            <a:endParaRPr>
              <a:latin typeface="Calibri"/>
              <a:ea typeface="Calibri"/>
              <a:cs typeface="Calibri"/>
              <a:sym typeface="Calibri"/>
            </a:endParaRPr>
          </a:p>
          <a:p>
            <a:pPr indent="-317500" lvl="1" marL="914400" rtl="0" algn="l">
              <a:spcBef>
                <a:spcPts val="0"/>
              </a:spcBef>
              <a:spcAft>
                <a:spcPts val="0"/>
              </a:spcAft>
              <a:buSzPts val="1400"/>
              <a:buFont typeface="Calibri"/>
              <a:buChar char="○"/>
            </a:pPr>
            <a:r>
              <a:rPr lang="en">
                <a:latin typeface="Calibri"/>
                <a:ea typeface="Calibri"/>
                <a:cs typeface="Calibri"/>
                <a:sym typeface="Calibri"/>
              </a:rPr>
              <a:t>Update: None at this time</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Canvas: Administrative implementation calls have begun</a:t>
            </a:r>
            <a:endParaRPr>
              <a:latin typeface="Calibri"/>
              <a:ea typeface="Calibri"/>
              <a:cs typeface="Calibri"/>
              <a:sym typeface="Calibri"/>
            </a:endParaRPr>
          </a:p>
          <a:p>
            <a:pPr indent="-317500" lvl="1" marL="914400" rtl="0" algn="l">
              <a:lnSpc>
                <a:spcPct val="100000"/>
              </a:lnSpc>
              <a:spcBef>
                <a:spcPts val="0"/>
              </a:spcBef>
              <a:spcAft>
                <a:spcPts val="0"/>
              </a:spcAft>
              <a:buSzPts val="1400"/>
              <a:buFont typeface="Calibri"/>
              <a:buChar char="○"/>
            </a:pPr>
            <a:r>
              <a:rPr lang="en" u="sng">
                <a:solidFill>
                  <a:schemeClr val="hlink"/>
                </a:solidFill>
                <a:latin typeface="Calibri"/>
                <a:ea typeface="Calibri"/>
                <a:cs typeface="Calibri"/>
                <a:sym typeface="Calibri"/>
                <a:hlinkClick r:id="rId4"/>
              </a:rPr>
              <a:t>Canvas Administrator/LMS Technician</a:t>
            </a:r>
            <a:r>
              <a:rPr lang="en">
                <a:latin typeface="Calibri"/>
                <a:ea typeface="Calibri"/>
                <a:cs typeface="Calibri"/>
                <a:sym typeface="Calibri"/>
              </a:rPr>
              <a:t> Position:</a:t>
            </a:r>
            <a:endParaRPr>
              <a:latin typeface="Calibri"/>
              <a:ea typeface="Calibri"/>
              <a:cs typeface="Calibri"/>
              <a:sym typeface="Calibri"/>
            </a:endParaRPr>
          </a:p>
          <a:p>
            <a:pPr indent="-317500" lvl="2" marL="1371600" rtl="0" algn="l">
              <a:lnSpc>
                <a:spcPct val="100000"/>
              </a:lnSpc>
              <a:spcBef>
                <a:spcPts val="0"/>
              </a:spcBef>
              <a:spcAft>
                <a:spcPts val="0"/>
              </a:spcAft>
              <a:buSzPts val="1400"/>
              <a:buFont typeface="Calibri"/>
              <a:buChar char="■"/>
            </a:pPr>
            <a:r>
              <a:rPr lang="en">
                <a:latin typeface="Calibri"/>
                <a:ea typeface="Calibri"/>
                <a:cs typeface="Calibri"/>
                <a:sym typeface="Calibri"/>
              </a:rPr>
              <a:t>Dr. Curray stated that he would like DEAC to review the job description and make recommendations on the position duties before the matter is brought up at the April 19th Board meeting</a:t>
            </a:r>
            <a:endParaRPr>
              <a:latin typeface="Calibri"/>
              <a:ea typeface="Calibri"/>
              <a:cs typeface="Calibri"/>
              <a:sym typeface="Calibri"/>
            </a:endParaRPr>
          </a:p>
          <a:p>
            <a:pPr indent="0" lvl="0" marL="457200" marR="0" rtl="0" algn="l">
              <a:lnSpc>
                <a:spcPct val="100000"/>
              </a:lnSpc>
              <a:spcBef>
                <a:spcPts val="0"/>
              </a:spcBef>
              <a:spcAft>
                <a:spcPts val="0"/>
              </a:spcAft>
              <a:buNone/>
            </a:pPr>
            <a:r>
              <a:t/>
            </a:r>
            <a:endParaRPr b="1">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8"/>
          <p:cNvSpPr txBox="1"/>
          <p:nvPr>
            <p:ph type="title"/>
          </p:nvPr>
        </p:nvSpPr>
        <p:spPr>
          <a:xfrm>
            <a:off x="241175" y="445025"/>
            <a:ext cx="8591100" cy="572700"/>
          </a:xfrm>
          <a:prstGeom prst="rect">
            <a:avLst/>
          </a:prstGeom>
        </p:spPr>
        <p:txBody>
          <a:bodyPr anchorCtr="0" anchor="t" bIns="91425" lIns="91425" spcFirstLastPara="1" rIns="91425" wrap="square" tIns="91425">
            <a:noAutofit/>
          </a:bodyPr>
          <a:lstStyle/>
          <a:p>
            <a:pPr indent="0" lvl="0" marL="0" rtl="0" algn="l">
              <a:lnSpc>
                <a:spcPct val="108750"/>
              </a:lnSpc>
              <a:spcBef>
                <a:spcPts val="1800"/>
              </a:spcBef>
              <a:spcAft>
                <a:spcPts val="600"/>
              </a:spcAft>
              <a:buClr>
                <a:schemeClr val="dk1"/>
              </a:buClr>
              <a:buSzPts val="1100"/>
              <a:buFont typeface="Arial"/>
              <a:buNone/>
            </a:pPr>
            <a:r>
              <a:rPr lang="en" sz="2400">
                <a:latin typeface="Calibri"/>
                <a:ea typeface="Calibri"/>
                <a:cs typeface="Calibri"/>
                <a:sym typeface="Calibri"/>
              </a:rPr>
              <a:t>Distance Education Advisory Committee Handbook Statement</a:t>
            </a:r>
            <a:endParaRPr sz="2400"/>
          </a:p>
        </p:txBody>
      </p:sp>
      <p:sp>
        <p:nvSpPr>
          <p:cNvPr id="89" name="Google Shape;89;p18"/>
          <p:cNvSpPr txBox="1"/>
          <p:nvPr>
            <p:ph idx="1" type="body"/>
          </p:nvPr>
        </p:nvSpPr>
        <p:spPr>
          <a:xfrm>
            <a:off x="311700" y="1152475"/>
            <a:ext cx="8520600" cy="3792000"/>
          </a:xfrm>
          <a:prstGeom prst="rect">
            <a:avLst/>
          </a:prstGeom>
        </p:spPr>
        <p:txBody>
          <a:bodyPr anchorCtr="0" anchor="t" bIns="91425" lIns="91425" spcFirstLastPara="1" rIns="91425" wrap="square" tIns="91425">
            <a:noAutofit/>
          </a:bodyPr>
          <a:lstStyle/>
          <a:p>
            <a:pPr indent="0" lvl="0" marL="0" rtl="0" algn="l">
              <a:lnSpc>
                <a:spcPct val="108750"/>
              </a:lnSpc>
              <a:spcBef>
                <a:spcPts val="0"/>
              </a:spcBef>
              <a:spcAft>
                <a:spcPts val="0"/>
              </a:spcAft>
              <a:buClr>
                <a:schemeClr val="dk1"/>
              </a:buClr>
              <a:buSzPts val="1100"/>
              <a:buFont typeface="Arial"/>
              <a:buNone/>
            </a:pPr>
            <a:r>
              <a:rPr lang="en" sz="1400">
                <a:solidFill>
                  <a:schemeClr val="dk1"/>
                </a:solidFill>
                <a:latin typeface="Calibri"/>
                <a:ea typeface="Calibri"/>
                <a:cs typeface="Calibri"/>
                <a:sym typeface="Calibri"/>
              </a:rPr>
              <a:t>In support of the institution’s Mission, Vision, Quality Focused Essay (QFE) and Master Plan, Compton Colleges’ Distance Education Advisory Committee (DEAC) will work with the Deans, the Distance Education Faculty Coordinator (DEFC), Curriculum Committee, Academic Senate as instructional program leaders to facilitate and improve online teaching, learning and technology.  </a:t>
            </a:r>
            <a:endParaRPr sz="1400">
              <a:solidFill>
                <a:schemeClr val="dk1"/>
              </a:solidFill>
              <a:latin typeface="Calibri"/>
              <a:ea typeface="Calibri"/>
              <a:cs typeface="Calibri"/>
              <a:sym typeface="Calibri"/>
            </a:endParaRPr>
          </a:p>
          <a:p>
            <a:pPr indent="0" lvl="0" marL="0" rtl="0" algn="l">
              <a:lnSpc>
                <a:spcPct val="108750"/>
              </a:lnSpc>
              <a:spcBef>
                <a:spcPts val="0"/>
              </a:spcBef>
              <a:spcAft>
                <a:spcPts val="0"/>
              </a:spcAft>
              <a:buClr>
                <a:schemeClr val="dk1"/>
              </a:buClr>
              <a:buSzPts val="1100"/>
              <a:buFont typeface="Arial"/>
              <a:buNone/>
            </a:pPr>
            <a:r>
              <a:t/>
            </a:r>
            <a:endParaRPr sz="1400">
              <a:solidFill>
                <a:schemeClr val="dk1"/>
              </a:solidFill>
              <a:latin typeface="Calibri"/>
              <a:ea typeface="Calibri"/>
              <a:cs typeface="Calibri"/>
              <a:sym typeface="Calibri"/>
            </a:endParaRPr>
          </a:p>
          <a:p>
            <a:pPr indent="0" lvl="0" marL="0" rtl="0" algn="l">
              <a:lnSpc>
                <a:spcPct val="108750"/>
              </a:lnSpc>
              <a:spcBef>
                <a:spcPts val="0"/>
              </a:spcBef>
              <a:spcAft>
                <a:spcPts val="0"/>
              </a:spcAft>
              <a:buClr>
                <a:schemeClr val="dk1"/>
              </a:buClr>
              <a:buSzPts val="1100"/>
              <a:buFont typeface="Arial"/>
              <a:buNone/>
            </a:pPr>
            <a:r>
              <a:rPr lang="en" sz="1400">
                <a:solidFill>
                  <a:schemeClr val="dk1"/>
                </a:solidFill>
                <a:latin typeface="Calibri"/>
                <a:ea typeface="Calibri"/>
                <a:cs typeface="Calibri"/>
                <a:sym typeface="Calibri"/>
              </a:rPr>
              <a:t>With the understanding that faculty should have the primary responsibility for developing policies and promoting Distance Education practices, DEAC will support a learner-centered program designed to further student success by making recommendations to Curriculum and reporting to Academic Senate. Each DEAC member will represent his/her division/department and act as a resource to all faculty and staff members within their division regarding exploration, development and implementation of strong pedagogical online strategies in the Distance Education environment. Also, departments such as the library and student services etc. will collaborate with DEAC to strategize ways to enhance the online experience for our students. </a:t>
            </a:r>
            <a:endParaRPr sz="1400">
              <a:solidFill>
                <a:schemeClr val="dk1"/>
              </a:solidFill>
              <a:latin typeface="Calibri"/>
              <a:ea typeface="Calibri"/>
              <a:cs typeface="Calibri"/>
              <a:sym typeface="Calibri"/>
            </a:endParaRPr>
          </a:p>
          <a:p>
            <a:pPr indent="0" lvl="0" marL="0" rtl="0" algn="l">
              <a:lnSpc>
                <a:spcPct val="108750"/>
              </a:lnSpc>
              <a:spcBef>
                <a:spcPts val="0"/>
              </a:spcBef>
              <a:spcAft>
                <a:spcPts val="0"/>
              </a:spcAft>
              <a:buClr>
                <a:schemeClr val="dk1"/>
              </a:buClr>
              <a:buSzPts val="1100"/>
              <a:buFont typeface="Arial"/>
              <a:buNone/>
            </a:pPr>
            <a:r>
              <a:t/>
            </a:r>
            <a:endParaRPr sz="1400">
              <a:solidFill>
                <a:schemeClr val="dk1"/>
              </a:solidFill>
              <a:latin typeface="Calibri"/>
              <a:ea typeface="Calibri"/>
              <a:cs typeface="Calibri"/>
              <a:sym typeface="Calibri"/>
            </a:endParaRPr>
          </a:p>
          <a:p>
            <a:pPr indent="0" lvl="0" marL="0" rtl="0" algn="l">
              <a:lnSpc>
                <a:spcPct val="108750"/>
              </a:lnSpc>
              <a:spcBef>
                <a:spcPts val="0"/>
              </a:spcBef>
              <a:spcAft>
                <a:spcPts val="0"/>
              </a:spcAft>
              <a:buClr>
                <a:schemeClr val="dk1"/>
              </a:buClr>
              <a:buSzPts val="1100"/>
              <a:buFont typeface="Arial"/>
              <a:buNone/>
            </a:pPr>
            <a:r>
              <a:rPr lang="en" sz="1400">
                <a:solidFill>
                  <a:schemeClr val="dk1"/>
                </a:solidFill>
                <a:latin typeface="Calibri"/>
                <a:ea typeface="Calibri"/>
                <a:cs typeface="Calibri"/>
                <a:sym typeface="Calibri"/>
              </a:rPr>
              <a:t>DEAC, co-chaired by DEFC and the division Dean, is a Senate subcommittee and operates under Senate authority. In this context specifically, the DEFC has a reporting responsibility to Academic Senate and sits on the Curriculum Committee as a voting member. </a:t>
            </a:r>
            <a:endParaRPr sz="1400">
              <a:solidFill>
                <a:schemeClr val="dk1"/>
              </a:solidFill>
              <a:latin typeface="Calibri"/>
              <a:ea typeface="Calibri"/>
              <a:cs typeface="Calibri"/>
              <a:sym typeface="Calibri"/>
            </a:endParaRPr>
          </a:p>
          <a:p>
            <a:pPr indent="0" lvl="0" marL="0" rtl="0" algn="l">
              <a:spcBef>
                <a:spcPts val="0"/>
              </a:spcBef>
              <a:spcAft>
                <a:spcPts val="1600"/>
              </a:spcAft>
              <a:buNone/>
            </a:pPr>
            <a:r>
              <a:t/>
            </a:r>
            <a:endParaRPr sz="1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9"/>
          <p:cNvSpPr txBox="1"/>
          <p:nvPr>
            <p:ph type="title"/>
          </p:nvPr>
        </p:nvSpPr>
        <p:spPr>
          <a:xfrm>
            <a:off x="319875" y="724075"/>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DEAC</a:t>
            </a:r>
            <a:endParaRPr>
              <a:latin typeface="Calibri"/>
              <a:ea typeface="Calibri"/>
              <a:cs typeface="Calibri"/>
              <a:sym typeface="Calibri"/>
            </a:endParaRPr>
          </a:p>
        </p:txBody>
      </p:sp>
      <p:sp>
        <p:nvSpPr>
          <p:cNvPr id="95" name="Google Shape;95;p19"/>
          <p:cNvSpPr txBox="1"/>
          <p:nvPr>
            <p:ph idx="1" type="subTitle"/>
          </p:nvPr>
        </p:nvSpPr>
        <p:spPr>
          <a:xfrm>
            <a:off x="265500" y="2206375"/>
            <a:ext cx="4045200" cy="2793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IEPI raised the question, “What is the purpose of DEAC?”</a:t>
            </a:r>
            <a:endParaRPr>
              <a:latin typeface="Calibri"/>
              <a:ea typeface="Calibri"/>
              <a:cs typeface="Calibri"/>
              <a:sym typeface="Calibri"/>
            </a:endParaRPr>
          </a:p>
          <a:p>
            <a:pPr indent="0" lvl="0" marL="0" rtl="0" algn="ctr">
              <a:spcBef>
                <a:spcPts val="0"/>
              </a:spcBef>
              <a:spcAft>
                <a:spcPts val="0"/>
              </a:spcAft>
              <a:buNone/>
            </a:pPr>
            <a:r>
              <a:t/>
            </a:r>
            <a:endParaRPr>
              <a:latin typeface="Calibri"/>
              <a:ea typeface="Calibri"/>
              <a:cs typeface="Calibri"/>
              <a:sym typeface="Calibri"/>
            </a:endParaRPr>
          </a:p>
          <a:p>
            <a:pPr indent="0" lvl="0" marL="0" rtl="0" algn="ctr">
              <a:spcBef>
                <a:spcPts val="0"/>
              </a:spcBef>
              <a:spcAft>
                <a:spcPts val="0"/>
              </a:spcAft>
              <a:buNone/>
            </a:pPr>
            <a:r>
              <a:rPr lang="en" sz="1800">
                <a:latin typeface="Calibri"/>
                <a:ea typeface="Calibri"/>
                <a:cs typeface="Calibri"/>
                <a:sym typeface="Calibri"/>
              </a:rPr>
              <a:t>ASCCC document: </a:t>
            </a:r>
            <a:r>
              <a:rPr i="1" lang="en" sz="1800" u="sng">
                <a:solidFill>
                  <a:schemeClr val="hlink"/>
                </a:solidFill>
                <a:latin typeface="Calibri"/>
                <a:ea typeface="Calibri"/>
                <a:cs typeface="Calibri"/>
                <a:sym typeface="Calibri"/>
                <a:hlinkClick r:id="rId3"/>
              </a:rPr>
              <a:t>Ensuring an Effective Online Program: A Faculty Perspective</a:t>
            </a:r>
            <a:endParaRPr sz="1800">
              <a:latin typeface="Calibri"/>
              <a:ea typeface="Calibri"/>
              <a:cs typeface="Calibri"/>
              <a:sym typeface="Calibri"/>
            </a:endParaRPr>
          </a:p>
        </p:txBody>
      </p:sp>
      <p:sp>
        <p:nvSpPr>
          <p:cNvPr id="96" name="Google Shape;96;p19"/>
          <p:cNvSpPr txBox="1"/>
          <p:nvPr>
            <p:ph idx="2" type="body"/>
          </p:nvPr>
        </p:nvSpPr>
        <p:spPr>
          <a:xfrm>
            <a:off x="4731300" y="1228500"/>
            <a:ext cx="4285800" cy="3812700"/>
          </a:xfrm>
          <a:prstGeom prst="rect">
            <a:avLst/>
          </a:prstGeom>
        </p:spPr>
        <p:txBody>
          <a:bodyPr anchorCtr="0" anchor="ctr" bIns="91425" lIns="91425" spcFirstLastPara="1" rIns="91425" wrap="square" tIns="91425">
            <a:noAutofit/>
          </a:bodyPr>
          <a:lstStyle/>
          <a:p>
            <a:pPr indent="0" lvl="0" marL="0" rtl="0" algn="l">
              <a:spcBef>
                <a:spcPts val="1200"/>
              </a:spcBef>
              <a:spcAft>
                <a:spcPts val="0"/>
              </a:spcAft>
              <a:buNone/>
            </a:pPr>
            <a:r>
              <a:rPr b="1" lang="en" sz="1100">
                <a:solidFill>
                  <a:schemeClr val="dk1"/>
                </a:solidFill>
                <a:latin typeface="Calibri"/>
                <a:ea typeface="Calibri"/>
                <a:cs typeface="Calibri"/>
                <a:sym typeface="Calibri"/>
              </a:rPr>
              <a:t>Development of recommendations and approval from appropriate faculty groups of instructional design standards for online courses;</a:t>
            </a:r>
            <a:endParaRPr b="1" sz="1100">
              <a:solidFill>
                <a:schemeClr val="dk1"/>
              </a:solidFill>
              <a:latin typeface="Calibri"/>
              <a:ea typeface="Calibri"/>
              <a:cs typeface="Calibri"/>
              <a:sym typeface="Calibri"/>
            </a:endParaRPr>
          </a:p>
          <a:p>
            <a:pPr indent="0" lvl="0" marL="0" rtl="0" algn="l">
              <a:spcBef>
                <a:spcPts val="1200"/>
              </a:spcBef>
              <a:spcAft>
                <a:spcPts val="0"/>
              </a:spcAft>
              <a:buNone/>
            </a:pPr>
            <a:r>
              <a:rPr b="1" lang="en" sz="1100">
                <a:solidFill>
                  <a:schemeClr val="dk1"/>
                </a:solidFill>
                <a:latin typeface="Calibri"/>
                <a:ea typeface="Calibri"/>
                <a:cs typeface="Calibri"/>
                <a:sym typeface="Calibri"/>
              </a:rPr>
              <a:t>Review of course shells in the course management system (CMS) to ensure that they comply with the college’s instructional design standards;</a:t>
            </a:r>
            <a:endParaRPr b="1" sz="1100">
              <a:solidFill>
                <a:schemeClr val="dk1"/>
              </a:solidFill>
              <a:latin typeface="Calibri"/>
              <a:ea typeface="Calibri"/>
              <a:cs typeface="Calibri"/>
              <a:sym typeface="Calibri"/>
            </a:endParaRPr>
          </a:p>
          <a:p>
            <a:pPr indent="0" lvl="0" marL="0" rtl="0" algn="l">
              <a:spcBef>
                <a:spcPts val="1200"/>
              </a:spcBef>
              <a:spcAft>
                <a:spcPts val="0"/>
              </a:spcAft>
              <a:buNone/>
            </a:pPr>
            <a:r>
              <a:rPr b="1" lang="en" sz="1100">
                <a:solidFill>
                  <a:schemeClr val="dk1"/>
                </a:solidFill>
                <a:latin typeface="Calibri"/>
                <a:ea typeface="Calibri"/>
                <a:cs typeface="Calibri"/>
                <a:sym typeface="Calibri"/>
              </a:rPr>
              <a:t>Recommendations on the development of policies regarding the distance education program, including policies for the ongoing professional development for distance education instructors, policies regarding training in the use of the CMS, and policies for ensuring that all courses and materials are accessible to all people with disabilities;</a:t>
            </a:r>
            <a:endParaRPr b="1" sz="1100">
              <a:solidFill>
                <a:schemeClr val="dk1"/>
              </a:solidFill>
              <a:latin typeface="Calibri"/>
              <a:ea typeface="Calibri"/>
              <a:cs typeface="Calibri"/>
              <a:sym typeface="Calibri"/>
            </a:endParaRPr>
          </a:p>
          <a:p>
            <a:pPr indent="0" lvl="0" marL="0" rtl="0" algn="l">
              <a:spcBef>
                <a:spcPts val="1200"/>
              </a:spcBef>
              <a:spcAft>
                <a:spcPts val="0"/>
              </a:spcAft>
              <a:buNone/>
            </a:pPr>
            <a:r>
              <a:rPr b="1" lang="en" sz="1100">
                <a:solidFill>
                  <a:schemeClr val="dk1"/>
                </a:solidFill>
                <a:latin typeface="Calibri"/>
                <a:ea typeface="Calibri"/>
                <a:cs typeface="Calibri"/>
                <a:sym typeface="Calibri"/>
              </a:rPr>
              <a:t>Development of the college distance education plan;</a:t>
            </a:r>
            <a:endParaRPr b="1" sz="1100">
              <a:solidFill>
                <a:schemeClr val="dk1"/>
              </a:solidFill>
              <a:latin typeface="Calibri"/>
              <a:ea typeface="Calibri"/>
              <a:cs typeface="Calibri"/>
              <a:sym typeface="Calibri"/>
            </a:endParaRPr>
          </a:p>
          <a:p>
            <a:pPr indent="0" lvl="0" marL="0" rtl="0" algn="l">
              <a:spcBef>
                <a:spcPts val="1200"/>
              </a:spcBef>
              <a:spcAft>
                <a:spcPts val="0"/>
              </a:spcAft>
              <a:buNone/>
            </a:pPr>
            <a:r>
              <a:rPr b="1" lang="en" sz="1100">
                <a:solidFill>
                  <a:schemeClr val="dk1"/>
                </a:solidFill>
                <a:latin typeface="Calibri"/>
                <a:ea typeface="Calibri"/>
                <a:cs typeface="Calibri"/>
                <a:sym typeface="Calibri"/>
              </a:rPr>
              <a:t>Drafting of the college distance education handbook;</a:t>
            </a:r>
            <a:endParaRPr b="1" sz="1100">
              <a:solidFill>
                <a:schemeClr val="dk1"/>
              </a:solidFill>
              <a:latin typeface="Calibri"/>
              <a:ea typeface="Calibri"/>
              <a:cs typeface="Calibri"/>
              <a:sym typeface="Calibri"/>
            </a:endParaRPr>
          </a:p>
          <a:p>
            <a:pPr indent="0" lvl="0" marL="0" rtl="0" algn="l">
              <a:spcBef>
                <a:spcPts val="1200"/>
              </a:spcBef>
              <a:spcAft>
                <a:spcPts val="0"/>
              </a:spcAft>
              <a:buNone/>
            </a:pPr>
            <a:r>
              <a:rPr b="1" lang="en" sz="1100">
                <a:solidFill>
                  <a:schemeClr val="dk1"/>
                </a:solidFill>
                <a:latin typeface="Calibri"/>
                <a:ea typeface="Calibri"/>
                <a:cs typeface="Calibri"/>
                <a:sym typeface="Calibri"/>
              </a:rPr>
              <a:t>Processes for peer review and professional development in the college distance education program to ensure its overall quality so that all accreditation requirements are being met and that students are being well-served.</a:t>
            </a:r>
            <a:endParaRPr>
              <a:latin typeface="Calibri"/>
              <a:ea typeface="Calibri"/>
              <a:cs typeface="Calibri"/>
              <a:sym typeface="Calibri"/>
            </a:endParaRPr>
          </a:p>
        </p:txBody>
      </p:sp>
      <p:sp>
        <p:nvSpPr>
          <p:cNvPr id="97" name="Google Shape;97;p19"/>
          <p:cNvSpPr txBox="1"/>
          <p:nvPr/>
        </p:nvSpPr>
        <p:spPr>
          <a:xfrm>
            <a:off x="4731300" y="531525"/>
            <a:ext cx="2642700" cy="696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2"/>
                </a:solidFill>
                <a:latin typeface="Calibri"/>
                <a:ea typeface="Calibri"/>
                <a:cs typeface="Calibri"/>
                <a:sym typeface="Calibri"/>
              </a:rPr>
              <a:t>The purpose of DEAC according to the ASCCC</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0"/>
          <p:cNvSpPr txBox="1"/>
          <p:nvPr>
            <p:ph type="title"/>
          </p:nvPr>
        </p:nvSpPr>
        <p:spPr>
          <a:xfrm>
            <a:off x="319875" y="724075"/>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DEAC</a:t>
            </a:r>
            <a:endParaRPr>
              <a:latin typeface="Calibri"/>
              <a:ea typeface="Calibri"/>
              <a:cs typeface="Calibri"/>
              <a:sym typeface="Calibri"/>
            </a:endParaRPr>
          </a:p>
        </p:txBody>
      </p:sp>
      <p:sp>
        <p:nvSpPr>
          <p:cNvPr id="103" name="Google Shape;103;p20"/>
          <p:cNvSpPr txBox="1"/>
          <p:nvPr>
            <p:ph idx="1" type="subTitle"/>
          </p:nvPr>
        </p:nvSpPr>
        <p:spPr>
          <a:xfrm>
            <a:off x="265500" y="2206375"/>
            <a:ext cx="4045200" cy="2793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IEPI raised the question, “What is the purpose of DEAC?”</a:t>
            </a:r>
            <a:endParaRPr>
              <a:latin typeface="Calibri"/>
              <a:ea typeface="Calibri"/>
              <a:cs typeface="Calibri"/>
              <a:sym typeface="Calibri"/>
            </a:endParaRPr>
          </a:p>
          <a:p>
            <a:pPr indent="0" lvl="0" marL="0" rtl="0" algn="ctr">
              <a:spcBef>
                <a:spcPts val="0"/>
              </a:spcBef>
              <a:spcAft>
                <a:spcPts val="0"/>
              </a:spcAft>
              <a:buNone/>
            </a:pPr>
            <a:r>
              <a:t/>
            </a:r>
            <a:endParaRPr>
              <a:latin typeface="Calibri"/>
              <a:ea typeface="Calibri"/>
              <a:cs typeface="Calibri"/>
              <a:sym typeface="Calibri"/>
            </a:endParaRPr>
          </a:p>
          <a:p>
            <a:pPr indent="0" lvl="0" marL="0" rtl="0" algn="ctr">
              <a:spcBef>
                <a:spcPts val="0"/>
              </a:spcBef>
              <a:spcAft>
                <a:spcPts val="0"/>
              </a:spcAft>
              <a:buNone/>
            </a:pPr>
            <a:r>
              <a:rPr lang="en" sz="1800">
                <a:latin typeface="Calibri"/>
                <a:ea typeface="Calibri"/>
                <a:cs typeface="Calibri"/>
                <a:sym typeface="Calibri"/>
              </a:rPr>
              <a:t>ASCCC document: </a:t>
            </a:r>
            <a:r>
              <a:rPr i="1" lang="en" sz="1800" u="sng">
                <a:solidFill>
                  <a:schemeClr val="hlink"/>
                </a:solidFill>
                <a:latin typeface="Calibri"/>
                <a:ea typeface="Calibri"/>
                <a:cs typeface="Calibri"/>
                <a:sym typeface="Calibri"/>
                <a:hlinkClick r:id="rId3"/>
              </a:rPr>
              <a:t>Ensuring an Effective Online Program: A Faculty Perspective</a:t>
            </a:r>
            <a:endParaRPr sz="1800">
              <a:latin typeface="Calibri"/>
              <a:ea typeface="Calibri"/>
              <a:cs typeface="Calibri"/>
              <a:sym typeface="Calibri"/>
            </a:endParaRPr>
          </a:p>
        </p:txBody>
      </p:sp>
      <p:sp>
        <p:nvSpPr>
          <p:cNvPr id="104" name="Google Shape;104;p20"/>
          <p:cNvSpPr txBox="1"/>
          <p:nvPr>
            <p:ph idx="2" type="body"/>
          </p:nvPr>
        </p:nvSpPr>
        <p:spPr>
          <a:xfrm>
            <a:off x="4731300" y="1013700"/>
            <a:ext cx="4285800" cy="4027500"/>
          </a:xfrm>
          <a:prstGeom prst="rect">
            <a:avLst/>
          </a:prstGeom>
        </p:spPr>
        <p:txBody>
          <a:bodyPr anchorCtr="0" anchor="ctr" bIns="91425" lIns="91425" spcFirstLastPara="1" rIns="91425" wrap="square" tIns="91425">
            <a:noAutofit/>
          </a:bodyPr>
          <a:lstStyle/>
          <a:p>
            <a:pPr indent="0" lvl="0" marL="0" rtl="0" algn="l">
              <a:spcBef>
                <a:spcPts val="1200"/>
              </a:spcBef>
              <a:spcAft>
                <a:spcPts val="0"/>
              </a:spcAft>
              <a:buNone/>
            </a:pPr>
            <a:r>
              <a:rPr b="1" lang="en" sz="1200">
                <a:solidFill>
                  <a:schemeClr val="dk1"/>
                </a:solidFill>
                <a:latin typeface="Calibri"/>
                <a:ea typeface="Calibri"/>
                <a:cs typeface="Calibri"/>
                <a:sym typeface="Calibri"/>
              </a:rPr>
              <a:t>Instructional Design: </a:t>
            </a:r>
            <a:r>
              <a:rPr lang="en" sz="1200">
                <a:solidFill>
                  <a:schemeClr val="dk1"/>
                </a:solidFill>
                <a:latin typeface="Calibri"/>
                <a:ea typeface="Calibri"/>
                <a:cs typeface="Calibri"/>
                <a:sym typeface="Calibri"/>
              </a:rPr>
              <a:t>Committee will begin to discuss institutional standards for how Canvas should be used by DE faculty (i.e. selecting a standard campus wide home page etc.)</a:t>
            </a:r>
            <a:endParaRPr sz="1200">
              <a:solidFill>
                <a:schemeClr val="dk1"/>
              </a:solidFill>
              <a:latin typeface="Calibri"/>
              <a:ea typeface="Calibri"/>
              <a:cs typeface="Calibri"/>
              <a:sym typeface="Calibri"/>
            </a:endParaRPr>
          </a:p>
          <a:p>
            <a:pPr indent="0" lvl="0" marL="0" rtl="0" algn="l">
              <a:spcBef>
                <a:spcPts val="1200"/>
              </a:spcBef>
              <a:spcAft>
                <a:spcPts val="0"/>
              </a:spcAft>
              <a:buNone/>
            </a:pPr>
            <a:r>
              <a:rPr b="1" lang="en" sz="1200">
                <a:solidFill>
                  <a:schemeClr val="dk1"/>
                </a:solidFill>
                <a:latin typeface="Calibri"/>
                <a:ea typeface="Calibri"/>
                <a:cs typeface="Calibri"/>
                <a:sym typeface="Calibri"/>
              </a:rPr>
              <a:t>Review Course Shells: </a:t>
            </a:r>
            <a:r>
              <a:rPr lang="en" sz="1200">
                <a:solidFill>
                  <a:schemeClr val="dk1"/>
                </a:solidFill>
                <a:latin typeface="Calibri"/>
                <a:ea typeface="Calibri"/>
                <a:cs typeface="Calibri"/>
                <a:sym typeface="Calibri"/>
              </a:rPr>
              <a:t>Subcommittee member will take an active role in the initial Canvas demonstration of competency for faculty</a:t>
            </a:r>
            <a:endParaRPr sz="1200">
              <a:solidFill>
                <a:schemeClr val="dk1"/>
              </a:solidFill>
              <a:latin typeface="Calibri"/>
              <a:ea typeface="Calibri"/>
              <a:cs typeface="Calibri"/>
              <a:sym typeface="Calibri"/>
            </a:endParaRPr>
          </a:p>
          <a:p>
            <a:pPr indent="0" lvl="0" marL="0" rtl="0" algn="l">
              <a:spcBef>
                <a:spcPts val="1200"/>
              </a:spcBef>
              <a:spcAft>
                <a:spcPts val="0"/>
              </a:spcAft>
              <a:buNone/>
            </a:pPr>
            <a:r>
              <a:rPr b="1" lang="en" sz="1200">
                <a:solidFill>
                  <a:schemeClr val="dk1"/>
                </a:solidFill>
                <a:latin typeface="Calibri"/>
                <a:ea typeface="Calibri"/>
                <a:cs typeface="Calibri"/>
                <a:sym typeface="Calibri"/>
              </a:rPr>
              <a:t>DE Policies on PD for DE instructors: </a:t>
            </a:r>
            <a:r>
              <a:rPr lang="en" sz="1200">
                <a:solidFill>
                  <a:schemeClr val="dk1"/>
                </a:solidFill>
                <a:latin typeface="Calibri"/>
                <a:ea typeface="Calibri"/>
                <a:cs typeface="Calibri"/>
                <a:sym typeface="Calibri"/>
              </a:rPr>
              <a:t>Refer to handbook</a:t>
            </a:r>
            <a:endParaRPr sz="1200">
              <a:solidFill>
                <a:schemeClr val="dk1"/>
              </a:solidFill>
              <a:latin typeface="Calibri"/>
              <a:ea typeface="Calibri"/>
              <a:cs typeface="Calibri"/>
              <a:sym typeface="Calibri"/>
            </a:endParaRPr>
          </a:p>
          <a:p>
            <a:pPr indent="0" lvl="0" marL="0" rtl="0" algn="l">
              <a:spcBef>
                <a:spcPts val="1200"/>
              </a:spcBef>
              <a:spcAft>
                <a:spcPts val="0"/>
              </a:spcAft>
              <a:buNone/>
            </a:pPr>
            <a:r>
              <a:rPr b="1" lang="en" sz="1200">
                <a:solidFill>
                  <a:schemeClr val="dk1"/>
                </a:solidFill>
                <a:latin typeface="Calibri"/>
                <a:ea typeface="Calibri"/>
                <a:cs typeface="Calibri"/>
                <a:sym typeface="Calibri"/>
              </a:rPr>
              <a:t>Accessibility policies for DE instructors: </a:t>
            </a:r>
            <a:r>
              <a:rPr lang="en" sz="1200">
                <a:solidFill>
                  <a:schemeClr val="dk1"/>
                </a:solidFill>
                <a:latin typeface="Calibri"/>
                <a:ea typeface="Calibri"/>
                <a:cs typeface="Calibri"/>
                <a:sym typeface="Calibri"/>
              </a:rPr>
              <a:t>Refer to </a:t>
            </a:r>
            <a:r>
              <a:rPr lang="en" sz="1200" u="sng">
                <a:solidFill>
                  <a:schemeClr val="hlink"/>
                </a:solidFill>
                <a:latin typeface="Calibri"/>
                <a:ea typeface="Calibri"/>
                <a:cs typeface="Calibri"/>
                <a:sym typeface="Calibri"/>
                <a:hlinkClick r:id="rId4"/>
              </a:rPr>
              <a:t>OEI Rubric</a:t>
            </a:r>
            <a:endParaRPr sz="1200">
              <a:solidFill>
                <a:schemeClr val="dk1"/>
              </a:solidFill>
              <a:latin typeface="Calibri"/>
              <a:ea typeface="Calibri"/>
              <a:cs typeface="Calibri"/>
              <a:sym typeface="Calibri"/>
            </a:endParaRPr>
          </a:p>
          <a:p>
            <a:pPr indent="0" lvl="0" marL="0" rtl="0" algn="l">
              <a:spcBef>
                <a:spcPts val="1200"/>
              </a:spcBef>
              <a:spcAft>
                <a:spcPts val="0"/>
              </a:spcAft>
              <a:buNone/>
            </a:pPr>
            <a:r>
              <a:rPr b="1" lang="en" sz="1200">
                <a:solidFill>
                  <a:schemeClr val="dk1"/>
                </a:solidFill>
                <a:latin typeface="Calibri"/>
                <a:ea typeface="Calibri"/>
                <a:cs typeface="Calibri"/>
                <a:sym typeface="Calibri"/>
              </a:rPr>
              <a:t>Development of the college distance education plan: </a:t>
            </a:r>
            <a:r>
              <a:rPr lang="en" sz="1200" u="sng">
                <a:solidFill>
                  <a:schemeClr val="hlink"/>
                </a:solidFill>
                <a:latin typeface="Calibri"/>
                <a:ea typeface="Calibri"/>
                <a:cs typeface="Calibri"/>
                <a:sym typeface="Calibri"/>
                <a:hlinkClick r:id="rId5"/>
              </a:rPr>
              <a:t>DE Plan</a:t>
            </a:r>
            <a:r>
              <a:rPr lang="en" sz="1200">
                <a:solidFill>
                  <a:schemeClr val="dk1"/>
                </a:solidFill>
                <a:latin typeface="Calibri"/>
                <a:ea typeface="Calibri"/>
                <a:cs typeface="Calibri"/>
                <a:sym typeface="Calibri"/>
              </a:rPr>
              <a:t> which includes our DE goals.</a:t>
            </a:r>
            <a:endParaRPr sz="1200">
              <a:solidFill>
                <a:schemeClr val="dk1"/>
              </a:solidFill>
              <a:latin typeface="Calibri"/>
              <a:ea typeface="Calibri"/>
              <a:cs typeface="Calibri"/>
              <a:sym typeface="Calibri"/>
            </a:endParaRPr>
          </a:p>
          <a:p>
            <a:pPr indent="0" lvl="0" marL="0" rtl="0" algn="l">
              <a:spcBef>
                <a:spcPts val="1200"/>
              </a:spcBef>
              <a:spcAft>
                <a:spcPts val="0"/>
              </a:spcAft>
              <a:buNone/>
            </a:pPr>
            <a:r>
              <a:rPr b="1" lang="en" sz="1200">
                <a:solidFill>
                  <a:schemeClr val="dk1"/>
                </a:solidFill>
                <a:latin typeface="Calibri"/>
                <a:ea typeface="Calibri"/>
                <a:cs typeface="Calibri"/>
                <a:sym typeface="Calibri"/>
              </a:rPr>
              <a:t>Drafting of the college distance education handbook: </a:t>
            </a:r>
            <a:r>
              <a:rPr lang="en" sz="1200">
                <a:solidFill>
                  <a:schemeClr val="dk1"/>
                </a:solidFill>
                <a:latin typeface="Calibri"/>
                <a:ea typeface="Calibri"/>
                <a:cs typeface="Calibri"/>
                <a:sym typeface="Calibri"/>
              </a:rPr>
              <a:t> </a:t>
            </a:r>
            <a:r>
              <a:rPr lang="en" sz="1200" u="sng">
                <a:solidFill>
                  <a:schemeClr val="hlink"/>
                </a:solidFill>
                <a:latin typeface="Calibri"/>
                <a:ea typeface="Calibri"/>
                <a:cs typeface="Calibri"/>
                <a:sym typeface="Calibri"/>
                <a:hlinkClick r:id="rId6"/>
              </a:rPr>
              <a:t>DE Handbook</a:t>
            </a:r>
            <a:endParaRPr sz="1200">
              <a:solidFill>
                <a:schemeClr val="dk1"/>
              </a:solidFill>
              <a:latin typeface="Calibri"/>
              <a:ea typeface="Calibri"/>
              <a:cs typeface="Calibri"/>
              <a:sym typeface="Calibri"/>
            </a:endParaRPr>
          </a:p>
          <a:p>
            <a:pPr indent="0" lvl="0" marL="0" rtl="0" algn="l">
              <a:spcBef>
                <a:spcPts val="1200"/>
              </a:spcBef>
              <a:spcAft>
                <a:spcPts val="0"/>
              </a:spcAft>
              <a:buNone/>
            </a:pPr>
            <a:r>
              <a:rPr b="1" lang="en" sz="1200">
                <a:solidFill>
                  <a:schemeClr val="dk1"/>
                </a:solidFill>
                <a:latin typeface="Calibri"/>
                <a:ea typeface="Calibri"/>
                <a:cs typeface="Calibri"/>
                <a:sym typeface="Calibri"/>
              </a:rPr>
              <a:t>Processes for peer review and professional development: </a:t>
            </a:r>
            <a:r>
              <a:rPr lang="en" sz="1200" u="sng">
                <a:solidFill>
                  <a:schemeClr val="hlink"/>
                </a:solidFill>
                <a:latin typeface="Calibri"/>
                <a:ea typeface="Calibri"/>
                <a:cs typeface="Calibri"/>
                <a:sym typeface="Calibri"/>
                <a:hlinkClick r:id="rId7"/>
              </a:rPr>
              <a:t>POCR Process</a:t>
            </a:r>
            <a:endParaRPr sz="1200">
              <a:latin typeface="Calibri"/>
              <a:ea typeface="Calibri"/>
              <a:cs typeface="Calibri"/>
              <a:sym typeface="Calibri"/>
            </a:endParaRPr>
          </a:p>
        </p:txBody>
      </p:sp>
      <p:sp>
        <p:nvSpPr>
          <p:cNvPr id="105" name="Google Shape;105;p20"/>
          <p:cNvSpPr txBox="1"/>
          <p:nvPr/>
        </p:nvSpPr>
        <p:spPr>
          <a:xfrm>
            <a:off x="4731300" y="531525"/>
            <a:ext cx="2642700" cy="696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2"/>
                </a:solidFill>
                <a:latin typeface="Calibri"/>
                <a:ea typeface="Calibri"/>
                <a:cs typeface="Calibri"/>
                <a:sym typeface="Calibri"/>
              </a:rPr>
              <a:t>The purpose of DEAC according to the ASCCC</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QFE </a:t>
            </a:r>
            <a:r>
              <a:rPr lang="en">
                <a:latin typeface="Calibri"/>
                <a:ea typeface="Calibri"/>
                <a:cs typeface="Calibri"/>
                <a:sym typeface="Calibri"/>
              </a:rPr>
              <a:t>Distance Education Goals </a:t>
            </a:r>
            <a:endParaRPr>
              <a:latin typeface="Calibri"/>
              <a:ea typeface="Calibri"/>
              <a:cs typeface="Calibri"/>
              <a:sym typeface="Calibri"/>
            </a:endParaRPr>
          </a:p>
        </p:txBody>
      </p:sp>
      <p:sp>
        <p:nvSpPr>
          <p:cNvPr id="111" name="Google Shape;111;p21"/>
          <p:cNvSpPr txBox="1"/>
          <p:nvPr>
            <p:ph idx="1" type="body"/>
          </p:nvPr>
        </p:nvSpPr>
        <p:spPr>
          <a:xfrm>
            <a:off x="311700" y="1152475"/>
            <a:ext cx="79248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The Distance Education Department has three goals as established in the </a:t>
            </a:r>
            <a:r>
              <a:rPr lang="en" u="sng">
                <a:solidFill>
                  <a:schemeClr val="hlink"/>
                </a:solidFill>
                <a:latin typeface="Calibri"/>
                <a:ea typeface="Calibri"/>
                <a:cs typeface="Calibri"/>
                <a:sym typeface="Calibri"/>
                <a:hlinkClick r:id="rId3"/>
              </a:rPr>
              <a:t>Quality Focus Essay</a:t>
            </a:r>
            <a:r>
              <a:rPr lang="en">
                <a:latin typeface="Calibri"/>
                <a:ea typeface="Calibri"/>
                <a:cs typeface="Calibri"/>
                <a:sym typeface="Calibri"/>
              </a:rPr>
              <a:t>. </a:t>
            </a:r>
            <a:endParaRPr>
              <a:latin typeface="Calibri"/>
              <a:ea typeface="Calibri"/>
              <a:cs typeface="Calibri"/>
              <a:sym typeface="Calibri"/>
            </a:endParaRPr>
          </a:p>
          <a:p>
            <a:pPr indent="-342900" lvl="0" marL="457200" rtl="0" algn="l">
              <a:spcBef>
                <a:spcPts val="1600"/>
              </a:spcBef>
              <a:spcAft>
                <a:spcPts val="0"/>
              </a:spcAft>
              <a:buSzPts val="1800"/>
              <a:buFont typeface="Calibri"/>
              <a:buAutoNum type="arabicPeriod"/>
            </a:pPr>
            <a:r>
              <a:rPr lang="en">
                <a:solidFill>
                  <a:schemeClr val="dk1"/>
                </a:solidFill>
                <a:latin typeface="Calibri"/>
                <a:ea typeface="Calibri"/>
                <a:cs typeface="Calibri"/>
                <a:sym typeface="Calibri"/>
              </a:rPr>
              <a:t>Create a clear organizational management structure for Distance Education</a:t>
            </a:r>
            <a:endParaRPr>
              <a:solidFill>
                <a:schemeClr val="dk1"/>
              </a:solidFill>
              <a:latin typeface="Calibri"/>
              <a:ea typeface="Calibri"/>
              <a:cs typeface="Calibri"/>
              <a:sym typeface="Calibri"/>
            </a:endParaRPr>
          </a:p>
          <a:p>
            <a:pPr indent="-342900" lvl="0" marL="457200" rtl="0" algn="l">
              <a:spcBef>
                <a:spcPts val="0"/>
              </a:spcBef>
              <a:spcAft>
                <a:spcPts val="0"/>
              </a:spcAft>
              <a:buClr>
                <a:schemeClr val="dk1"/>
              </a:buClr>
              <a:buSzPts val="1800"/>
              <a:buFont typeface="Calibri"/>
              <a:buAutoNum type="arabicPeriod"/>
            </a:pPr>
            <a:r>
              <a:rPr lang="en">
                <a:solidFill>
                  <a:schemeClr val="dk1"/>
                </a:solidFill>
                <a:latin typeface="Calibri"/>
                <a:ea typeface="Calibri"/>
                <a:cs typeface="Calibri"/>
                <a:sym typeface="Calibri"/>
              </a:rPr>
              <a:t>Implement best practices to increase online student success</a:t>
            </a:r>
            <a:endParaRPr>
              <a:solidFill>
                <a:schemeClr val="dk1"/>
              </a:solidFill>
              <a:latin typeface="Calibri"/>
              <a:ea typeface="Calibri"/>
              <a:cs typeface="Calibri"/>
              <a:sym typeface="Calibri"/>
            </a:endParaRPr>
          </a:p>
          <a:p>
            <a:pPr indent="-342900" lvl="0" marL="457200" rtl="0" algn="l">
              <a:spcBef>
                <a:spcPts val="0"/>
              </a:spcBef>
              <a:spcAft>
                <a:spcPts val="0"/>
              </a:spcAft>
              <a:buClr>
                <a:schemeClr val="dk1"/>
              </a:buClr>
              <a:buSzPts val="1800"/>
              <a:buFont typeface="Calibri"/>
              <a:buAutoNum type="arabicPeriod"/>
            </a:pPr>
            <a:r>
              <a:rPr lang="en">
                <a:solidFill>
                  <a:schemeClr val="dk1"/>
                </a:solidFill>
                <a:latin typeface="Calibri"/>
                <a:ea typeface="Calibri"/>
                <a:cs typeface="Calibri"/>
                <a:sym typeface="Calibri"/>
              </a:rPr>
              <a:t>Promote student awareness of Distance Education resources and develop new tools to facilitate success </a:t>
            </a:r>
            <a:endParaRPr>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BA075100CCC2439C6C59EBD870AD93" ma:contentTypeVersion="15" ma:contentTypeDescription="Create a new document." ma:contentTypeScope="" ma:versionID="18bf43e84084a961ae90c8033218ef5d">
  <xsd:schema xmlns:xsd="http://www.w3.org/2001/XMLSchema" xmlns:xs="http://www.w3.org/2001/XMLSchema" xmlns:p="http://schemas.microsoft.com/office/2006/metadata/properties" xmlns:ns2="0fdf87a7-f9cf-4586-b3f6-a593b3fb8cb6" xmlns:ns3="b1b3ff20-403c-4f54-9938-a1f560f1863e" targetNamespace="http://schemas.microsoft.com/office/2006/metadata/properties" ma:root="true" ma:fieldsID="bbb6cff70591390ba8162b171a3ef820" ns2:_="" ns3:_="">
    <xsd:import namespace="0fdf87a7-f9cf-4586-b3f6-a593b3fb8cb6"/>
    <xsd:import namespace="b1b3ff20-403c-4f54-9938-a1f560f1863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df87a7-f9cf-4586-b3f6-a593b3fb8c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4091207-ce1c-4ccc-a85f-94e969b489c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1b3ff20-403c-4f54-9938-a1f560f1863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0afe34f9-5592-44fb-a6db-3a1503b25e47}" ma:internalName="TaxCatchAll" ma:showField="CatchAllData" ma:web="b1b3ff20-403c-4f54-9938-a1f560f1863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1b3ff20-403c-4f54-9938-a1f560f1863e" xsi:nil="true"/>
    <lcf76f155ced4ddcb4097134ff3c332f xmlns="0fdf87a7-f9cf-4586-b3f6-a593b3fb8cb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CEEB620-B8E2-4C26-9FA1-84BDC5E077B9}"/>
</file>

<file path=customXml/itemProps2.xml><?xml version="1.0" encoding="utf-8"?>
<ds:datastoreItem xmlns:ds="http://schemas.openxmlformats.org/officeDocument/2006/customXml" ds:itemID="{F0CFD3EB-53B1-44B8-86C5-1E0A0E6F0BC6}"/>
</file>

<file path=customXml/itemProps3.xml><?xml version="1.0" encoding="utf-8"?>
<ds:datastoreItem xmlns:ds="http://schemas.openxmlformats.org/officeDocument/2006/customXml" ds:itemID="{F59CC19B-A4DA-458A-9758-BDEEA8A9FEDB}"/>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0x01010069BA075100CCC2439C6C59EBD870AD93</vt:lpwstr>
  </property>
</Properties>
</file>