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8" Type="http://schemas.openxmlformats.org/officeDocument/2006/relationships/slide" Target="slides/slide3.xml"/><Relationship Id="rId18" Type="http://schemas.openxmlformats.org/officeDocument/2006/relationships/customXml" Target="../customXml/item1.xml"/><Relationship Id="rId3" Type="http://schemas.openxmlformats.org/officeDocument/2006/relationships/presProps" Target="presProps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7" Type="http://schemas.openxmlformats.org/officeDocument/2006/relationships/slide" Target="slides/slide2.xml"/><Relationship Id="rId2" Type="http://schemas.openxmlformats.org/officeDocument/2006/relationships/viewProps" Target="viewProps.xml"/><Relationship Id="rId16" Type="http://schemas.openxmlformats.org/officeDocument/2006/relationships/slide" Target="slides/slide11.xml"/><Relationship Id="rId20" Type="http://schemas.openxmlformats.org/officeDocument/2006/relationships/customXml" Target="../customXml/item3.xml"/><Relationship Id="rId11" Type="http://schemas.openxmlformats.org/officeDocument/2006/relationships/slide" Target="slides/slide6.xml"/><Relationship Id="rId1" Type="http://schemas.openxmlformats.org/officeDocument/2006/relationships/theme" Target="theme/theme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customXml" Target="../customXml/item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41893761cc_0_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41893761cc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426e3db46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426e3db46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4666ca10e5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4666ca10e5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4666ca10e5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4666ca10e5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41893761cc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41893761cc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41893761cc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41893761cc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41893761cc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41893761cc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42580b8444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42580b8444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41893761cc_0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41893761cc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41893761cc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41893761cc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41893761cc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41893761cc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7" name="Google Shape;47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0" name="Google Shape;20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7943051" y="0"/>
            <a:ext cx="1156275" cy="14963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9" name="Google Shape;39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0" name="Google Shape;40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4" name="Google Shape;4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1" Type="http://schemas.openxmlformats.org/officeDocument/2006/relationships/hyperlink" Target="https://docs.google.com/document/d/1PJtdkrHgHT8GY2cKd9pZaBIrFwI5YiKlD1uHK1xvnGo/edit?usp=sharing" TargetMode="External"/><Relationship Id="rId10" Type="http://schemas.openxmlformats.org/officeDocument/2006/relationships/hyperlink" Target="https://at.csudh.edu/conference/" TargetMode="External"/><Relationship Id="rId13" Type="http://schemas.openxmlformats.org/officeDocument/2006/relationships/hyperlink" Target="https://www.3cmediasolutions.org/" TargetMode="External"/><Relationship Id="rId12" Type="http://schemas.openxmlformats.org/officeDocument/2006/relationships/hyperlink" Target="http://www.compton.edu/academics/distance-ed/Documents/Distance%20Education%20Ad%20Hoc%20Committee%20Minutes%20120616.pdf" TargetMode="Externa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onlinenetworkofeducators.org/wp-content/uploads/2018/07/FF-Flyer-letter-3.pdf" TargetMode="External"/><Relationship Id="rId4" Type="http://schemas.openxmlformats.org/officeDocument/2006/relationships/hyperlink" Target="https://www.youtube.com/user/atonefortraining" TargetMode="External"/><Relationship Id="rId9" Type="http://schemas.openxmlformats.org/officeDocument/2006/relationships/hyperlink" Target="https://www.eiseverywhere.com/ehome/318482" TargetMode="External"/><Relationship Id="rId14" Type="http://schemas.openxmlformats.org/officeDocument/2006/relationships/hyperlink" Target="https://www.youtube.com/" TargetMode="External"/><Relationship Id="rId5" Type="http://schemas.openxmlformats.org/officeDocument/2006/relationships/hyperlink" Target="http://elcamino.flexreporter.com/app/login.php?msg=mustLogin" TargetMode="External"/><Relationship Id="rId6" Type="http://schemas.openxmlformats.org/officeDocument/2006/relationships/hyperlink" Target="http://ccconlineed.org/wp-content/uploads/2015/11/OEI_Rubric_Edited-ACC.pdf" TargetMode="External"/><Relationship Id="rId7" Type="http://schemas.openxmlformats.org/officeDocument/2006/relationships/hyperlink" Target="https://ccconlineed.instructure.com/courses/770" TargetMode="External"/><Relationship Id="rId8" Type="http://schemas.openxmlformats.org/officeDocument/2006/relationships/hyperlink" Target="http://onlineteachingconference.org/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www.intelecomonline.net/Default.aspx" TargetMode="External"/><Relationship Id="rId4" Type="http://schemas.openxmlformats.org/officeDocument/2006/relationships/hyperlink" Target="https://www.intelecomonline.net/Default.aspx" TargetMode="External"/><Relationship Id="rId5" Type="http://schemas.openxmlformats.org/officeDocument/2006/relationships/hyperlink" Target="https://searchcenter.intelecomonline.net/MyClips.aspx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ocs.google.com/document/d/1x9QV97Z-xW5VvkR9GajdUDXWIfUt3JlYs7ejVSHYUpo/edit?usp=sharing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drive.google.com/file/d/13grLZNLE27l8m0BxVWrOzFlai2RdzE2A/view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catalog.onlinenetworkofeducators.org/courses/intro2canvas-sp2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docs.google.com/document/d/1jFKHnlXUcekDu7uml1GQ71dPTtDWQCy0MKwbAKM10gE/edit" TargetMode="External"/><Relationship Id="rId4" Type="http://schemas.openxmlformats.org/officeDocument/2006/relationships/hyperlink" Target="https://docs.google.com/document/d/1dYtvOq4LXSlrzXHu9eERgWbseohLUCBDiBlvK8Cl5Ks/edit" TargetMode="External"/><Relationship Id="rId5" Type="http://schemas.openxmlformats.org/officeDocument/2006/relationships/hyperlink" Target="http://ccconlineed.org/wp-content/uploads/2015/11/OEI_Rubric_Edited-ACC.pdf" TargetMode="External"/><Relationship Id="rId6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docs.google.com/document/d/1PUWqWWv1HoHjevJVIG-b8bjn2FHN3_P1b1OUwVA5LdY/edit?usp=sharing" TargetMode="External"/><Relationship Id="rId4" Type="http://schemas.openxmlformats.org/officeDocument/2006/relationships/hyperlink" Target="http://www.wlac.edu/online/handbook.asp#defin" TargetMode="External"/><Relationship Id="rId5" Type="http://schemas.openxmlformats.org/officeDocument/2006/relationships/hyperlink" Target="http://online.pasadena.edu/faculty/hb/handbook/" TargetMode="External"/><Relationship Id="rId6" Type="http://schemas.openxmlformats.org/officeDocument/2006/relationships/hyperlink" Target="https://www.glendale.edu/class-schedule/distance-education/de-faculty-center/distance-education-handbook-2018-2019" TargetMode="External"/><Relationship Id="rId7" Type="http://schemas.openxmlformats.org/officeDocument/2006/relationships/hyperlink" Target="https://www.venturacollege.edu/sites/default/files/files/online-services/Distance_Ed/DECommittee/vc_distance_education_handbook_for_faculty_approved_april_2016.pdf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58883" y="0"/>
            <a:ext cx="2426226" cy="3139826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>
            <p:ph type="ctrTitle"/>
          </p:nvPr>
        </p:nvSpPr>
        <p:spPr>
          <a:xfrm>
            <a:off x="311696" y="152252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DEAC</a:t>
            </a:r>
            <a:endParaRPr/>
          </a:p>
        </p:txBody>
      </p:sp>
      <p:sp>
        <p:nvSpPr>
          <p:cNvPr id="57" name="Google Shape;57;p13"/>
          <p:cNvSpPr txBox="1"/>
          <p:nvPr>
            <p:ph idx="1" type="subTitle"/>
          </p:nvPr>
        </p:nvSpPr>
        <p:spPr>
          <a:xfrm>
            <a:off x="311700" y="3612075"/>
            <a:ext cx="8520600" cy="119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Distance Education Advisory Committee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Tuesday September 11, 2018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Resources</a:t>
            </a:r>
            <a:endParaRPr/>
          </a:p>
        </p:txBody>
      </p:sp>
      <p:sp>
        <p:nvSpPr>
          <p:cNvPr id="114" name="Google Shape;114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3"/>
              </a:rPr>
              <a:t>First Fridays with @one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4"/>
              </a:rPr>
              <a:t>Byte Sized Canvas with @one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5"/>
              </a:rPr>
              <a:t>Flex with El Camino College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6"/>
              </a:rPr>
              <a:t>OEI Rubric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7"/>
              </a:rPr>
              <a:t>OEI Course Design Guide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8"/>
              </a:rPr>
              <a:t>OTC Conference 2019  Anaheim, CA June 17-19, 2019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9"/>
              </a:rPr>
              <a:t>WCET Conference October 23-25, 2018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10"/>
              </a:rPr>
              <a:t>Technology in Education Conference with CSUDH October 16, 2018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u="sng">
                <a:solidFill>
                  <a:schemeClr val="hlink"/>
                </a:solidFill>
                <a:hlinkClick r:id="rId11"/>
              </a:rPr>
              <a:t>Previous meeting notes</a:t>
            </a:r>
            <a:r>
              <a:rPr lang="en"/>
              <a:t>, </a:t>
            </a:r>
            <a:r>
              <a:rPr lang="en" u="sng">
                <a:solidFill>
                  <a:schemeClr val="hlink"/>
                </a:solidFill>
                <a:hlinkClick r:id="rId12"/>
              </a:rPr>
              <a:t>AdHoc Notes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Captioning Resources: </a:t>
            </a:r>
            <a:r>
              <a:rPr lang="en" u="sng">
                <a:solidFill>
                  <a:schemeClr val="hlink"/>
                </a:solidFill>
                <a:hlinkClick r:id="rId13"/>
              </a:rPr>
              <a:t>3cMedia</a:t>
            </a:r>
            <a:r>
              <a:rPr lang="en"/>
              <a:t> and </a:t>
            </a:r>
            <a:r>
              <a:rPr lang="en" u="sng">
                <a:solidFill>
                  <a:schemeClr val="hlink"/>
                </a:solidFill>
                <a:hlinkClick r:id="rId14"/>
              </a:rPr>
              <a:t>YouTube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Resource for already captioned videos</a:t>
            </a:r>
            <a:endParaRPr/>
          </a:p>
        </p:txBody>
      </p:sp>
      <p:sp>
        <p:nvSpPr>
          <p:cNvPr id="120" name="Google Shape;120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1F497D"/>
                </a:solidFill>
              </a:rPr>
              <a:t>Search and save videos that you can utilize in your courses based on the subject matter being covered.</a:t>
            </a:r>
            <a:endParaRPr sz="1400">
              <a:solidFill>
                <a:srgbClr val="1F497D"/>
              </a:solidFill>
            </a:endParaRPr>
          </a:p>
          <a:p>
            <a:pPr indent="-298450" lvl="0" marL="457200" rtl="0" algn="l">
              <a:spcBef>
                <a:spcPts val="1600"/>
              </a:spcBef>
              <a:spcAft>
                <a:spcPts val="0"/>
              </a:spcAft>
              <a:buClr>
                <a:srgbClr val="1F497D"/>
              </a:buClr>
              <a:buSzPts val="1100"/>
              <a:buChar char="●"/>
            </a:pPr>
            <a:r>
              <a:rPr lang="en" sz="1100">
                <a:solidFill>
                  <a:srgbClr val="1F497D"/>
                </a:solidFill>
              </a:rPr>
              <a:t>Intelicom Resource Network is a website that has videos that are already captioned in myriad of subjects. One would create an account </a:t>
            </a:r>
            <a:r>
              <a:rPr b="1" lang="en" sz="1100" u="sng">
                <a:solidFill>
                  <a:srgbClr val="1F497D"/>
                </a:solidFill>
              </a:rPr>
              <a:t>AFTER</a:t>
            </a:r>
            <a:r>
              <a:rPr lang="en" sz="1100">
                <a:solidFill>
                  <a:srgbClr val="1F497D"/>
                </a:solidFill>
              </a:rPr>
              <a:t> logging in with the below credentials.</a:t>
            </a:r>
            <a:endParaRPr sz="1100">
              <a:solidFill>
                <a:srgbClr val="1F497D"/>
              </a:solidFill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n" sz="1100" u="sng">
                <a:solidFill>
                  <a:schemeClr val="hlink"/>
                </a:solidFill>
                <a:hlinkClick r:id="rId3"/>
              </a:rPr>
              <a:t>https://www.intelecomonline.net/Default.aspx</a:t>
            </a:r>
            <a:endParaRPr sz="1100" u="sng">
              <a:solidFill>
                <a:schemeClr val="hlink"/>
              </a:solidFill>
              <a:hlinkClick r:id="rId4"/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100"/>
              <a:buChar char="○"/>
            </a:pPr>
            <a:r>
              <a:rPr lang="en" sz="1100">
                <a:solidFill>
                  <a:srgbClr val="1F497D"/>
                </a:solidFill>
              </a:rPr>
              <a:t>Click on </a:t>
            </a:r>
            <a:r>
              <a:rPr b="1" lang="en" sz="1100">
                <a:solidFill>
                  <a:srgbClr val="1F497D"/>
                </a:solidFill>
              </a:rPr>
              <a:t>Log-In</a:t>
            </a:r>
            <a:endParaRPr b="1" sz="1100">
              <a:solidFill>
                <a:srgbClr val="1F497D"/>
              </a:solidFill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100"/>
              <a:buChar char="○"/>
            </a:pPr>
            <a:r>
              <a:rPr lang="en" sz="1100">
                <a:solidFill>
                  <a:srgbClr val="1F497D"/>
                </a:solidFill>
              </a:rPr>
              <a:t>Username: </a:t>
            </a:r>
            <a:r>
              <a:rPr b="1" lang="en" sz="1100">
                <a:solidFill>
                  <a:srgbClr val="1F497D"/>
                </a:solidFill>
              </a:rPr>
              <a:t>Compton</a:t>
            </a:r>
            <a:endParaRPr b="1" sz="1100">
              <a:solidFill>
                <a:srgbClr val="1F497D"/>
              </a:solidFill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100"/>
              <a:buChar char="○"/>
            </a:pPr>
            <a:r>
              <a:rPr lang="en" sz="1100">
                <a:solidFill>
                  <a:srgbClr val="1F497D"/>
                </a:solidFill>
              </a:rPr>
              <a:t>Password:  </a:t>
            </a:r>
            <a:r>
              <a:rPr b="1" lang="en" sz="1100">
                <a:solidFill>
                  <a:srgbClr val="1F497D"/>
                </a:solidFill>
              </a:rPr>
              <a:t>Center</a:t>
            </a:r>
            <a:endParaRPr b="1" sz="1100">
              <a:solidFill>
                <a:srgbClr val="1F497D"/>
              </a:solidFill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100"/>
              <a:buChar char="○"/>
            </a:pPr>
            <a:r>
              <a:rPr lang="en" sz="1100">
                <a:solidFill>
                  <a:srgbClr val="1F497D"/>
                </a:solidFill>
              </a:rPr>
              <a:t>Click on</a:t>
            </a:r>
            <a:r>
              <a:rPr lang="en" sz="1050">
                <a:solidFill>
                  <a:srgbClr val="333333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b="1" lang="en" sz="1100">
                <a:solidFill>
                  <a:srgbClr val="428BCA"/>
                </a:solidFill>
                <a:highlight>
                  <a:srgbClr val="FFFFFF"/>
                </a:highlight>
                <a:uFill>
                  <a:noFill/>
                </a:uFill>
                <a:latin typeface="Verdana"/>
                <a:ea typeface="Verdana"/>
                <a:cs typeface="Verdana"/>
                <a:sym typeface="Verdana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My Clips</a:t>
            </a:r>
            <a:r>
              <a:rPr lang="en" sz="1050">
                <a:solidFill>
                  <a:srgbClr val="333333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</a:t>
            </a:r>
            <a:endParaRPr sz="1050">
              <a:solidFill>
                <a:srgbClr val="333333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100"/>
              <a:buChar char="○"/>
            </a:pPr>
            <a:r>
              <a:rPr b="1" lang="en" sz="1100">
                <a:solidFill>
                  <a:srgbClr val="1F497D"/>
                </a:solidFill>
              </a:rPr>
              <a:t>Create your own Account</a:t>
            </a:r>
            <a:endParaRPr b="1" sz="1100">
              <a:solidFill>
                <a:srgbClr val="1F497D"/>
              </a:solidFill>
            </a:endParaRPr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100"/>
              <a:buChar char="○"/>
            </a:pPr>
            <a:r>
              <a:rPr lang="en" sz="1100">
                <a:solidFill>
                  <a:srgbClr val="1F497D"/>
                </a:solidFill>
              </a:rPr>
              <a:t>Search and save videos accordingly</a:t>
            </a:r>
            <a:endParaRPr sz="1100">
              <a:solidFill>
                <a:srgbClr val="1F497D"/>
              </a:solidFill>
            </a:endParaRPr>
          </a:p>
          <a:p>
            <a:pPr indent="0" lvl="0" marL="9144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rgbClr val="1F497D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rgbClr val="1F497D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4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Meeting </a:t>
            </a:r>
            <a:r>
              <a:rPr lang="en">
                <a:latin typeface="Calibri"/>
                <a:ea typeface="Calibri"/>
                <a:cs typeface="Calibri"/>
                <a:sym typeface="Calibri"/>
              </a:rPr>
              <a:t>Attendees</a:t>
            </a:r>
            <a:endParaRPr/>
          </a:p>
        </p:txBody>
      </p:sp>
      <p:sp>
        <p:nvSpPr>
          <p:cNvPr id="126" name="Google Shape;126;p24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lang="en" sz="1100">
                <a:solidFill>
                  <a:srgbClr val="000000"/>
                </a:solidFill>
              </a:rPr>
              <a:t>Mandeda Uch</a:t>
            </a:r>
            <a:endParaRPr sz="1100">
              <a:solidFill>
                <a:srgbClr val="000000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SzPts val="1100"/>
              <a:buAutoNum type="arabicPeriod"/>
            </a:pPr>
            <a:r>
              <a:rPr lang="en" sz="1100">
                <a:solidFill>
                  <a:srgbClr val="000000"/>
                </a:solidFill>
              </a:rPr>
              <a:t>Andrei Yermakov </a:t>
            </a:r>
            <a:endParaRPr sz="1100">
              <a:solidFill>
                <a:srgbClr val="000000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AutoNum type="arabicPeriod"/>
            </a:pPr>
            <a:r>
              <a:rPr lang="en" sz="1100">
                <a:solidFill>
                  <a:srgbClr val="000000"/>
                </a:solidFill>
              </a:rPr>
              <a:t>Katherine March</a:t>
            </a:r>
            <a:endParaRPr sz="1100">
              <a:solidFill>
                <a:srgbClr val="000000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AutoNum type="arabicPeriod"/>
            </a:pPr>
            <a:r>
              <a:rPr lang="en" sz="1100">
                <a:solidFill>
                  <a:srgbClr val="000000"/>
                </a:solidFill>
              </a:rPr>
              <a:t>Don Mason </a:t>
            </a:r>
            <a:endParaRPr sz="1100">
              <a:solidFill>
                <a:srgbClr val="000000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AutoNum type="arabicPeriod"/>
            </a:pPr>
            <a:r>
              <a:rPr lang="en" sz="1100">
                <a:solidFill>
                  <a:srgbClr val="000000"/>
                </a:solidFill>
              </a:rPr>
              <a:t>David Maruyama</a:t>
            </a:r>
            <a:endParaRPr sz="1100">
              <a:solidFill>
                <a:srgbClr val="000000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AutoNum type="arabicPeriod"/>
            </a:pPr>
            <a:r>
              <a:rPr lang="en" sz="1100">
                <a:solidFill>
                  <a:srgbClr val="000000"/>
                </a:solidFill>
              </a:rPr>
              <a:t>Emma Adams</a:t>
            </a:r>
            <a:endParaRPr sz="1100">
              <a:solidFill>
                <a:srgbClr val="000000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AutoNum type="arabicPeriod"/>
            </a:pPr>
            <a:r>
              <a:rPr lang="en" sz="1100">
                <a:solidFill>
                  <a:srgbClr val="000000"/>
                </a:solidFill>
              </a:rPr>
              <a:t>Mahbub Khan</a:t>
            </a:r>
            <a:endParaRPr sz="1100">
              <a:solidFill>
                <a:srgbClr val="000000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AutoNum type="arabicPeriod"/>
            </a:pPr>
            <a:r>
              <a:rPr lang="en" sz="1100">
                <a:solidFill>
                  <a:srgbClr val="000000"/>
                </a:solidFill>
              </a:rPr>
              <a:t>Karla Coti</a:t>
            </a:r>
            <a:endParaRPr sz="1100">
              <a:solidFill>
                <a:srgbClr val="000000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AutoNum type="arabicPeriod"/>
            </a:pPr>
            <a:r>
              <a:rPr lang="en" sz="1100">
                <a:solidFill>
                  <a:srgbClr val="000000"/>
                </a:solidFill>
              </a:rPr>
              <a:t>Syria Purdom</a:t>
            </a:r>
            <a:endParaRPr sz="1100">
              <a:solidFill>
                <a:srgbClr val="000000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AutoNum type="arabicPeriod"/>
            </a:pPr>
            <a:r>
              <a:rPr lang="en" sz="1100">
                <a:solidFill>
                  <a:srgbClr val="000000"/>
                </a:solidFill>
              </a:rPr>
              <a:t>Roza Ekimyan</a:t>
            </a:r>
            <a:endParaRPr sz="1100">
              <a:solidFill>
                <a:srgbClr val="000000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AutoNum type="arabicPeriod"/>
            </a:pPr>
            <a:r>
              <a:rPr lang="en" sz="1100">
                <a:solidFill>
                  <a:srgbClr val="000000"/>
                </a:solidFill>
              </a:rPr>
              <a:t>Kendal Radcliff</a:t>
            </a:r>
            <a:endParaRPr sz="1100">
              <a:solidFill>
                <a:srgbClr val="000000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AutoNum type="arabicPeriod"/>
            </a:pPr>
            <a:r>
              <a:rPr lang="en" sz="1100">
                <a:solidFill>
                  <a:srgbClr val="000000"/>
                </a:solidFill>
              </a:rPr>
              <a:t>Malinni Roeun</a:t>
            </a:r>
            <a:endParaRPr sz="1100">
              <a:solidFill>
                <a:srgbClr val="000000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AutoNum type="arabicPeriod"/>
            </a:pPr>
            <a:r>
              <a:rPr lang="en" sz="1100">
                <a:solidFill>
                  <a:srgbClr val="000000"/>
                </a:solidFill>
              </a:rPr>
              <a:t>Kent Schwitkis</a:t>
            </a:r>
            <a:endParaRPr sz="1100">
              <a:solidFill>
                <a:srgbClr val="000000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AutoNum type="arabicPeriod"/>
            </a:pPr>
            <a:r>
              <a:rPr lang="en" sz="1100">
                <a:solidFill>
                  <a:srgbClr val="000000"/>
                </a:solidFill>
              </a:rPr>
              <a:t>Nikki Williams</a:t>
            </a:r>
            <a:endParaRPr sz="1100">
              <a:solidFill>
                <a:srgbClr val="000000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AutoNum type="arabicPeriod"/>
            </a:pPr>
            <a:r>
              <a:rPr lang="en" sz="1100">
                <a:solidFill>
                  <a:srgbClr val="000000"/>
                </a:solidFill>
              </a:rPr>
              <a:t>Joan</a:t>
            </a:r>
            <a:endParaRPr sz="1100">
              <a:solidFill>
                <a:srgbClr val="000000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AutoNum type="arabicPeriod"/>
            </a:pPr>
            <a:r>
              <a:rPr lang="en" sz="1100">
                <a:solidFill>
                  <a:srgbClr val="000000"/>
                </a:solidFill>
              </a:rPr>
              <a:t>Mohammed</a:t>
            </a:r>
            <a:endParaRPr sz="1100">
              <a:solidFill>
                <a:srgbClr val="000000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AutoNum type="arabicPeriod"/>
            </a:pPr>
            <a:r>
              <a:rPr lang="en" sz="1100">
                <a:solidFill>
                  <a:srgbClr val="000000"/>
                </a:solidFill>
              </a:rPr>
              <a:t>Celia Valdez</a:t>
            </a:r>
            <a:endParaRPr sz="1100">
              <a:solidFill>
                <a:srgbClr val="000000"/>
              </a:solidFill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AutoNum type="arabicPeriod"/>
            </a:pPr>
            <a:r>
              <a:rPr lang="en" sz="1100">
                <a:solidFill>
                  <a:srgbClr val="000000"/>
                </a:solidFill>
              </a:rPr>
              <a:t>Jasmine Phillips</a:t>
            </a:r>
            <a:endParaRPr sz="11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400"/>
              <a:t>Meeting adjourned: 2pm</a:t>
            </a:r>
            <a:endParaRPr sz="11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CCC Zoom &amp; Agenda</a:t>
            </a:r>
            <a:endParaRPr/>
          </a:p>
        </p:txBody>
      </p:sp>
      <p:sp>
        <p:nvSpPr>
          <p:cNvPr id="63" name="Google Shape;63;p14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Meeting was not recorded.</a:t>
            </a:r>
            <a:endParaRPr/>
          </a:p>
        </p:txBody>
      </p:sp>
      <p:sp>
        <p:nvSpPr>
          <p:cNvPr id="64" name="Google Shape;64;p14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Agenda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Action Items</a:t>
            </a:r>
            <a:endParaRPr/>
          </a:p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311700" y="1091050"/>
            <a:ext cx="8520600" cy="388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Establish a note taker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Establish voting members of committee </a:t>
            </a:r>
            <a:endParaRPr/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DSPS/ADA Rep- Trish B</a:t>
            </a:r>
            <a:endParaRPr sz="1800">
              <a:solidFill>
                <a:schemeClr val="dk1"/>
              </a:solidFill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Student Rep- ? </a:t>
            </a:r>
            <a:endParaRPr sz="1800">
              <a:solidFill>
                <a:schemeClr val="dk1"/>
              </a:solidFill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Academic Affairs Rep Committee Co-Chair- Dr. Rodney Murray</a:t>
            </a:r>
            <a:endParaRPr sz="1800">
              <a:solidFill>
                <a:schemeClr val="dk1"/>
              </a:solidFill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Counseling Liaison- Vanessa H</a:t>
            </a:r>
            <a:endParaRPr sz="1800">
              <a:solidFill>
                <a:schemeClr val="dk1"/>
              </a:solidFill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Division 1 Rep- Kent S</a:t>
            </a:r>
            <a:endParaRPr sz="1800">
              <a:solidFill>
                <a:schemeClr val="dk1"/>
              </a:solidFill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Division 2 Rep- Mandida U</a:t>
            </a:r>
            <a:endParaRPr sz="1800">
              <a:solidFill>
                <a:schemeClr val="dk1"/>
              </a:solidFill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Division 3 Rep- Malini R</a:t>
            </a:r>
            <a:endParaRPr sz="1800">
              <a:solidFill>
                <a:schemeClr val="dk1"/>
              </a:solidFill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Student Services- Syria P</a:t>
            </a:r>
            <a:endParaRPr sz="1800">
              <a:solidFill>
                <a:schemeClr val="dk1"/>
              </a:solidFill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MIS- Andrei Y</a:t>
            </a:r>
            <a:endParaRPr sz="1800">
              <a:solidFill>
                <a:schemeClr val="dk1"/>
              </a:solidFill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</a:rPr>
              <a:t>Curriculum- Roza E</a:t>
            </a:r>
            <a:endParaRPr sz="1800">
              <a:solidFill>
                <a:schemeClr val="dk1"/>
              </a:solidFill>
            </a:endParaRPr>
          </a:p>
          <a:p>
            <a:pPr indent="-342900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Faculty Coord. Committee Co-Chair-</a:t>
            </a:r>
            <a:r>
              <a:rPr lang="en" sz="1800">
                <a:solidFill>
                  <a:schemeClr val="dk1"/>
                </a:solidFill>
              </a:rPr>
              <a:t> Jasmine P</a:t>
            </a:r>
            <a:endParaRPr sz="18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DECO</a:t>
            </a:r>
            <a:r>
              <a:rPr lang="en"/>
              <a:t> Updates</a:t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CVC +OEI+</a:t>
            </a:r>
            <a:r>
              <a:rPr lang="en"/>
              <a:t>CCCCO=Finish faster initiative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@One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Canvas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Consortium applications open in fall semester and are processed in spring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Consortium proctoring sites 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Title 5: Regular and Effective = Regular and substantive contact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Instructor Preparedness to teach online -accordance with local contracts and policies.</a:t>
            </a:r>
            <a:r>
              <a:rPr lang="en"/>
              <a:t>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New training in the works: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Training: Self paced 508/ADA ECC training complete by December 2018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Action Items</a:t>
            </a:r>
            <a:endParaRPr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152475"/>
            <a:ext cx="8520600" cy="377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Currently: </a:t>
            </a:r>
            <a:r>
              <a:rPr lang="en"/>
              <a:t>Anyone with ECC certification who is currently teaching now at Compton, we will accept training certification through June 7, 2019.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After June 7,2019: </a:t>
            </a:r>
            <a:r>
              <a:rPr lang="en"/>
              <a:t>Vote to recommend an adoption of the agreed upon certification process for online faculty and face-to-face faculty using the LMS: Proposal-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Distance Education Courses: (online and hybrid)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Faculty must finish the Canvas training 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Faculty must finish the </a:t>
            </a:r>
            <a:r>
              <a:rPr lang="en" u="sng">
                <a:solidFill>
                  <a:schemeClr val="hlink"/>
                </a:solidFill>
                <a:hlinkClick r:id="rId3"/>
              </a:rPr>
              <a:t>Introduction to teaching and learning online</a:t>
            </a:r>
            <a:r>
              <a:rPr lang="en"/>
              <a:t> 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Faculty must complete the Universal Design/ADA 508 training </a:t>
            </a:r>
            <a:endParaRPr/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○"/>
            </a:pPr>
            <a:r>
              <a:rPr lang="en"/>
              <a:t>Face-to-face: (traditional, web enhanced, flipped)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Faculty must finish the Canvas training </a:t>
            </a:r>
            <a:endParaRPr/>
          </a:p>
          <a:p>
            <a:pPr indent="-317500" lvl="2" marL="1371600" rtl="0" algn="l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Faculty must complete the Universal Design/ADA 508 training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Action Items</a:t>
            </a:r>
            <a:endParaRPr/>
          </a:p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311700" y="1152475"/>
            <a:ext cx="7746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Vote to adopt initial peer review DE process for each new class assigned: Proposal-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Area Dean, Division Chair, DE coordinator, and a faculty in your division that has taught online will peer review the online class in advance in accordance with state standards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Recommendations will be given at that time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This is not a formal evaluation, this is only a distance education class peer review prior to beginning of the course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Vote to adopt continual peer review DE process: Proposal timeframe-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Distance education classes be reviewed every 3 years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OEI Rubric</a:t>
            </a:r>
            <a:endParaRPr/>
          </a:p>
        </p:txBody>
      </p:sp>
      <p:sp>
        <p:nvSpPr>
          <p:cNvPr id="94" name="Google Shape;94;p19"/>
          <p:cNvSpPr txBox="1"/>
          <p:nvPr>
            <p:ph idx="1" type="subTitle"/>
          </p:nvPr>
        </p:nvSpPr>
        <p:spPr>
          <a:xfrm>
            <a:off x="265500" y="2571750"/>
            <a:ext cx="4045200" cy="195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Course Checklist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Rubric Uses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ECC has already adopted the OEI Rubric.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Needs official </a:t>
            </a:r>
            <a:r>
              <a:rPr lang="en"/>
              <a:t>recommendation</a:t>
            </a:r>
            <a:r>
              <a:rPr lang="en"/>
              <a:t> to senate for approval.</a:t>
            </a:r>
            <a:endParaRPr/>
          </a:p>
        </p:txBody>
      </p:sp>
      <p:sp>
        <p:nvSpPr>
          <p:cNvPr id="95" name="Google Shape;95;p1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96" name="Google Shape;96;p19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776725" y="724075"/>
            <a:ext cx="4162527" cy="3695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Distance Education Handbook</a:t>
            </a:r>
            <a:endParaRPr/>
          </a:p>
        </p:txBody>
      </p:sp>
      <p:sp>
        <p:nvSpPr>
          <p:cNvPr id="102" name="Google Shape;102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Review first section and respond with changes.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3"/>
              </a:rPr>
              <a:t>Compton Distance Education Handbook Link 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Sample DE Handbooks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4"/>
              </a:rPr>
              <a:t>West La Handbook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5"/>
              </a:rPr>
              <a:t>PCC Handbook 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6"/>
              </a:rPr>
              <a:t>GCC Handbook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u="sng">
                <a:solidFill>
                  <a:schemeClr val="hlink"/>
                </a:solidFill>
                <a:hlinkClick r:id="rId7"/>
              </a:rPr>
              <a:t>Ventura Handbook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Recommendations</a:t>
            </a:r>
            <a:endParaRPr/>
          </a:p>
        </p:txBody>
      </p:sp>
      <p:sp>
        <p:nvSpPr>
          <p:cNvPr id="108" name="Google Shape;108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</a:pPr>
            <a:r>
              <a:rPr lang="en"/>
              <a:t>Formal recommendations to vote on at next meeting</a:t>
            </a:r>
            <a:endParaRPr/>
          </a:p>
          <a:p>
            <a:pPr indent="-3429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○"/>
            </a:pPr>
            <a:r>
              <a:rPr lang="en"/>
              <a:t>OEI rubric adoption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Training </a:t>
            </a:r>
            <a:r>
              <a:rPr lang="en"/>
              <a:t>adoption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Handbook policy additions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Suggestions: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Incorporate online voting so that members utilizing CCCConfer can vote.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No votes were taken at this meeting for this reason. </a:t>
            </a:r>
            <a:endParaRPr/>
          </a:p>
          <a:p>
            <a: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Voting will commence upon next meeting via online voting to approve recommendations for senate.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BA075100CCC2439C6C59EBD870AD93" ma:contentTypeVersion="15" ma:contentTypeDescription="Create a new document." ma:contentTypeScope="" ma:versionID="18bf43e84084a961ae90c8033218ef5d">
  <xsd:schema xmlns:xsd="http://www.w3.org/2001/XMLSchema" xmlns:xs="http://www.w3.org/2001/XMLSchema" xmlns:p="http://schemas.microsoft.com/office/2006/metadata/properties" xmlns:ns2="0fdf87a7-f9cf-4586-b3f6-a593b3fb8cb6" xmlns:ns3="b1b3ff20-403c-4f54-9938-a1f560f1863e" targetNamespace="http://schemas.microsoft.com/office/2006/metadata/properties" ma:root="true" ma:fieldsID="bbb6cff70591390ba8162b171a3ef820" ns2:_="" ns3:_="">
    <xsd:import namespace="0fdf87a7-f9cf-4586-b3f6-a593b3fb8cb6"/>
    <xsd:import namespace="b1b3ff20-403c-4f54-9938-a1f560f186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df87a7-f9cf-4586-b3f6-a593b3fb8c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c4091207-ce1c-4ccc-a85f-94e969b489c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b3ff20-403c-4f54-9938-a1f560f1863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afe34f9-5592-44fb-a6db-3a1503b25e47}" ma:internalName="TaxCatchAll" ma:showField="CatchAllData" ma:web="b1b3ff20-403c-4f54-9938-a1f560f186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b3ff20-403c-4f54-9938-a1f560f1863e" xsi:nil="true"/>
    <lcf76f155ced4ddcb4097134ff3c332f xmlns="0fdf87a7-f9cf-4586-b3f6-a593b3fb8cb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45B6101-E0C9-46C7-8637-79D99E98DE93}"/>
</file>

<file path=customXml/itemProps2.xml><?xml version="1.0" encoding="utf-8"?>
<ds:datastoreItem xmlns:ds="http://schemas.openxmlformats.org/officeDocument/2006/customXml" ds:itemID="{8A64AB60-D931-4D5D-9E4F-71B7F7340C11}"/>
</file>

<file path=customXml/itemProps3.xml><?xml version="1.0" encoding="utf-8"?>
<ds:datastoreItem xmlns:ds="http://schemas.openxmlformats.org/officeDocument/2006/customXml" ds:itemID="{3B5D89BE-7FAD-4AD8-A784-11E8F81597BA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0x01010069BA075100CCC2439C6C59EBD870AD93</vt:lpwstr>
  </property>
</Properties>
</file>