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8" Type="http://schemas.openxmlformats.org/officeDocument/2006/relationships/slide" Target="slides/slide3.xml"/><Relationship Id="rId3" Type="http://schemas.openxmlformats.org/officeDocument/2006/relationships/presProps" Target="presProps.xml"/><Relationship Id="rId21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20" Type="http://schemas.openxmlformats.org/officeDocument/2006/relationships/customXml" Target="../customXml/item2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customXml" Target="../customXml/item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1893761cc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1893761c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55af1730f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55af1730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1893761c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1893761c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55af17291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55af17291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55af1729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55af1729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1893761c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1893761c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55af1730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55af1730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1893761c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1893761c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321360b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321360b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1893761cc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1893761cc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1893761cc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1893761cc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55af1730f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55af1730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district.compton.edu/board_of_trustees/policies_and_procedures.asp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1" Type="http://schemas.openxmlformats.org/officeDocument/2006/relationships/hyperlink" Target="https://visionresourcecenter.cccco.edu/event/2018-detche-conference-%E2%80%94-directors-of-educational-technologycalifornia-higher-education" TargetMode="External"/><Relationship Id="rId10" Type="http://schemas.openxmlformats.org/officeDocument/2006/relationships/hyperlink" Target="https://www.eiseverywhere.com/ehome/318482" TargetMode="External"/><Relationship Id="rId13" Type="http://schemas.openxmlformats.org/officeDocument/2006/relationships/hyperlink" Target="https://www.3cmediasolutions.org/" TargetMode="External"/><Relationship Id="rId12" Type="http://schemas.openxmlformats.org/officeDocument/2006/relationships/hyperlink" Target="http://www.compton.edu/academics/distance-ed/facultyresources.aspx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onlinenetworkofeducators.org/wp-content/uploads/2018/07/FF-Flyer-letter-3.pdf" TargetMode="External"/><Relationship Id="rId4" Type="http://schemas.openxmlformats.org/officeDocument/2006/relationships/hyperlink" Target="https://www.youtube.com/user/atonefortraining" TargetMode="External"/><Relationship Id="rId9" Type="http://schemas.openxmlformats.org/officeDocument/2006/relationships/hyperlink" Target="http://onlineteachingconference.org/" TargetMode="External"/><Relationship Id="rId5" Type="http://schemas.openxmlformats.org/officeDocument/2006/relationships/hyperlink" Target="http://elcamino.flexreporter.com/app/login.php?msg=mustLogin" TargetMode="External"/><Relationship Id="rId6" Type="http://schemas.openxmlformats.org/officeDocument/2006/relationships/hyperlink" Target="http://ccconlineed.org/wp-content/uploads/2015/11/OEI_Rubric_Edited-ACC.pdf" TargetMode="External"/><Relationship Id="rId7" Type="http://schemas.openxmlformats.org/officeDocument/2006/relationships/hyperlink" Target="http://cvc.edu/wp-content/uploads/2018/10/CVC-OEI-Course-Design-Rubric-rev.10.2018.pdf" TargetMode="External"/><Relationship Id="rId8" Type="http://schemas.openxmlformats.org/officeDocument/2006/relationships/hyperlink" Target="https://ccconlineed.instructure.com/courses/770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bLIDYmFktelyUZIl61msaxkoYTUWh9o6dBRiG-R-hKs/edit?usp=sharing" TargetMode="External"/><Relationship Id="rId4" Type="http://schemas.openxmlformats.org/officeDocument/2006/relationships/hyperlink" Target="https://cccconfer.zoom.us/recording/share/gM6g1pS5GMsW3zluod6YYPoDjyDgHFkv89Dnh9-AY6WwIumekTziMw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7pLHuNYbDovjptNZwAiQqJCZmKYzmxsSVlQHo9_-gu0/edit?usp=sharing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cccdeco.org/resources/ccc-de-coordinators-monthly-meetings-links/" TargetMode="External"/><Relationship Id="rId4" Type="http://schemas.openxmlformats.org/officeDocument/2006/relationships/hyperlink" Target="https://docs.google.com/presentation/d/1AEN_kPOk8Shum04cmdlEaNjx2OW8YrgqyojytL9CrCk/edit?usp=sharing" TargetMode="External"/><Relationship Id="rId5" Type="http://schemas.openxmlformats.org/officeDocument/2006/relationships/hyperlink" Target="https://drive.google.com/file/d/1T6Baq4TZcNv9WE6S3ueu4orxkPUtyYGU/view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document/d/1PUWqWWv1HoHjevJVIG-b8bjn2FHN3_P1b1OUwVA5LdY/edit?usp=sharing" TargetMode="External"/><Relationship Id="rId4" Type="http://schemas.openxmlformats.org/officeDocument/2006/relationships/hyperlink" Target="https://drive.google.com/file/d/1DVsgDsAvo0TtNX0JCUeNx3ng1AbNDmRl/view?usp=sharing" TargetMode="External"/><Relationship Id="rId9" Type="http://schemas.openxmlformats.org/officeDocument/2006/relationships/hyperlink" Target="https://docs.google.com/document/d/19ZqlGqpfwDQhAKcerUTjAf-URCezsyJwursRVQrcN0s/edit?usp=sharing" TargetMode="External"/><Relationship Id="rId5" Type="http://schemas.openxmlformats.org/officeDocument/2006/relationships/hyperlink" Target="https://docs.google.com/document/d/1s1sn9Uhb8fJ3FRZ9zQaU93ahCh_nFHOIlEd7tNxcYC4/edit?usp=sharing" TargetMode="External"/><Relationship Id="rId6" Type="http://schemas.openxmlformats.org/officeDocument/2006/relationships/hyperlink" Target="https://docs.google.com/document/d/1FBz_OZr_gvCUTSOa35KA5MZk-zBDjpyHSwA8mG1qgyg/edit?usp=sharing" TargetMode="External"/><Relationship Id="rId7" Type="http://schemas.openxmlformats.org/officeDocument/2006/relationships/hyperlink" Target="https://docs.google.com/document/d/1cwFlD3zinALt1Kf2tLTyTIos53nAv2nleD1qD-X7P48/edit?usp=sharing+" TargetMode="External"/><Relationship Id="rId8" Type="http://schemas.openxmlformats.org/officeDocument/2006/relationships/hyperlink" Target="https://drive.google.com/file/d/1ZkuCCJdRNwzkT-Rv6PY161dF1eQSaxBI/view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hyperlink" Target="http://cvc.edu/wp-content/uploads/2018/10/CVC-OEI-Course-Design-Rubric-rev.10.2018.pdf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8883" y="0"/>
            <a:ext cx="2426226" cy="31398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>
            <p:ph type="ctrTitle"/>
          </p:nvPr>
        </p:nvSpPr>
        <p:spPr>
          <a:xfrm>
            <a:off x="311696" y="15225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DEAC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612075"/>
            <a:ext cx="8520600" cy="11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Distance Education Advisory Committee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Tuesday November 13, 2018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Recommendations/Suggestions</a:t>
            </a:r>
            <a:endParaRPr/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152475"/>
            <a:ext cx="8520600" cy="374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/>
              <a:t>Recommendations: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Review the process to write “Administrative Regulation 4105” 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u="sng">
                <a:solidFill>
                  <a:schemeClr val="hlink"/>
                </a:solidFill>
                <a:hlinkClick r:id="rId3"/>
              </a:rPr>
              <a:t>Already exists</a:t>
            </a:r>
            <a:r>
              <a:rPr lang="en"/>
              <a:t> and is board approved and on the district website</a:t>
            </a:r>
            <a:endParaRPr/>
          </a:p>
          <a:p>
            <a: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Need to make sure that the Board Policy-4105 for DE becomes board approved-follow up with Amber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Create a faculty support doc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Faculty include in syllabus that students “will” be dropped…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Add hybrid lecture ticket note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Update on ground </a:t>
            </a:r>
            <a:r>
              <a:rPr lang="en"/>
              <a:t>definition</a:t>
            </a:r>
            <a:r>
              <a:rPr lang="en"/>
              <a:t> 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Suggestions: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Training Calendar for the Spring Semester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Look up the definitions for f2f course handbook-Katherine</a:t>
            </a:r>
            <a:endParaRPr/>
          </a:p>
          <a:p>
            <a:pPr indent="0" lvl="0" marL="4572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Voting Results</a:t>
            </a:r>
            <a:endParaRPr/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Voting Results: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DEAC recommends the adoption of the OEI Course Design Rubric as a standard of online course creation.-Passed</a:t>
            </a:r>
            <a:endParaRPr sz="18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800"/>
              <a:t>DEAC recommends the passing of the Distance Education Handbook as first read, and the forwarding of the DE Handbook to Curriculum for second read. -Passed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First Fridays with @one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Byte Sized Canvas with @one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Flex with El Camino College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OEI Rubric; </a:t>
            </a:r>
            <a:r>
              <a:rPr lang="en" u="sng">
                <a:solidFill>
                  <a:schemeClr val="hlink"/>
                </a:solidFill>
                <a:hlinkClick r:id="rId7"/>
              </a:rPr>
              <a:t>OEI 2018 Rubric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8"/>
              </a:rPr>
              <a:t>OEI Course Design Guide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9"/>
              </a:rPr>
              <a:t>OTC Conference 2019  Anaheim, CA June 17-19, 2019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10"/>
              </a:rPr>
              <a:t>WCET Conference October 23-25, 2018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11"/>
              </a:rPr>
              <a:t>DETCHE Conference November 27-30, 2018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12"/>
              </a:rPr>
              <a:t>DE Meeting Notes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Captioning Resources: </a:t>
            </a:r>
            <a:r>
              <a:rPr lang="en" u="sng">
                <a:solidFill>
                  <a:schemeClr val="hlink"/>
                </a:solidFill>
                <a:hlinkClick r:id="rId13"/>
              </a:rPr>
              <a:t>3cMedia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5"/>
          <p:cNvSpPr txBox="1"/>
          <p:nvPr>
            <p:ph type="title"/>
          </p:nvPr>
        </p:nvSpPr>
        <p:spPr>
          <a:xfrm>
            <a:off x="280350" y="183060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Meeting Attendees</a:t>
            </a:r>
            <a:endParaRPr/>
          </a:p>
        </p:txBody>
      </p:sp>
      <p:sp>
        <p:nvSpPr>
          <p:cNvPr id="133" name="Google Shape;133;p25"/>
          <p:cNvSpPr txBox="1"/>
          <p:nvPr>
            <p:ph idx="2" type="body"/>
          </p:nvPr>
        </p:nvSpPr>
        <p:spPr>
          <a:xfrm>
            <a:off x="4939500" y="306725"/>
            <a:ext cx="3837000" cy="450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b="1" lang="en" sz="1400"/>
              <a:t>Dr. Roza Ekimyan-voted</a:t>
            </a:r>
            <a:endParaRPr b="1"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b="1" lang="en" sz="1400"/>
              <a:t>Dr. Kent Schwitkis-voted</a:t>
            </a:r>
            <a:endParaRPr b="1"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Mandeda Uch 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b="1" lang="en" sz="1400"/>
              <a:t>Trish Bonacic-voted</a:t>
            </a:r>
            <a:endParaRPr b="1"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Katherine Marsh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Mahbub Khan 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b="1" lang="en" sz="1400"/>
              <a:t>Holly Schumacher-voted</a:t>
            </a:r>
            <a:endParaRPr b="1"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Celia Valdez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b="1" lang="en" sz="1400"/>
              <a:t>Dr. Rodney Murray-voted</a:t>
            </a:r>
            <a:endParaRPr b="1"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b="1" lang="en" sz="1400"/>
              <a:t>Jasmine Phillips -voted</a:t>
            </a:r>
            <a:endParaRPr b="1"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Dr. Joan Thomas-Spiegel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Meeting adjourned: 2pm</a:t>
            </a:r>
            <a:endParaRPr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265500" y="17665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CCC Zoom &amp; Agenda</a:t>
            </a:r>
            <a:endParaRPr/>
          </a:p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Call to order: 1:00pm DEFC Jasmine Phillips 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 u="sng">
                <a:solidFill>
                  <a:schemeClr val="hlink"/>
                </a:solidFill>
                <a:hlinkClick r:id="rId3"/>
              </a:rPr>
              <a:t>Agenda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AutoNum type="arabicPeriod"/>
            </a:pPr>
            <a:r>
              <a:rPr lang="en" sz="1400" u="sng">
                <a:solidFill>
                  <a:schemeClr val="hlink"/>
                </a:solidFill>
                <a:hlinkClick r:id="rId4"/>
              </a:rPr>
              <a:t>Recorded CCCZOOM Meeting Link</a:t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Voting Members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091050"/>
            <a:ext cx="85206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Voting members of committee: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Quorum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=6 members need to be present to vote)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DSPS/ADA Rep- Trish Bonacic/Cliff Seymour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Rep- ?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Affairs Rep Committee Co-Chair- Dr. Rodney Murray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Counseling/Union Liaison- Holly Schumacher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 1 Rep- Kent Schwitkis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 2 Rep- Mandida Uch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 3 Rep- Dr. Malini Roeun </a:t>
            </a:r>
            <a:endParaRPr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Student Services Rep- Syria Purdom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 Rep- Andrei Yermakov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Curriculum Committee Chair- Dr. Roza Ekimyan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Faculty Coord. Committee Co-Chair- Jasmine Phillips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265500" y="1242275"/>
            <a:ext cx="4045200" cy="1854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Previous meeting minutes</a:t>
            </a:r>
            <a:endParaRPr/>
          </a:p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265500" y="3184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October 9, 2018 meeting</a:t>
            </a:r>
            <a:endParaRPr/>
          </a:p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arenR"/>
            </a:pPr>
            <a:r>
              <a:rPr lang="en" sz="1100">
                <a:solidFill>
                  <a:schemeClr val="dk1"/>
                </a:solidFill>
              </a:rPr>
              <a:t>Recommended Action: It is recommended that DEAC approves the previous meeting minutes as presented.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arenR"/>
            </a:pPr>
            <a:r>
              <a:rPr lang="en" sz="1100">
                <a:solidFill>
                  <a:schemeClr val="dk1"/>
                </a:solidFill>
              </a:rPr>
              <a:t>Motion: Roza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arenR"/>
            </a:pPr>
            <a:r>
              <a:rPr lang="en" sz="1100">
                <a:solidFill>
                  <a:schemeClr val="dk1"/>
                </a:solidFill>
              </a:rPr>
              <a:t>Second: Kent</a:t>
            </a:r>
            <a:endParaRPr sz="1100">
              <a:solidFill>
                <a:schemeClr val="dk1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lphaLcParenR"/>
            </a:pPr>
            <a:r>
              <a:rPr lang="en" sz="1100">
                <a:solidFill>
                  <a:schemeClr val="dk1"/>
                </a:solidFill>
              </a:rPr>
              <a:t>Passed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DECO</a:t>
            </a:r>
            <a:r>
              <a:rPr lang="en"/>
              <a:t> Updates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7748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/>
              <a:t>Volunteered to participate in the current fall 2018 satisfaction surveys from the state 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OEI Rubric has been updated	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4"/>
              </a:rPr>
              <a:t>Crosswalk provided for 2016 to 2018 version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5 Year Road Map CVC-OEI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Compton College Distance Education Updates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Process for DE Handbook Review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Nov 13- DEAC: Vote on passing the DE Handbook (first read)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Nov 20-Curriculum: Vote on passing the DE Handbook (second read)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Dec 6-Senate: Vote on passing the DE Handbook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Curriculum: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Curriculum approved DE CurricUNET Addendum, DE Ticket Notes and the proposition to have the schedule to designate hybrid and online courses.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Math Faculty DE Subcommittee reviewed Math ticket notes with Dr. Roeun.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Today: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Review last few components of the DE Handbook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Vote on adopting the OEI Course Design Rubric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Vote on passing the DE Handbook onto the Curriculum Committee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Distance Education Handbook Components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Previously reviewed portions of the DE Handbook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 u="sng">
                <a:solidFill>
                  <a:schemeClr val="hlink"/>
                </a:solidFill>
                <a:hlinkClick r:id="rId3"/>
              </a:rPr>
              <a:t>Compton Distance Education Handbook Link 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en" u="sng">
                <a:solidFill>
                  <a:schemeClr val="hlink"/>
                </a:solidFill>
                <a:hlinkClick r:id="rId4"/>
              </a:rPr>
              <a:t>DE Course Addendum</a:t>
            </a:r>
            <a:r>
              <a:rPr lang="en">
                <a:solidFill>
                  <a:schemeClr val="dk1"/>
                </a:solidFill>
              </a:rPr>
              <a:t> - Reviewed and approved by Curriculum Committee</a:t>
            </a:r>
            <a:endParaRPr>
              <a:solidFill>
                <a:schemeClr val="dk1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</a:pPr>
            <a:r>
              <a:rPr lang="en" u="sng">
                <a:solidFill>
                  <a:schemeClr val="hlink"/>
                </a:solidFill>
                <a:hlinkClick r:id="rId5"/>
              </a:rPr>
              <a:t>Ticket Notes for Online and Hybrid Courses</a:t>
            </a:r>
            <a:r>
              <a:rPr lang="en">
                <a:solidFill>
                  <a:schemeClr val="dk1"/>
                </a:solidFill>
              </a:rPr>
              <a:t> - Reviewed and approved by Math faculty subcommittee and Curriculum Committee + Celia’s comments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New Updates to review:</a:t>
            </a:r>
            <a:endParaRPr sz="1400">
              <a:solidFill>
                <a:schemeClr val="dk1"/>
              </a:solidFill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6"/>
              </a:rPr>
              <a:t>Online Teacher Training</a:t>
            </a:r>
            <a:r>
              <a:rPr lang="en">
                <a:solidFill>
                  <a:schemeClr val="dk1"/>
                </a:solidFill>
              </a:rPr>
              <a:t>: Alternative Training Process</a:t>
            </a:r>
            <a:endParaRPr>
              <a:solidFill>
                <a:schemeClr val="dk1"/>
              </a:solidFill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7"/>
              </a:rPr>
              <a:t>Regular and Effective/Substantive Contact</a:t>
            </a:r>
            <a:endParaRPr>
              <a:solidFill>
                <a:schemeClr val="dk1"/>
              </a:solidFill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8"/>
              </a:rPr>
              <a:t>DE Organizational and Relationship Chart</a:t>
            </a:r>
            <a:endParaRPr>
              <a:solidFill>
                <a:schemeClr val="dk1"/>
              </a:solidFill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Faculty Support Doc-Celia</a:t>
            </a:r>
            <a:endParaRPr>
              <a:solidFill>
                <a:schemeClr val="dk1"/>
              </a:solidFill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9"/>
              </a:rPr>
              <a:t>AR 4105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OEI Rubric</a:t>
            </a:r>
            <a:endParaRPr/>
          </a:p>
        </p:txBody>
      </p:sp>
      <p:sp>
        <p:nvSpPr>
          <p:cNvPr id="100" name="Google Shape;100;p20"/>
          <p:cNvSpPr txBox="1"/>
          <p:nvPr>
            <p:ph idx="1" type="subTitle"/>
          </p:nvPr>
        </p:nvSpPr>
        <p:spPr>
          <a:xfrm>
            <a:off x="265500" y="2571750"/>
            <a:ext cx="4045200" cy="19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ECC has already adopted the OEI Rubric.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Needs official </a:t>
            </a:r>
            <a:r>
              <a:rPr lang="en"/>
              <a:t>recommendation</a:t>
            </a:r>
            <a:r>
              <a:rPr lang="en"/>
              <a:t> from DEAC to curriculum-senate for approval.</a:t>
            </a:r>
            <a:endParaRPr/>
          </a:p>
        </p:txBody>
      </p:sp>
      <p:sp>
        <p:nvSpPr>
          <p:cNvPr id="101" name="Google Shape;101;p2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6725" y="724075"/>
            <a:ext cx="4162527" cy="3695099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0"/>
          <p:cNvSpPr txBox="1"/>
          <p:nvPr/>
        </p:nvSpPr>
        <p:spPr>
          <a:xfrm>
            <a:off x="4824950" y="4531050"/>
            <a:ext cx="4367100" cy="3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OEI Rubric Revised October 2018</a:t>
            </a: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197975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Action Items 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017725"/>
            <a:ext cx="8520600" cy="37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Motion to vote: Dr. Murray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Second:</a:t>
            </a:r>
            <a:r>
              <a:rPr lang="en"/>
              <a:t>Dr. Schwitkis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Vote: DEAC recommends the adoption of the OEI Course Design Rubric as a standard of online course creation.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>
                <a:solidFill>
                  <a:schemeClr val="dk1"/>
                </a:solidFill>
              </a:rPr>
              <a:t>Vote results:  All those in favor-6    Opposed-0    Abstentions-0</a:t>
            </a:r>
            <a:br>
              <a:rPr b="1" lang="en">
                <a:solidFill>
                  <a:schemeClr val="dk1"/>
                </a:solidFill>
              </a:rPr>
            </a:b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Motion to vote: Dr. Murray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Second:Dr. Schwitkis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Vote: DEAC recommends the passing of the Distance Education Handbook as first read, and the forwarding of the DE Handbook to Curriculum for second read.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b="1" lang="en">
                <a:solidFill>
                  <a:schemeClr val="dk1"/>
                </a:solidFill>
              </a:rPr>
              <a:t>Vote results:  All those in favor-6    Opposed-0    Abstentions-0</a:t>
            </a:r>
            <a:br>
              <a:rPr b="1" lang="en">
                <a:solidFill>
                  <a:schemeClr val="dk1"/>
                </a:solidFill>
              </a:rPr>
            </a:b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BA075100CCC2439C6C59EBD870AD93" ma:contentTypeVersion="15" ma:contentTypeDescription="Create a new document." ma:contentTypeScope="" ma:versionID="18bf43e84084a961ae90c8033218ef5d">
  <xsd:schema xmlns:xsd="http://www.w3.org/2001/XMLSchema" xmlns:xs="http://www.w3.org/2001/XMLSchema" xmlns:p="http://schemas.microsoft.com/office/2006/metadata/properties" xmlns:ns2="0fdf87a7-f9cf-4586-b3f6-a593b3fb8cb6" xmlns:ns3="b1b3ff20-403c-4f54-9938-a1f560f1863e" targetNamespace="http://schemas.microsoft.com/office/2006/metadata/properties" ma:root="true" ma:fieldsID="bbb6cff70591390ba8162b171a3ef820" ns2:_="" ns3:_="">
    <xsd:import namespace="0fdf87a7-f9cf-4586-b3f6-a593b3fb8cb6"/>
    <xsd:import namespace="b1b3ff20-403c-4f54-9938-a1f560f18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87a7-f9cf-4586-b3f6-a593b3fb8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4091207-ce1c-4ccc-a85f-94e969b489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b3ff20-403c-4f54-9938-a1f560f18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fe34f9-5592-44fb-a6db-3a1503b25e47}" ma:internalName="TaxCatchAll" ma:showField="CatchAllData" ma:web="b1b3ff20-403c-4f54-9938-a1f560f18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b3ff20-403c-4f54-9938-a1f560f1863e" xsi:nil="true"/>
    <lcf76f155ced4ddcb4097134ff3c332f xmlns="0fdf87a7-f9cf-4586-b3f6-a593b3fb8c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7249C46-7C81-4323-8F7E-E4C30641219B}"/>
</file>

<file path=customXml/itemProps2.xml><?xml version="1.0" encoding="utf-8"?>
<ds:datastoreItem xmlns:ds="http://schemas.openxmlformats.org/officeDocument/2006/customXml" ds:itemID="{3C02FE0C-F4F3-457D-8640-80375F862B23}"/>
</file>

<file path=customXml/itemProps3.xml><?xml version="1.0" encoding="utf-8"?>
<ds:datastoreItem xmlns:ds="http://schemas.openxmlformats.org/officeDocument/2006/customXml" ds:itemID="{B7B899C3-B715-48A5-8D17-DE890A6E5E60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0x01010069BA075100CCC2439C6C59EBD870AD93</vt:lpwstr>
  </property>
</Properties>
</file>