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8" Type="http://schemas.openxmlformats.org/officeDocument/2006/relationships/slide" Target="slides/slide3.xml"/><Relationship Id="rId18" Type="http://schemas.openxmlformats.org/officeDocument/2006/relationships/customXml" Target="../customXml/item1.xml"/><Relationship Id="rId3" Type="http://schemas.openxmlformats.org/officeDocument/2006/relationships/presProps" Target="presProps.xml"/><Relationship Id="rId12" Type="http://schemas.openxmlformats.org/officeDocument/2006/relationships/slide" Target="slides/slide7.xml"/><Relationship Id="rId17" Type="http://schemas.openxmlformats.org/officeDocument/2006/relationships/slide" Target="slides/slide12.xml"/><Relationship Id="rId7" Type="http://schemas.openxmlformats.org/officeDocument/2006/relationships/slide" Target="slides/slide2.xml"/><Relationship Id="rId2" Type="http://schemas.openxmlformats.org/officeDocument/2006/relationships/viewProps" Target="viewProps.xml"/><Relationship Id="rId16" Type="http://schemas.openxmlformats.org/officeDocument/2006/relationships/slide" Target="slides/slide11.xml"/><Relationship Id="rId20" Type="http://schemas.openxmlformats.org/officeDocument/2006/relationships/customXml" Target="../customXml/item3.xml"/><Relationship Id="rId11" Type="http://schemas.openxmlformats.org/officeDocument/2006/relationships/slide" Target="slides/slide6.xml"/><Relationship Id="rId1" Type="http://schemas.openxmlformats.org/officeDocument/2006/relationships/theme" Target="theme/theme2.xml"/><Relationship Id="rId6" Type="http://schemas.openxmlformats.org/officeDocument/2006/relationships/slide" Target="slides/slide1.xml"/><Relationship Id="rId15" Type="http://schemas.openxmlformats.org/officeDocument/2006/relationships/slide" Target="slides/slide10.xml"/><Relationship Id="rId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customXml" Target="../customXml/item2.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41893761cc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41893761cc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41893761cc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41893761cc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455af17291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455af17291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455af1729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455af1729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41893761cc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41893761cc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41893761cc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41893761cc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4321360b9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4321360b9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41893761cc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41893761cc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42580b844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42580b844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41893761cc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41893761cc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41893761cc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41893761cc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id="20" name="Google Shape;20;p4"/>
          <p:cNvPicPr preferRelativeResize="0"/>
          <p:nvPr/>
        </p:nvPicPr>
        <p:blipFill>
          <a:blip r:embed="rId2">
            <a:alphaModFix/>
          </a:blip>
          <a:stretch>
            <a:fillRect/>
          </a:stretch>
        </p:blipFill>
        <p:spPr>
          <a:xfrm>
            <a:off x="7943051" y="0"/>
            <a:ext cx="1156275" cy="14963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docs.google.com/document/d/1fwns4SDv67BKcH7v2-FIWw9DJ-5ddFsYPnrTyVi6kBc/edit?usp=sharing" TargetMode="External"/><Relationship Id="rId4" Type="http://schemas.openxmlformats.org/officeDocument/2006/relationships/hyperlink" Target="https://data.surveygizmo.com/r/33727_5b7302ef025614.44110315" TargetMode="External"/><Relationship Id="rId5" Type="http://schemas.openxmlformats.org/officeDocument/2006/relationships/hyperlink" Target="https://data.surveygizmo.com/r/33727_5b7304d91e1d09.36807777" TargetMode="External"/></Relationships>
</file>

<file path=ppt/slides/_rels/slide11.xml.rels><?xml version="1.0" encoding="UTF-8" standalone="yes"?><Relationships xmlns="http://schemas.openxmlformats.org/package/2006/relationships"><Relationship Id="rId11" Type="http://schemas.openxmlformats.org/officeDocument/2006/relationships/hyperlink" Target="https://at.csudh.edu/conference/" TargetMode="External"/><Relationship Id="rId10" Type="http://schemas.openxmlformats.org/officeDocument/2006/relationships/hyperlink" Target="https://visionresourcecenter.cccco.edu/event/2018-detche-conference-%E2%80%94-directors-of-educational-technologycalifornia-higher-education" TargetMode="External"/><Relationship Id="rId13" Type="http://schemas.openxmlformats.org/officeDocument/2006/relationships/hyperlink" Target="https://www.3cmediasolutions.org/" TargetMode="External"/><Relationship Id="rId12" Type="http://schemas.openxmlformats.org/officeDocument/2006/relationships/hyperlink" Target="http://www.compton.edu/academics/distance-ed/facultyresources.aspx" TargetMode="External"/><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onlinenetworkofeducators.org/wp-content/uploads/2018/07/FF-Flyer-letter-3.pdf" TargetMode="External"/><Relationship Id="rId4" Type="http://schemas.openxmlformats.org/officeDocument/2006/relationships/hyperlink" Target="https://www.youtube.com/user/atonefortraining" TargetMode="External"/><Relationship Id="rId9" Type="http://schemas.openxmlformats.org/officeDocument/2006/relationships/hyperlink" Target="https://www.eiseverywhere.com/ehome/318482" TargetMode="External"/><Relationship Id="rId14" Type="http://schemas.openxmlformats.org/officeDocument/2006/relationships/hyperlink" Target="https://www.youtube.com/" TargetMode="External"/><Relationship Id="rId5" Type="http://schemas.openxmlformats.org/officeDocument/2006/relationships/hyperlink" Target="http://elcamino.flexreporter.com/app/login.php?msg=mustLogin" TargetMode="External"/><Relationship Id="rId6" Type="http://schemas.openxmlformats.org/officeDocument/2006/relationships/hyperlink" Target="http://ccconlineed.org/wp-content/uploads/2015/11/OEI_Rubric_Edited-ACC.pdf" TargetMode="External"/><Relationship Id="rId7" Type="http://schemas.openxmlformats.org/officeDocument/2006/relationships/hyperlink" Target="https://ccconlineed.instructure.com/courses/770" TargetMode="External"/><Relationship Id="rId8" Type="http://schemas.openxmlformats.org/officeDocument/2006/relationships/hyperlink" Target="http://onlineteachingconference.or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 Id="rId3" Type="http://schemas.openxmlformats.org/officeDocument/2006/relationships/hyperlink" Target="https://docs.google.com/document/d/1bLIDYmFktelyUZIl61msaxkoYTUWh9o6dBRiG-R-hKs/edit?usp=sharing" TargetMode="External"/><Relationship Id="rId4" Type="http://schemas.openxmlformats.org/officeDocument/2006/relationships/hyperlink" Target="https://cccconfer.zoom.us/recording/share/5TS5V2Gthr-a4pguzIsOH0V9dDnDv0_pssRjfXlzDFGwIumekTziMw" TargetMode="External"/><Relationship Id="rId5" Type="http://schemas.openxmlformats.org/officeDocument/2006/relationships/hyperlink" Target="https://docs.google.com/presentation/d/1u85s9ZHhJYI0kmKE2YmyG9SeYyENYFVuDcRPwhX-cWo/edit?usp=shar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cccdeco.org/resources/ccc-de-coordinators-monthly-meetings-links/" TargetMode="External"/><Relationship Id="rId4" Type="http://schemas.openxmlformats.org/officeDocument/2006/relationships/hyperlink" Target="https://docs.google.com/document/d/1IF07XFzE5AkxzUhHXMEKCBuTKExoaWWezmuZmqo1I0I/edit?usp=sharing" TargetMode="External"/><Relationship Id="rId5" Type="http://schemas.openxmlformats.org/officeDocument/2006/relationships/hyperlink" Target="https://visionresourcecenter.cccco.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onlinenetworkofeducators.org/caninnovate18/"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catalog.onlinenetworkofeducators.org/courses/intro2canvas-sp2"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docs.google.com/document/d/1PUWqWWv1HoHjevJVIG-b8bjn2FHN3_P1b1OUwVA5LdY/edit?usp=sharing" TargetMode="External"/><Relationship Id="rId4" Type="http://schemas.openxmlformats.org/officeDocument/2006/relationships/hyperlink" Target="https://docs.google.com/document/d/1sqwKEQ2Cqe4wXna8r_G8BVaGgaoua2qa87_u0drz05I/edit?usp=sharing" TargetMode="External"/><Relationship Id="rId10" Type="http://schemas.openxmlformats.org/officeDocument/2006/relationships/hyperlink" Target="https://www.glendale.edu/class-schedule/distance-education/de-faculty-center/distance-education-handbook-2018-2019" TargetMode="External"/><Relationship Id="rId9" Type="http://schemas.openxmlformats.org/officeDocument/2006/relationships/hyperlink" Target="http://online.pasadena.edu/faculty/hb/handbook/" TargetMode="External"/><Relationship Id="rId5" Type="http://schemas.openxmlformats.org/officeDocument/2006/relationships/hyperlink" Target="https://docs.google.com/document/d/1i7kk6Re7CqQltZVTLdWMnBOh0jq59myacfyrpu77QjU/edit?usp=sharing" TargetMode="External"/><Relationship Id="rId6" Type="http://schemas.openxmlformats.org/officeDocument/2006/relationships/hyperlink" Target="https://docs.google.com/document/d/1JpQQio6PEZrl48PNBkf8jj9_SgfpbiMR32hyMugjd3M/edit?usp=sharing" TargetMode="External"/><Relationship Id="rId7" Type="http://schemas.openxmlformats.org/officeDocument/2006/relationships/hyperlink" Target="https://docs.google.com/document/d/1FWYOAFrlSog509RnPC6XVNL4pImhz6PK2mdkJqTJ3-Y/edit?usp=sharing" TargetMode="External"/><Relationship Id="rId8" Type="http://schemas.openxmlformats.org/officeDocument/2006/relationships/hyperlink" Target="http://www.wlac.edu/online/handbook.asp#defi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 Id="rId3" Type="http://schemas.openxmlformats.org/officeDocument/2006/relationships/hyperlink" Target="http://ccconlineed.org/wp-content/uploads/2015/11/OEI_Rubric_Edited-ACC.pdf" TargetMode="External"/><Relationship Id="rId4" Type="http://schemas.openxmlformats.org/officeDocument/2006/relationships/image" Target="../media/image2.png"/><Relationship Id="rId5" Type="http://schemas.openxmlformats.org/officeDocument/2006/relationships/hyperlink" Target="http://cvc.edu/wp-content/uploads/2015/11/OEI_Rubric_Edited-ACC.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pic>
        <p:nvPicPr>
          <p:cNvPr id="55" name="Google Shape;55;p13"/>
          <p:cNvPicPr preferRelativeResize="0"/>
          <p:nvPr/>
        </p:nvPicPr>
        <p:blipFill>
          <a:blip r:embed="rId3">
            <a:alphaModFix/>
          </a:blip>
          <a:stretch>
            <a:fillRect/>
          </a:stretch>
        </p:blipFill>
        <p:spPr>
          <a:xfrm>
            <a:off x="3358883" y="0"/>
            <a:ext cx="2426226" cy="3139826"/>
          </a:xfrm>
          <a:prstGeom prst="rect">
            <a:avLst/>
          </a:prstGeom>
          <a:noFill/>
          <a:ln>
            <a:noFill/>
          </a:ln>
        </p:spPr>
      </p:pic>
      <p:sp>
        <p:nvSpPr>
          <p:cNvPr id="56" name="Google Shape;56;p13"/>
          <p:cNvSpPr txBox="1"/>
          <p:nvPr>
            <p:ph type="ctrTitle"/>
          </p:nvPr>
        </p:nvSpPr>
        <p:spPr>
          <a:xfrm>
            <a:off x="311696" y="152252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DEAC</a:t>
            </a:r>
            <a:endParaRPr/>
          </a:p>
        </p:txBody>
      </p:sp>
      <p:sp>
        <p:nvSpPr>
          <p:cNvPr id="57" name="Google Shape;57;p13"/>
          <p:cNvSpPr txBox="1"/>
          <p:nvPr>
            <p:ph idx="1" type="subTitle"/>
          </p:nvPr>
        </p:nvSpPr>
        <p:spPr>
          <a:xfrm>
            <a:off x="311700" y="3612075"/>
            <a:ext cx="8520600" cy="1198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Distance Education Advisory Committee</a:t>
            </a:r>
            <a:endParaRPr/>
          </a:p>
          <a:p>
            <a:pPr indent="0" lvl="0" marL="0" rtl="0" algn="ctr">
              <a:spcBef>
                <a:spcPts val="0"/>
              </a:spcBef>
              <a:spcAft>
                <a:spcPts val="0"/>
              </a:spcAft>
              <a:buNone/>
            </a:pPr>
            <a:r>
              <a:rPr lang="en"/>
              <a:t>Tuesday October 09, 2018</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Recommendations</a:t>
            </a:r>
            <a:endParaRPr/>
          </a:p>
        </p:txBody>
      </p:sp>
      <p:sp>
        <p:nvSpPr>
          <p:cNvPr id="114" name="Google Shape;114;p22"/>
          <p:cNvSpPr txBox="1"/>
          <p:nvPr>
            <p:ph idx="1" type="body"/>
          </p:nvPr>
        </p:nvSpPr>
        <p:spPr>
          <a:xfrm>
            <a:off x="311700" y="1152475"/>
            <a:ext cx="8520600" cy="37443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Clr>
                <a:schemeClr val="dk2"/>
              </a:buClr>
              <a:buSzPts val="1800"/>
              <a:buFont typeface="Arial"/>
              <a:buChar char="●"/>
            </a:pPr>
            <a:r>
              <a:rPr lang="en"/>
              <a:t>Formal recommendations to vote on at next meeting</a:t>
            </a:r>
            <a:endParaRPr/>
          </a:p>
          <a:p>
            <a:pPr indent="-317500" lvl="1" marL="914400" marR="0" rtl="0" algn="l">
              <a:lnSpc>
                <a:spcPct val="115000"/>
              </a:lnSpc>
              <a:spcBef>
                <a:spcPts val="0"/>
              </a:spcBef>
              <a:spcAft>
                <a:spcPts val="0"/>
              </a:spcAft>
              <a:buSzPts val="1400"/>
              <a:buChar char="○"/>
            </a:pPr>
            <a:r>
              <a:rPr lang="en"/>
              <a:t>Adopting the DE </a:t>
            </a:r>
            <a:r>
              <a:rPr lang="en"/>
              <a:t>Handbook and recommend Curriculum to review</a:t>
            </a:r>
            <a:endParaRPr/>
          </a:p>
          <a:p>
            <a:pPr indent="-317500" lvl="1" marL="914400" marR="0" rtl="0" algn="l">
              <a:lnSpc>
                <a:spcPct val="115000"/>
              </a:lnSpc>
              <a:spcBef>
                <a:spcPts val="0"/>
              </a:spcBef>
              <a:spcAft>
                <a:spcPts val="0"/>
              </a:spcAft>
              <a:buSzPts val="1400"/>
              <a:buChar char="○"/>
            </a:pPr>
            <a:r>
              <a:rPr lang="en"/>
              <a:t>Adopting the OEI Rubric and recommend Curriculum to review</a:t>
            </a:r>
            <a:endParaRPr/>
          </a:p>
          <a:p>
            <a:pPr indent="-342900" lvl="0" marL="457200" marR="0" rtl="0" algn="l">
              <a:lnSpc>
                <a:spcPct val="115000"/>
              </a:lnSpc>
              <a:spcBef>
                <a:spcPts val="0"/>
              </a:spcBef>
              <a:spcAft>
                <a:spcPts val="0"/>
              </a:spcAft>
              <a:buSzPts val="1800"/>
              <a:buChar char="●"/>
            </a:pPr>
            <a:r>
              <a:rPr lang="en"/>
              <a:t>Suggestions:</a:t>
            </a:r>
            <a:endParaRPr/>
          </a:p>
          <a:p>
            <a:pPr indent="-317500" lvl="1" marL="914400" marR="0" rtl="0" algn="l">
              <a:lnSpc>
                <a:spcPct val="115000"/>
              </a:lnSpc>
              <a:spcBef>
                <a:spcPts val="0"/>
              </a:spcBef>
              <a:spcAft>
                <a:spcPts val="0"/>
              </a:spcAft>
              <a:buSzPts val="1400"/>
              <a:buChar char="○"/>
            </a:pPr>
            <a:r>
              <a:rPr lang="en"/>
              <a:t>Request Professional Development funds for Spring </a:t>
            </a:r>
            <a:r>
              <a:rPr lang="en" u="sng">
                <a:solidFill>
                  <a:schemeClr val="hlink"/>
                </a:solidFill>
                <a:hlinkClick r:id="rId3"/>
              </a:rPr>
              <a:t>Digital Literacy Day</a:t>
            </a:r>
            <a:endParaRPr/>
          </a:p>
          <a:p>
            <a:pPr indent="-317500" lvl="1" marL="914400" marR="0" rtl="0" algn="l">
              <a:lnSpc>
                <a:spcPct val="115000"/>
              </a:lnSpc>
              <a:spcBef>
                <a:spcPts val="0"/>
              </a:spcBef>
              <a:spcAft>
                <a:spcPts val="0"/>
              </a:spcAft>
              <a:buSzPts val="1400"/>
              <a:buChar char="○"/>
            </a:pPr>
            <a:r>
              <a:rPr lang="en"/>
              <a:t>Add Canvas Commons, Open Stacks, and OER to recommended resources for faculty to use to encourage free course materials and digital equity among students</a:t>
            </a:r>
            <a:endParaRPr/>
          </a:p>
          <a:p>
            <a:pPr indent="-317500" lvl="1" marL="914400" marR="0" rtl="0" algn="l">
              <a:lnSpc>
                <a:spcPct val="115000"/>
              </a:lnSpc>
              <a:spcBef>
                <a:spcPts val="0"/>
              </a:spcBef>
              <a:spcAft>
                <a:spcPts val="0"/>
              </a:spcAft>
              <a:buSzPts val="1400"/>
              <a:buChar char="○"/>
            </a:pPr>
            <a:r>
              <a:rPr lang="en"/>
              <a:t>Review </a:t>
            </a:r>
            <a:r>
              <a:rPr lang="en" u="sng">
                <a:solidFill>
                  <a:schemeClr val="hlink"/>
                </a:solidFill>
                <a:hlinkClick r:id="rId4"/>
              </a:rPr>
              <a:t>Faculty</a:t>
            </a:r>
            <a:r>
              <a:rPr lang="en"/>
              <a:t> and </a:t>
            </a:r>
            <a:r>
              <a:rPr lang="en" u="sng">
                <a:solidFill>
                  <a:schemeClr val="hlink"/>
                </a:solidFill>
                <a:hlinkClick r:id="rId5"/>
              </a:rPr>
              <a:t>Student </a:t>
            </a:r>
            <a:r>
              <a:rPr lang="en"/>
              <a:t>Satisfaction Surveys </a:t>
            </a:r>
            <a:endParaRPr/>
          </a:p>
          <a:p>
            <a:pPr indent="-342900" lvl="0" marL="457200" marR="0" rtl="0" algn="l">
              <a:lnSpc>
                <a:spcPct val="115000"/>
              </a:lnSpc>
              <a:spcBef>
                <a:spcPts val="0"/>
              </a:spcBef>
              <a:spcAft>
                <a:spcPts val="0"/>
              </a:spcAft>
              <a:buSzPts val="1800"/>
              <a:buChar char="●"/>
            </a:pPr>
            <a:r>
              <a:rPr lang="en"/>
              <a:t>Voting Results:</a:t>
            </a:r>
            <a:endParaRPr/>
          </a:p>
          <a:p>
            <a:pPr indent="-317500" lvl="1" marL="914400" marR="0" rtl="0" algn="l">
              <a:lnSpc>
                <a:spcPct val="115000"/>
              </a:lnSpc>
              <a:spcBef>
                <a:spcPts val="0"/>
              </a:spcBef>
              <a:spcAft>
                <a:spcPts val="0"/>
              </a:spcAft>
              <a:buSzPts val="1400"/>
              <a:buChar char="○"/>
            </a:pPr>
            <a:r>
              <a:rPr lang="en"/>
              <a:t>All four motions were passed, there were no opposed and no abstensions.</a:t>
            </a:r>
            <a:endParaRPr/>
          </a:p>
          <a:p>
            <a:pPr indent="-317500" lvl="2" marL="1371600" marR="0" rtl="0" algn="l">
              <a:lnSpc>
                <a:spcPct val="115000"/>
              </a:lnSpc>
              <a:spcBef>
                <a:spcPts val="0"/>
              </a:spcBef>
              <a:spcAft>
                <a:spcPts val="0"/>
              </a:spcAft>
              <a:buSzPts val="1400"/>
              <a:buChar char="■"/>
            </a:pPr>
            <a:r>
              <a:rPr lang="en"/>
              <a:t>Pre-split certification process</a:t>
            </a:r>
            <a:endParaRPr/>
          </a:p>
          <a:p>
            <a:pPr indent="-317500" lvl="2" marL="1371600" marR="0" rtl="0" algn="l">
              <a:lnSpc>
                <a:spcPct val="115000"/>
              </a:lnSpc>
              <a:spcBef>
                <a:spcPts val="0"/>
              </a:spcBef>
              <a:spcAft>
                <a:spcPts val="0"/>
              </a:spcAft>
              <a:buSzPts val="1400"/>
              <a:buChar char="■"/>
            </a:pPr>
            <a:r>
              <a:rPr lang="en"/>
              <a:t>Post-split certification process</a:t>
            </a:r>
            <a:endParaRPr/>
          </a:p>
          <a:p>
            <a:pPr indent="-317500" lvl="2" marL="1371600" marR="0" rtl="0" algn="l">
              <a:lnSpc>
                <a:spcPct val="115000"/>
              </a:lnSpc>
              <a:spcBef>
                <a:spcPts val="0"/>
              </a:spcBef>
              <a:spcAft>
                <a:spcPts val="0"/>
              </a:spcAft>
              <a:buSzPts val="1400"/>
              <a:buChar char="■"/>
            </a:pPr>
            <a:r>
              <a:rPr lang="en"/>
              <a:t>Required Training process for online, hybrid and face-to-face faculty using Canvas</a:t>
            </a:r>
            <a:endParaRPr/>
          </a:p>
          <a:p>
            <a:pPr indent="-317500" lvl="2" marL="1371600" marR="0" rtl="0" algn="l">
              <a:lnSpc>
                <a:spcPct val="115000"/>
              </a:lnSpc>
              <a:spcBef>
                <a:spcPts val="0"/>
              </a:spcBef>
              <a:spcAft>
                <a:spcPts val="0"/>
              </a:spcAft>
              <a:buSzPts val="1400"/>
              <a:buChar char="■"/>
            </a:pPr>
            <a:r>
              <a:rPr lang="en"/>
              <a:t>Peer review timeline process for new and continuing online faculty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Resources</a:t>
            </a:r>
            <a:endParaRPr/>
          </a:p>
        </p:txBody>
      </p:sp>
      <p:sp>
        <p:nvSpPr>
          <p:cNvPr id="120" name="Google Shape;120;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u="sng">
                <a:solidFill>
                  <a:schemeClr val="hlink"/>
                </a:solidFill>
                <a:hlinkClick r:id="rId3"/>
              </a:rPr>
              <a:t>First Fridays with @one </a:t>
            </a:r>
            <a:endParaRPr/>
          </a:p>
          <a:p>
            <a:pPr indent="-342900" lvl="0" marL="457200" rtl="0" algn="l">
              <a:spcBef>
                <a:spcPts val="0"/>
              </a:spcBef>
              <a:spcAft>
                <a:spcPts val="0"/>
              </a:spcAft>
              <a:buSzPts val="1800"/>
              <a:buChar char="●"/>
            </a:pPr>
            <a:r>
              <a:rPr lang="en" u="sng">
                <a:solidFill>
                  <a:schemeClr val="hlink"/>
                </a:solidFill>
                <a:hlinkClick r:id="rId4"/>
              </a:rPr>
              <a:t>Byte Sized Canvas with @one</a:t>
            </a:r>
            <a:endParaRPr/>
          </a:p>
          <a:p>
            <a:pPr indent="-342900" lvl="0" marL="457200" rtl="0" algn="l">
              <a:spcBef>
                <a:spcPts val="0"/>
              </a:spcBef>
              <a:spcAft>
                <a:spcPts val="0"/>
              </a:spcAft>
              <a:buSzPts val="1800"/>
              <a:buChar char="●"/>
            </a:pPr>
            <a:r>
              <a:rPr lang="en" u="sng">
                <a:solidFill>
                  <a:schemeClr val="hlink"/>
                </a:solidFill>
                <a:hlinkClick r:id="rId5"/>
              </a:rPr>
              <a:t>Flex with El Camino College</a:t>
            </a:r>
            <a:endParaRPr/>
          </a:p>
          <a:p>
            <a:pPr indent="-342900" lvl="0" marL="457200" rtl="0" algn="l">
              <a:spcBef>
                <a:spcPts val="0"/>
              </a:spcBef>
              <a:spcAft>
                <a:spcPts val="0"/>
              </a:spcAft>
              <a:buSzPts val="1800"/>
              <a:buChar char="●"/>
            </a:pPr>
            <a:r>
              <a:rPr lang="en" u="sng">
                <a:solidFill>
                  <a:schemeClr val="hlink"/>
                </a:solidFill>
                <a:hlinkClick r:id="rId6"/>
              </a:rPr>
              <a:t>OEI Rubric </a:t>
            </a:r>
            <a:endParaRPr/>
          </a:p>
          <a:p>
            <a:pPr indent="-342900" lvl="0" marL="457200" rtl="0" algn="l">
              <a:spcBef>
                <a:spcPts val="0"/>
              </a:spcBef>
              <a:spcAft>
                <a:spcPts val="0"/>
              </a:spcAft>
              <a:buSzPts val="1800"/>
              <a:buChar char="●"/>
            </a:pPr>
            <a:r>
              <a:rPr lang="en" u="sng">
                <a:solidFill>
                  <a:schemeClr val="hlink"/>
                </a:solidFill>
                <a:hlinkClick r:id="rId7"/>
              </a:rPr>
              <a:t>OEI Course Design Guide </a:t>
            </a:r>
            <a:endParaRPr/>
          </a:p>
          <a:p>
            <a:pPr indent="-342900" lvl="0" marL="457200" rtl="0" algn="l">
              <a:spcBef>
                <a:spcPts val="0"/>
              </a:spcBef>
              <a:spcAft>
                <a:spcPts val="0"/>
              </a:spcAft>
              <a:buSzPts val="1800"/>
              <a:buChar char="●"/>
            </a:pPr>
            <a:r>
              <a:rPr lang="en" u="sng">
                <a:solidFill>
                  <a:schemeClr val="hlink"/>
                </a:solidFill>
                <a:hlinkClick r:id="rId8"/>
              </a:rPr>
              <a:t>OTC Conference 2019  Anaheim, CA June 17-19, 2019</a:t>
            </a:r>
            <a:endParaRPr/>
          </a:p>
          <a:p>
            <a:pPr indent="-342900" lvl="0" marL="457200" rtl="0" algn="l">
              <a:spcBef>
                <a:spcPts val="0"/>
              </a:spcBef>
              <a:spcAft>
                <a:spcPts val="0"/>
              </a:spcAft>
              <a:buSzPts val="1800"/>
              <a:buChar char="●"/>
            </a:pPr>
            <a:r>
              <a:rPr lang="en" u="sng">
                <a:solidFill>
                  <a:schemeClr val="hlink"/>
                </a:solidFill>
                <a:hlinkClick r:id="rId9"/>
              </a:rPr>
              <a:t>WCET Conference October 23-25, 2018 </a:t>
            </a:r>
            <a:endParaRPr/>
          </a:p>
          <a:p>
            <a:pPr indent="-342900" lvl="0" marL="457200" rtl="0" algn="l">
              <a:spcBef>
                <a:spcPts val="0"/>
              </a:spcBef>
              <a:spcAft>
                <a:spcPts val="0"/>
              </a:spcAft>
              <a:buSzPts val="1800"/>
              <a:buChar char="●"/>
            </a:pPr>
            <a:r>
              <a:rPr lang="en" u="sng">
                <a:solidFill>
                  <a:schemeClr val="hlink"/>
                </a:solidFill>
                <a:hlinkClick r:id="rId10"/>
              </a:rPr>
              <a:t>DETCHE Conference November 27-30, 2018</a:t>
            </a:r>
            <a:endParaRPr/>
          </a:p>
          <a:p>
            <a:pPr indent="-342900" lvl="0" marL="457200" rtl="0" algn="l">
              <a:spcBef>
                <a:spcPts val="0"/>
              </a:spcBef>
              <a:spcAft>
                <a:spcPts val="0"/>
              </a:spcAft>
              <a:buSzPts val="1800"/>
              <a:buChar char="●"/>
            </a:pPr>
            <a:r>
              <a:rPr lang="en" u="sng">
                <a:solidFill>
                  <a:schemeClr val="hlink"/>
                </a:solidFill>
                <a:hlinkClick r:id="rId11"/>
              </a:rPr>
              <a:t>Technology in Education Conference with CSUDH October 16, 2018</a:t>
            </a:r>
            <a:endParaRPr/>
          </a:p>
          <a:p>
            <a:pPr indent="-342900" lvl="0" marL="457200" rtl="0" algn="l">
              <a:spcBef>
                <a:spcPts val="0"/>
              </a:spcBef>
              <a:spcAft>
                <a:spcPts val="0"/>
              </a:spcAft>
              <a:buSzPts val="1800"/>
              <a:buChar char="●"/>
            </a:pPr>
            <a:r>
              <a:rPr lang="en" u="sng">
                <a:solidFill>
                  <a:schemeClr val="hlink"/>
                </a:solidFill>
                <a:hlinkClick r:id="rId12"/>
              </a:rPr>
              <a:t>Distance Education Website Link for meeting agendas and notes</a:t>
            </a:r>
            <a:endParaRPr/>
          </a:p>
          <a:p>
            <a:pPr indent="-342900" lvl="0" marL="457200" rtl="0" algn="l">
              <a:spcBef>
                <a:spcPts val="0"/>
              </a:spcBef>
              <a:spcAft>
                <a:spcPts val="0"/>
              </a:spcAft>
              <a:buSzPts val="1800"/>
              <a:buChar char="●"/>
            </a:pPr>
            <a:r>
              <a:rPr lang="en"/>
              <a:t>Captioning Resources: </a:t>
            </a:r>
            <a:r>
              <a:rPr lang="en" u="sng">
                <a:solidFill>
                  <a:schemeClr val="hlink"/>
                </a:solidFill>
                <a:hlinkClick r:id="rId13"/>
              </a:rPr>
              <a:t>3cMedia</a:t>
            </a:r>
            <a:r>
              <a:rPr lang="en"/>
              <a:t> and </a:t>
            </a:r>
            <a:r>
              <a:rPr lang="en" u="sng">
                <a:solidFill>
                  <a:schemeClr val="hlink"/>
                </a:solidFill>
                <a:hlinkClick r:id="rId14"/>
              </a:rPr>
              <a:t>YouTube</a:t>
            </a:r>
            <a:r>
              <a:rPr lang="en"/>
              <a:t>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4"/>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Meeting Attendees</a:t>
            </a:r>
            <a:endParaRPr/>
          </a:p>
        </p:txBody>
      </p:sp>
      <p:sp>
        <p:nvSpPr>
          <p:cNvPr id="126" name="Google Shape;126;p24"/>
          <p:cNvSpPr txBox="1"/>
          <p:nvPr>
            <p:ph idx="2" type="body"/>
          </p:nvPr>
        </p:nvSpPr>
        <p:spPr>
          <a:xfrm>
            <a:off x="4970750" y="211025"/>
            <a:ext cx="3837000" cy="4802700"/>
          </a:xfrm>
          <a:prstGeom prst="rect">
            <a:avLst/>
          </a:prstGeom>
        </p:spPr>
        <p:txBody>
          <a:bodyPr anchorCtr="0" anchor="ctr" bIns="91425" lIns="91425" spcFirstLastPara="1" rIns="91425" wrap="square" tIns="91425">
            <a:noAutofit/>
          </a:bodyPr>
          <a:lstStyle/>
          <a:p>
            <a:pPr indent="-317500" lvl="0" marL="457200" rtl="0" algn="l">
              <a:spcBef>
                <a:spcPts val="0"/>
              </a:spcBef>
              <a:spcAft>
                <a:spcPts val="0"/>
              </a:spcAft>
              <a:buSzPts val="1400"/>
              <a:buAutoNum type="arabicPeriod"/>
            </a:pPr>
            <a:r>
              <a:rPr lang="en" sz="1400"/>
              <a:t>Katherine Marsh </a:t>
            </a:r>
            <a:endParaRPr sz="1400"/>
          </a:p>
          <a:p>
            <a:pPr indent="-317500" lvl="0" marL="457200" rtl="0" algn="l">
              <a:spcBef>
                <a:spcPts val="0"/>
              </a:spcBef>
              <a:spcAft>
                <a:spcPts val="0"/>
              </a:spcAft>
              <a:buSzPts val="1400"/>
              <a:buAutoNum type="arabicPeriod"/>
            </a:pPr>
            <a:r>
              <a:rPr lang="en" sz="1400"/>
              <a:t>Mandeda Uch</a:t>
            </a:r>
            <a:endParaRPr sz="1400"/>
          </a:p>
          <a:p>
            <a:pPr indent="-317500" lvl="0" marL="457200" rtl="0" algn="l">
              <a:spcBef>
                <a:spcPts val="0"/>
              </a:spcBef>
              <a:spcAft>
                <a:spcPts val="0"/>
              </a:spcAft>
              <a:buSzPts val="1400"/>
              <a:buAutoNum type="arabicPeriod"/>
            </a:pPr>
            <a:r>
              <a:rPr lang="en" sz="1400"/>
              <a:t>Don Mason</a:t>
            </a:r>
            <a:endParaRPr sz="1400"/>
          </a:p>
          <a:p>
            <a:pPr indent="-317500" lvl="0" marL="457200" rtl="0" algn="l">
              <a:spcBef>
                <a:spcPts val="0"/>
              </a:spcBef>
              <a:spcAft>
                <a:spcPts val="0"/>
              </a:spcAft>
              <a:buSzPts val="1400"/>
              <a:buAutoNum type="arabicPeriod"/>
            </a:pPr>
            <a:r>
              <a:rPr lang="en" sz="1400"/>
              <a:t>Andrei Yermakov</a:t>
            </a:r>
            <a:endParaRPr sz="1400"/>
          </a:p>
          <a:p>
            <a:pPr indent="-317500" lvl="0" marL="457200" rtl="0" algn="l">
              <a:spcBef>
                <a:spcPts val="0"/>
              </a:spcBef>
              <a:spcAft>
                <a:spcPts val="0"/>
              </a:spcAft>
              <a:buSzPts val="1400"/>
              <a:buAutoNum type="arabicPeriod"/>
            </a:pPr>
            <a:r>
              <a:rPr lang="en" sz="1400"/>
              <a:t>Dr. Rodney Murray</a:t>
            </a:r>
            <a:endParaRPr sz="1400"/>
          </a:p>
          <a:p>
            <a:pPr indent="-317500" lvl="0" marL="457200" rtl="0" algn="l">
              <a:spcBef>
                <a:spcPts val="0"/>
              </a:spcBef>
              <a:spcAft>
                <a:spcPts val="0"/>
              </a:spcAft>
              <a:buSzPts val="1400"/>
              <a:buAutoNum type="arabicPeriod"/>
            </a:pPr>
            <a:r>
              <a:rPr lang="en" sz="1400"/>
              <a:t>Holly Schumacher</a:t>
            </a:r>
            <a:endParaRPr sz="1400"/>
          </a:p>
          <a:p>
            <a:pPr indent="-317500" lvl="0" marL="457200" rtl="0" algn="l">
              <a:spcBef>
                <a:spcPts val="0"/>
              </a:spcBef>
              <a:spcAft>
                <a:spcPts val="0"/>
              </a:spcAft>
              <a:buSzPts val="1400"/>
              <a:buAutoNum type="arabicPeriod"/>
            </a:pPr>
            <a:r>
              <a:rPr lang="en" sz="1400"/>
              <a:t>Dr. Emma Adams</a:t>
            </a:r>
            <a:endParaRPr sz="1400"/>
          </a:p>
          <a:p>
            <a:pPr indent="-317500" lvl="0" marL="457200" rtl="0" algn="l">
              <a:spcBef>
                <a:spcPts val="0"/>
              </a:spcBef>
              <a:spcAft>
                <a:spcPts val="0"/>
              </a:spcAft>
              <a:buSzPts val="1400"/>
              <a:buAutoNum type="arabicPeriod"/>
            </a:pPr>
            <a:r>
              <a:rPr lang="en" sz="1400"/>
              <a:t>Bruce Jacobs</a:t>
            </a:r>
            <a:endParaRPr sz="1400"/>
          </a:p>
          <a:p>
            <a:pPr indent="-317500" lvl="0" marL="457200" rtl="0" algn="l">
              <a:spcBef>
                <a:spcPts val="0"/>
              </a:spcBef>
              <a:spcAft>
                <a:spcPts val="0"/>
              </a:spcAft>
              <a:buSzPts val="1400"/>
              <a:buAutoNum type="arabicPeriod"/>
            </a:pPr>
            <a:r>
              <a:rPr lang="en" sz="1400"/>
              <a:t>Syria Purdom</a:t>
            </a:r>
            <a:endParaRPr sz="1400"/>
          </a:p>
          <a:p>
            <a:pPr indent="-317500" lvl="0" marL="457200" rtl="0" algn="l">
              <a:spcBef>
                <a:spcPts val="0"/>
              </a:spcBef>
              <a:spcAft>
                <a:spcPts val="0"/>
              </a:spcAft>
              <a:buSzPts val="1400"/>
              <a:buAutoNum type="arabicPeriod"/>
            </a:pPr>
            <a:r>
              <a:rPr lang="en" sz="1400"/>
              <a:t>Denise Blood</a:t>
            </a:r>
            <a:endParaRPr sz="1400"/>
          </a:p>
          <a:p>
            <a:pPr indent="-317500" lvl="0" marL="457200" rtl="0" algn="l">
              <a:spcBef>
                <a:spcPts val="0"/>
              </a:spcBef>
              <a:spcAft>
                <a:spcPts val="0"/>
              </a:spcAft>
              <a:buSzPts val="1400"/>
              <a:buAutoNum type="arabicPeriod"/>
            </a:pPr>
            <a:r>
              <a:rPr lang="en" sz="1400"/>
              <a:t>Clifford Seymour</a:t>
            </a:r>
            <a:endParaRPr sz="1400"/>
          </a:p>
          <a:p>
            <a:pPr indent="-317500" lvl="0" marL="457200" rtl="0" algn="l">
              <a:spcBef>
                <a:spcPts val="0"/>
              </a:spcBef>
              <a:spcAft>
                <a:spcPts val="0"/>
              </a:spcAft>
              <a:buSzPts val="1400"/>
              <a:buAutoNum type="arabicPeriod"/>
            </a:pPr>
            <a:r>
              <a:rPr lang="en" sz="1400"/>
              <a:t>Karla Coti</a:t>
            </a:r>
            <a:endParaRPr sz="1400"/>
          </a:p>
          <a:p>
            <a:pPr indent="-317500" lvl="0" marL="457200" rtl="0" algn="l">
              <a:spcBef>
                <a:spcPts val="0"/>
              </a:spcBef>
              <a:spcAft>
                <a:spcPts val="0"/>
              </a:spcAft>
              <a:buSzPts val="1400"/>
              <a:buAutoNum type="arabicPeriod"/>
            </a:pPr>
            <a:r>
              <a:rPr lang="en" sz="1400"/>
              <a:t>Dr. Joan Thomas-Spiegel</a:t>
            </a:r>
            <a:endParaRPr sz="1400"/>
          </a:p>
          <a:p>
            <a:pPr indent="-317500" lvl="0" marL="457200" rtl="0" algn="l">
              <a:spcBef>
                <a:spcPts val="0"/>
              </a:spcBef>
              <a:spcAft>
                <a:spcPts val="0"/>
              </a:spcAft>
              <a:buSzPts val="1400"/>
              <a:buAutoNum type="arabicPeriod"/>
            </a:pPr>
            <a:r>
              <a:rPr lang="en" sz="1400"/>
              <a:t>Dr. Kent Schwitkis</a:t>
            </a:r>
            <a:endParaRPr sz="1400"/>
          </a:p>
          <a:p>
            <a:pPr indent="-317500" lvl="0" marL="457200" rtl="0" algn="l">
              <a:spcBef>
                <a:spcPts val="0"/>
              </a:spcBef>
              <a:spcAft>
                <a:spcPts val="0"/>
              </a:spcAft>
              <a:buSzPts val="1400"/>
              <a:buAutoNum type="arabicPeriod"/>
            </a:pPr>
            <a:r>
              <a:rPr lang="en" sz="1400"/>
              <a:t>Dr. Malinni Roeun</a:t>
            </a:r>
            <a:endParaRPr sz="1400"/>
          </a:p>
          <a:p>
            <a:pPr indent="-317500" lvl="0" marL="457200" rtl="0" algn="l">
              <a:spcBef>
                <a:spcPts val="0"/>
              </a:spcBef>
              <a:spcAft>
                <a:spcPts val="0"/>
              </a:spcAft>
              <a:buSzPts val="1400"/>
              <a:buAutoNum type="arabicPeriod"/>
            </a:pPr>
            <a:r>
              <a:rPr lang="en" sz="1400"/>
              <a:t>Celia Valdez</a:t>
            </a:r>
            <a:endParaRPr sz="1400"/>
          </a:p>
          <a:p>
            <a:pPr indent="-317500" lvl="0" marL="457200" rtl="0" algn="l">
              <a:spcBef>
                <a:spcPts val="0"/>
              </a:spcBef>
              <a:spcAft>
                <a:spcPts val="0"/>
              </a:spcAft>
              <a:buSzPts val="1400"/>
              <a:buAutoNum type="arabicPeriod"/>
            </a:pPr>
            <a:r>
              <a:rPr lang="en" sz="1400"/>
              <a:t>Jasmine Phillips</a:t>
            </a:r>
            <a:endParaRPr sz="1400"/>
          </a:p>
          <a:p>
            <a:pPr indent="0" lvl="0" marL="0" rtl="0" algn="l">
              <a:spcBef>
                <a:spcPts val="1600"/>
              </a:spcBef>
              <a:spcAft>
                <a:spcPts val="1600"/>
              </a:spcAft>
              <a:buNone/>
            </a:pPr>
            <a:r>
              <a:rPr lang="en" sz="1400"/>
              <a:t>Meeting adjourned: 2pm</a:t>
            </a:r>
            <a:endParaRPr sz="1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258075" y="183060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CCC Zoom &amp; Agenda</a:t>
            </a:r>
            <a:endParaRPr/>
          </a:p>
        </p:txBody>
      </p:sp>
      <p:sp>
        <p:nvSpPr>
          <p:cNvPr id="63" name="Google Shape;63;p14"/>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342900" lvl="0" marL="457200" rtl="0" algn="l">
              <a:spcBef>
                <a:spcPts val="0"/>
              </a:spcBef>
              <a:spcAft>
                <a:spcPts val="0"/>
              </a:spcAft>
              <a:buClr>
                <a:srgbClr val="000000"/>
              </a:buClr>
              <a:buSzPts val="1800"/>
              <a:buAutoNum type="arabicPeriod"/>
            </a:pPr>
            <a:r>
              <a:rPr lang="en" u="sng">
                <a:solidFill>
                  <a:schemeClr val="hlink"/>
                </a:solidFill>
                <a:hlinkClick r:id="rId3"/>
              </a:rPr>
              <a:t>Agenda</a:t>
            </a:r>
            <a:endParaRPr>
              <a:solidFill>
                <a:srgbClr val="000000"/>
              </a:solidFill>
            </a:endParaRPr>
          </a:p>
          <a:p>
            <a:pPr indent="-342900" lvl="0" marL="457200" rtl="0" algn="l">
              <a:spcBef>
                <a:spcPts val="0"/>
              </a:spcBef>
              <a:spcAft>
                <a:spcPts val="0"/>
              </a:spcAft>
              <a:buClr>
                <a:srgbClr val="000000"/>
              </a:buClr>
              <a:buSzPts val="1800"/>
              <a:buAutoNum type="arabicPeriod"/>
            </a:pPr>
            <a:r>
              <a:rPr lang="en" u="sng">
                <a:solidFill>
                  <a:schemeClr val="hlink"/>
                </a:solidFill>
                <a:hlinkClick r:id="rId4"/>
              </a:rPr>
              <a:t>Recorded CCCZOOM Meeting Link</a:t>
            </a:r>
            <a:r>
              <a:rPr lang="en">
                <a:solidFill>
                  <a:srgbClr val="000000"/>
                </a:solidFill>
              </a:rPr>
              <a:t> 10-9-18</a:t>
            </a:r>
            <a:endParaRPr>
              <a:solidFill>
                <a:srgbClr val="000000"/>
              </a:solidFill>
            </a:endParaRPr>
          </a:p>
          <a:p>
            <a:pPr indent="-342900" lvl="0" marL="457200" rtl="0" algn="l">
              <a:spcBef>
                <a:spcPts val="0"/>
              </a:spcBef>
              <a:spcAft>
                <a:spcPts val="0"/>
              </a:spcAft>
              <a:buClr>
                <a:srgbClr val="000000"/>
              </a:buClr>
              <a:buSzPts val="1800"/>
              <a:buAutoNum type="arabicPeriod"/>
            </a:pPr>
            <a:r>
              <a:rPr lang="en" u="sng">
                <a:solidFill>
                  <a:schemeClr val="hlink"/>
                </a:solidFill>
                <a:hlinkClick r:id="rId5"/>
              </a:rPr>
              <a:t>Previous Meeting Minutes</a:t>
            </a:r>
            <a:endParaRPr>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Voting Members</a:t>
            </a:r>
            <a:endParaRPr/>
          </a:p>
        </p:txBody>
      </p:sp>
      <p:sp>
        <p:nvSpPr>
          <p:cNvPr id="69" name="Google Shape;69;p15"/>
          <p:cNvSpPr txBox="1"/>
          <p:nvPr>
            <p:ph idx="1" type="body"/>
          </p:nvPr>
        </p:nvSpPr>
        <p:spPr>
          <a:xfrm>
            <a:off x="311700" y="1091050"/>
            <a:ext cx="8520600" cy="3888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Calibri"/>
              <a:buChar char="●"/>
            </a:pPr>
            <a:r>
              <a:rPr lang="en">
                <a:latin typeface="Calibri"/>
                <a:ea typeface="Calibri"/>
                <a:cs typeface="Calibri"/>
                <a:sym typeface="Calibri"/>
              </a:rPr>
              <a:t>Voting members of committee:</a:t>
            </a:r>
            <a:endParaRPr>
              <a:latin typeface="Calibri"/>
              <a:ea typeface="Calibri"/>
              <a:cs typeface="Calibri"/>
              <a:sym typeface="Calibri"/>
            </a:endParaRPr>
          </a:p>
          <a:p>
            <a:pPr indent="-317500" lvl="2" marL="1371600" rtl="0" algn="l">
              <a:spcBef>
                <a:spcPts val="0"/>
              </a:spcBef>
              <a:spcAft>
                <a:spcPts val="0"/>
              </a:spcAft>
              <a:buSzPts val="1400"/>
              <a:buFont typeface="Calibri"/>
              <a:buChar char="■"/>
            </a:pPr>
            <a:r>
              <a:rPr lang="en" sz="1400">
                <a:latin typeface="Calibri"/>
                <a:ea typeface="Calibri"/>
                <a:cs typeface="Calibri"/>
                <a:sym typeface="Calibri"/>
              </a:rPr>
              <a:t>(Quarum=6 members need to be present to vote)</a:t>
            </a:r>
            <a:endParaRPr>
              <a:latin typeface="Calibri"/>
              <a:ea typeface="Calibri"/>
              <a:cs typeface="Calibri"/>
              <a:sym typeface="Calibri"/>
            </a:endParaRPr>
          </a:p>
          <a:p>
            <a:pPr indent="-342900" lvl="1" marL="914400" rtl="0" algn="l">
              <a:lnSpc>
                <a:spcPct val="100000"/>
              </a:lnSpc>
              <a:spcBef>
                <a:spcPts val="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DSPS/ADA Rep- Trish Bonacic/Cliff Seymour</a:t>
            </a:r>
            <a:endParaRPr sz="1800">
              <a:solidFill>
                <a:schemeClr val="dk1"/>
              </a:solidFill>
              <a:latin typeface="Calibri"/>
              <a:ea typeface="Calibri"/>
              <a:cs typeface="Calibri"/>
              <a:sym typeface="Calibri"/>
            </a:endParaRPr>
          </a:p>
          <a:p>
            <a:pPr indent="-342900" lvl="1" marL="914400" rtl="0" algn="l">
              <a:lnSpc>
                <a:spcPct val="100000"/>
              </a:lnSpc>
              <a:spcBef>
                <a:spcPts val="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Student Rep- ? </a:t>
            </a:r>
            <a:endParaRPr sz="1800">
              <a:solidFill>
                <a:schemeClr val="dk1"/>
              </a:solidFill>
              <a:latin typeface="Calibri"/>
              <a:ea typeface="Calibri"/>
              <a:cs typeface="Calibri"/>
              <a:sym typeface="Calibri"/>
            </a:endParaRPr>
          </a:p>
          <a:p>
            <a:pPr indent="-342900" lvl="1" marL="914400" rtl="0" algn="l">
              <a:lnSpc>
                <a:spcPct val="100000"/>
              </a:lnSpc>
              <a:spcBef>
                <a:spcPts val="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Academic Affairs Rep Committee Co-Chair- Dr. Rodney Murray</a:t>
            </a:r>
            <a:endParaRPr sz="1800">
              <a:solidFill>
                <a:schemeClr val="dk1"/>
              </a:solidFill>
              <a:latin typeface="Calibri"/>
              <a:ea typeface="Calibri"/>
              <a:cs typeface="Calibri"/>
              <a:sym typeface="Calibri"/>
            </a:endParaRPr>
          </a:p>
          <a:p>
            <a:pPr indent="-342900" lvl="1" marL="914400" rtl="0" algn="l">
              <a:lnSpc>
                <a:spcPct val="100000"/>
              </a:lnSpc>
              <a:spcBef>
                <a:spcPts val="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Counseling/Union Liaison- Holly Schumacher</a:t>
            </a:r>
            <a:endParaRPr sz="1800">
              <a:solidFill>
                <a:schemeClr val="dk1"/>
              </a:solidFill>
              <a:latin typeface="Calibri"/>
              <a:ea typeface="Calibri"/>
              <a:cs typeface="Calibri"/>
              <a:sym typeface="Calibri"/>
            </a:endParaRPr>
          </a:p>
          <a:p>
            <a:pPr indent="-342900" lvl="1" marL="914400" rtl="0" algn="l">
              <a:lnSpc>
                <a:spcPct val="100000"/>
              </a:lnSpc>
              <a:spcBef>
                <a:spcPts val="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Division 1 Rep- Kent Schwitkis</a:t>
            </a:r>
            <a:endParaRPr sz="1800">
              <a:solidFill>
                <a:schemeClr val="dk1"/>
              </a:solidFill>
              <a:latin typeface="Calibri"/>
              <a:ea typeface="Calibri"/>
              <a:cs typeface="Calibri"/>
              <a:sym typeface="Calibri"/>
            </a:endParaRPr>
          </a:p>
          <a:p>
            <a:pPr indent="-342900" lvl="1" marL="914400" rtl="0" algn="l">
              <a:lnSpc>
                <a:spcPct val="100000"/>
              </a:lnSpc>
              <a:spcBef>
                <a:spcPts val="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Division 2 Rep- Mandida Uch</a:t>
            </a:r>
            <a:endParaRPr sz="1800">
              <a:solidFill>
                <a:schemeClr val="dk1"/>
              </a:solidFill>
              <a:latin typeface="Calibri"/>
              <a:ea typeface="Calibri"/>
              <a:cs typeface="Calibri"/>
              <a:sym typeface="Calibri"/>
            </a:endParaRPr>
          </a:p>
          <a:p>
            <a:pPr indent="-342900" lvl="1" marL="914400" rtl="0" algn="l">
              <a:lnSpc>
                <a:spcPct val="100000"/>
              </a:lnSpc>
              <a:spcBef>
                <a:spcPts val="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Division 3 Rep- Dr. Malini Roeun</a:t>
            </a:r>
            <a:endParaRPr sz="1800">
              <a:solidFill>
                <a:schemeClr val="dk1"/>
              </a:solidFill>
              <a:latin typeface="Calibri"/>
              <a:ea typeface="Calibri"/>
              <a:cs typeface="Calibri"/>
              <a:sym typeface="Calibri"/>
            </a:endParaRPr>
          </a:p>
          <a:p>
            <a:pPr indent="-342900" lvl="1" marL="914400" rtl="0" algn="l">
              <a:lnSpc>
                <a:spcPct val="100000"/>
              </a:lnSpc>
              <a:spcBef>
                <a:spcPts val="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Student Services Rep- Syria Purdom</a:t>
            </a:r>
            <a:endParaRPr sz="1800">
              <a:solidFill>
                <a:schemeClr val="dk1"/>
              </a:solidFill>
              <a:latin typeface="Calibri"/>
              <a:ea typeface="Calibri"/>
              <a:cs typeface="Calibri"/>
              <a:sym typeface="Calibri"/>
            </a:endParaRPr>
          </a:p>
          <a:p>
            <a:pPr indent="-342900" lvl="1" marL="914400" rtl="0" algn="l">
              <a:lnSpc>
                <a:spcPct val="100000"/>
              </a:lnSpc>
              <a:spcBef>
                <a:spcPts val="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MIS Rep- Andrei Yermakov</a:t>
            </a:r>
            <a:endParaRPr sz="1800">
              <a:solidFill>
                <a:schemeClr val="dk1"/>
              </a:solidFill>
              <a:latin typeface="Calibri"/>
              <a:ea typeface="Calibri"/>
              <a:cs typeface="Calibri"/>
              <a:sym typeface="Calibri"/>
            </a:endParaRPr>
          </a:p>
          <a:p>
            <a:pPr indent="-342900" lvl="1" marL="914400" rtl="0" algn="l">
              <a:lnSpc>
                <a:spcPct val="100000"/>
              </a:lnSpc>
              <a:spcBef>
                <a:spcPts val="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Curriculum Committee Chair- Dr. Roza Ekimyan</a:t>
            </a:r>
            <a:endParaRPr sz="1800">
              <a:solidFill>
                <a:schemeClr val="dk1"/>
              </a:solidFill>
              <a:latin typeface="Calibri"/>
              <a:ea typeface="Calibri"/>
              <a:cs typeface="Calibri"/>
              <a:sym typeface="Calibri"/>
            </a:endParaRPr>
          </a:p>
          <a:p>
            <a:pPr indent="-342900" lvl="1" marL="914400" rtl="0" algn="l">
              <a:lnSpc>
                <a:spcPct val="100000"/>
              </a:lnSpc>
              <a:spcBef>
                <a:spcPts val="0"/>
              </a:spcBef>
              <a:spcAft>
                <a:spcPts val="0"/>
              </a:spcAft>
              <a:buClr>
                <a:schemeClr val="dk1"/>
              </a:buClr>
              <a:buSzPts val="1800"/>
              <a:buChar char="○"/>
            </a:pPr>
            <a:r>
              <a:rPr lang="en" sz="1800">
                <a:solidFill>
                  <a:schemeClr val="dk1"/>
                </a:solidFill>
                <a:latin typeface="Calibri"/>
                <a:ea typeface="Calibri"/>
                <a:cs typeface="Calibri"/>
                <a:sym typeface="Calibri"/>
              </a:rPr>
              <a:t>DE Faculty Coord. Committee Co-Chair- Jasmine Phillips</a:t>
            </a:r>
            <a:endParaRPr sz="1800">
              <a:solidFill>
                <a:schemeClr val="dk1"/>
              </a:solidFill>
              <a:latin typeface="Calibri"/>
              <a:ea typeface="Calibri"/>
              <a:cs typeface="Calibri"/>
              <a:sym typeface="Calibri"/>
            </a:endParaRPr>
          </a:p>
          <a:p>
            <a:pPr indent="0" lvl="0" marL="0" marR="0" rtl="0" algn="l">
              <a:lnSpc>
                <a:spcPct val="115000"/>
              </a:lnSpc>
              <a:spcBef>
                <a:spcPts val="0"/>
              </a:spcBef>
              <a:spcAft>
                <a:spcPts val="1600"/>
              </a:spcAft>
              <a:buNone/>
            </a:pPr>
            <a:r>
              <a:t/>
            </a:r>
            <a:endParaRPr>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DECO</a:t>
            </a:r>
            <a:r>
              <a:rPr lang="en"/>
              <a:t> Updates</a:t>
            </a:r>
            <a:endParaRPr/>
          </a:p>
        </p:txBody>
      </p:sp>
      <p:sp>
        <p:nvSpPr>
          <p:cNvPr id="75" name="Google Shape;75;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Clr>
                <a:schemeClr val="dk2"/>
              </a:buClr>
              <a:buSzPts val="1800"/>
              <a:buFont typeface="Arial"/>
              <a:buChar char="●"/>
            </a:pPr>
            <a:r>
              <a:rPr lang="en" u="sng">
                <a:solidFill>
                  <a:schemeClr val="hlink"/>
                </a:solidFill>
                <a:hlinkClick r:id="rId4"/>
              </a:rPr>
              <a:t>Faculty Satisfaction Survey</a:t>
            </a:r>
            <a:endParaRPr sz="1800"/>
          </a:p>
          <a:p>
            <a:pPr indent="-342900" lvl="0" marL="457200" marR="0" rtl="0" algn="l">
              <a:lnSpc>
                <a:spcPct val="115000"/>
              </a:lnSpc>
              <a:spcBef>
                <a:spcPts val="0"/>
              </a:spcBef>
              <a:spcAft>
                <a:spcPts val="0"/>
              </a:spcAft>
              <a:buClr>
                <a:schemeClr val="dk2"/>
              </a:buClr>
              <a:buSzPts val="1800"/>
              <a:buFont typeface="Arial"/>
              <a:buChar char="●"/>
            </a:pPr>
            <a:r>
              <a:rPr lang="en" u="sng">
                <a:solidFill>
                  <a:schemeClr val="hlink"/>
                </a:solidFill>
                <a:hlinkClick r:id="rId5"/>
              </a:rPr>
              <a:t>CCC Vision Resource Center</a:t>
            </a:r>
            <a:endParaRPr sz="1800"/>
          </a:p>
          <a:p>
            <a:pPr indent="-317500" lvl="1" marL="914400" rtl="0" algn="l">
              <a:spcBef>
                <a:spcPts val="0"/>
              </a:spcBef>
              <a:spcAft>
                <a:spcPts val="0"/>
              </a:spcAft>
              <a:buSzPts val="1400"/>
              <a:buChar char="○"/>
            </a:pPr>
            <a:r>
              <a:rPr b="1" lang="en">
                <a:solidFill>
                  <a:schemeClr val="dk1"/>
                </a:solidFill>
              </a:rPr>
              <a:t>Have you heard about “The Vision Resource Center”?</a:t>
            </a:r>
            <a:endParaRPr b="1">
              <a:solidFill>
                <a:schemeClr val="dk1"/>
              </a:solidFill>
            </a:endParaRPr>
          </a:p>
          <a:p>
            <a:pPr indent="-317500" lvl="2" marL="1371600" rtl="0" algn="l">
              <a:spcBef>
                <a:spcPts val="0"/>
              </a:spcBef>
              <a:spcAft>
                <a:spcPts val="0"/>
              </a:spcAft>
              <a:buSzPts val="1400"/>
              <a:buChar char="■"/>
            </a:pPr>
            <a:r>
              <a:rPr lang="en">
                <a:solidFill>
                  <a:schemeClr val="dk1"/>
                </a:solidFill>
              </a:rPr>
              <a:t>All California Community College employees (faculty, staff, administrators and trustees) are eligible to access an entire library of training videos hosted by the California Community Colleges Vision Resource Center (formerly the Professional Learning Network)</a:t>
            </a:r>
            <a:r>
              <a:rPr lang="en">
                <a:solidFill>
                  <a:srgbClr val="1F497D"/>
                </a:solidFill>
              </a:rPr>
              <a:t>.</a:t>
            </a:r>
            <a:endParaRPr>
              <a:solidFill>
                <a:srgbClr val="1F497D"/>
              </a:solidFill>
            </a:endParaRPr>
          </a:p>
          <a:p>
            <a:pPr indent="-317500" lvl="2" marL="1371600" rtl="0" algn="l">
              <a:spcBef>
                <a:spcPts val="0"/>
              </a:spcBef>
              <a:spcAft>
                <a:spcPts val="0"/>
              </a:spcAft>
              <a:buSzPts val="1400"/>
              <a:buChar char="■"/>
            </a:pPr>
            <a:r>
              <a:rPr lang="en">
                <a:solidFill>
                  <a:schemeClr val="dk1"/>
                </a:solidFill>
              </a:rPr>
              <a:t>After you create an account you can access thousands of courses from Skillsoft &amp; Lynda.com</a:t>
            </a:r>
            <a:r>
              <a:rPr lang="en">
                <a:solidFill>
                  <a:srgbClr val="1F497D"/>
                </a:solidFill>
              </a:rPr>
              <a:t>.</a:t>
            </a:r>
            <a:endParaRPr>
              <a:solidFill>
                <a:srgbClr val="1F497D"/>
              </a:solidFill>
            </a:endParaRPr>
          </a:p>
          <a:p>
            <a:pPr indent="-317500" lvl="2" marL="1371600" rtl="0" algn="l">
              <a:spcBef>
                <a:spcPts val="0"/>
              </a:spcBef>
              <a:spcAft>
                <a:spcPts val="0"/>
              </a:spcAft>
              <a:buSzPts val="1400"/>
              <a:buChar char="■"/>
            </a:pPr>
            <a:r>
              <a:rPr lang="en">
                <a:solidFill>
                  <a:schemeClr val="dk1"/>
                </a:solidFill>
              </a:rPr>
              <a:t> If you’ve already registered with the Professional Learning Network, use the same account credentials to login to the new site</a:t>
            </a:r>
            <a:r>
              <a:rPr lang="en">
                <a:solidFill>
                  <a:srgbClr val="1F497D"/>
                </a:solidFill>
              </a:rPr>
              <a: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Compton College Distance Education Updates</a:t>
            </a:r>
            <a:endParaRPr/>
          </a:p>
        </p:txBody>
      </p:sp>
      <p:sp>
        <p:nvSpPr>
          <p:cNvPr id="81" name="Google Shape;81;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Survey 1) Peer Mentoring Pilot Program</a:t>
            </a:r>
            <a:endParaRPr/>
          </a:p>
          <a:p>
            <a:pPr indent="457200" lvl="0" marL="0" rtl="0" algn="l">
              <a:spcBef>
                <a:spcPts val="1600"/>
              </a:spcBef>
              <a:spcAft>
                <a:spcPts val="0"/>
              </a:spcAft>
              <a:buNone/>
            </a:pPr>
            <a:r>
              <a:rPr lang="en"/>
              <a:t>2 Person signed up  </a:t>
            </a:r>
            <a:endParaRPr/>
          </a:p>
          <a:p>
            <a:pPr indent="0" lvl="0" marL="0" rtl="0" algn="l">
              <a:spcBef>
                <a:spcPts val="1600"/>
              </a:spcBef>
              <a:spcAft>
                <a:spcPts val="0"/>
              </a:spcAft>
              <a:buNone/>
            </a:pPr>
            <a:r>
              <a:rPr lang="en"/>
              <a:t>Survey 2) </a:t>
            </a:r>
            <a:r>
              <a:rPr lang="en" u="sng">
                <a:solidFill>
                  <a:schemeClr val="hlink"/>
                </a:solidFill>
                <a:hlinkClick r:id="rId3"/>
              </a:rPr>
              <a:t>Caninnovate</a:t>
            </a:r>
            <a:r>
              <a:rPr lang="en"/>
              <a:t> Free Online Conference- (Flex credit </a:t>
            </a:r>
            <a:r>
              <a:rPr lang="en"/>
              <a:t>available</a:t>
            </a:r>
            <a:r>
              <a:rPr lang="en"/>
              <a:t>)</a:t>
            </a:r>
            <a:endParaRPr/>
          </a:p>
          <a:p>
            <a:pPr indent="0" lvl="0" marL="0" rtl="0" algn="l">
              <a:spcBef>
                <a:spcPts val="1600"/>
              </a:spcBef>
              <a:spcAft>
                <a:spcPts val="0"/>
              </a:spcAft>
              <a:buNone/>
            </a:pPr>
            <a:r>
              <a:rPr lang="en"/>
              <a:t>*7 people signed up so we will not have the conference on campus but faculty can get flex credit remotely for viewing the workshops. </a:t>
            </a:r>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Action Items</a:t>
            </a:r>
            <a:endParaRPr/>
          </a:p>
        </p:txBody>
      </p:sp>
      <p:sp>
        <p:nvSpPr>
          <p:cNvPr id="87" name="Google Shape;87;p18"/>
          <p:cNvSpPr txBox="1"/>
          <p:nvPr>
            <p:ph idx="1" type="body"/>
          </p:nvPr>
        </p:nvSpPr>
        <p:spPr>
          <a:xfrm>
            <a:off x="311700" y="907975"/>
            <a:ext cx="8520600" cy="4020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Currently: </a:t>
            </a:r>
            <a:r>
              <a:rPr lang="en"/>
              <a:t>Anyone with ECC certification who is currently teaching now at Compton, we will accept training certification through June 7, 2019. </a:t>
            </a:r>
            <a:endParaRPr/>
          </a:p>
          <a:p>
            <a:pPr indent="-317500" lvl="1" marL="914400" rtl="0" algn="l">
              <a:spcBef>
                <a:spcPts val="0"/>
              </a:spcBef>
              <a:spcAft>
                <a:spcPts val="0"/>
              </a:spcAft>
              <a:buClr>
                <a:srgbClr val="000000"/>
              </a:buClr>
              <a:buSzPts val="1400"/>
              <a:buChar char="○"/>
            </a:pPr>
            <a:r>
              <a:rPr b="1" lang="en">
                <a:solidFill>
                  <a:srgbClr val="000000"/>
                </a:solidFill>
              </a:rPr>
              <a:t>Vote results:  6-YES 0-NO 0-Ab</a:t>
            </a:r>
            <a:endParaRPr b="1">
              <a:solidFill>
                <a:srgbClr val="000000"/>
              </a:solidFill>
            </a:endParaRPr>
          </a:p>
          <a:p>
            <a:pPr indent="-342900" lvl="0" marL="457200" rtl="0" algn="l">
              <a:spcBef>
                <a:spcPts val="0"/>
              </a:spcBef>
              <a:spcAft>
                <a:spcPts val="0"/>
              </a:spcAft>
              <a:buSzPts val="1800"/>
              <a:buChar char="●"/>
            </a:pPr>
            <a:r>
              <a:rPr lang="en"/>
              <a:t>After June 7,2019: </a:t>
            </a:r>
            <a:r>
              <a:rPr lang="en"/>
              <a:t>Vote to recommend an adoption of the agreed upon certification process for online faculty and face-to-face faculty using the LMS: Proposal-</a:t>
            </a:r>
            <a:endParaRPr/>
          </a:p>
          <a:p>
            <a:pPr indent="-317500" lvl="1" marL="914400" rtl="0" algn="l">
              <a:spcBef>
                <a:spcPts val="0"/>
              </a:spcBef>
              <a:spcAft>
                <a:spcPts val="0"/>
              </a:spcAft>
              <a:buSzPts val="1400"/>
              <a:buChar char="○"/>
            </a:pPr>
            <a:r>
              <a:rPr lang="en"/>
              <a:t>Distance Education Courses: (online and hybrid)</a:t>
            </a:r>
            <a:endParaRPr/>
          </a:p>
          <a:p>
            <a:pPr indent="-317500" lvl="2" marL="1371600" rtl="0" algn="l">
              <a:spcBef>
                <a:spcPts val="0"/>
              </a:spcBef>
              <a:spcAft>
                <a:spcPts val="0"/>
              </a:spcAft>
              <a:buSzPts val="1400"/>
              <a:buChar char="■"/>
            </a:pPr>
            <a:r>
              <a:rPr lang="en"/>
              <a:t>Faculty must finish the Canvas training </a:t>
            </a:r>
            <a:endParaRPr/>
          </a:p>
          <a:p>
            <a:pPr indent="-317500" lvl="2" marL="1371600" rtl="0" algn="l">
              <a:spcBef>
                <a:spcPts val="0"/>
              </a:spcBef>
              <a:spcAft>
                <a:spcPts val="0"/>
              </a:spcAft>
              <a:buSzPts val="1400"/>
              <a:buChar char="■"/>
            </a:pPr>
            <a:r>
              <a:rPr lang="en"/>
              <a:t>Faculty must finish the </a:t>
            </a:r>
            <a:r>
              <a:rPr lang="en" u="sng">
                <a:solidFill>
                  <a:schemeClr val="hlink"/>
                </a:solidFill>
                <a:hlinkClick r:id="rId3"/>
              </a:rPr>
              <a:t>Introduction to teaching and learning online</a:t>
            </a:r>
            <a:r>
              <a:rPr lang="en"/>
              <a:t> </a:t>
            </a:r>
            <a:endParaRPr/>
          </a:p>
          <a:p>
            <a:pPr indent="-317500" lvl="2" marL="1371600" rtl="0" algn="l">
              <a:spcBef>
                <a:spcPts val="0"/>
              </a:spcBef>
              <a:spcAft>
                <a:spcPts val="0"/>
              </a:spcAft>
              <a:buSzPts val="1400"/>
              <a:buChar char="■"/>
            </a:pPr>
            <a:r>
              <a:rPr lang="en"/>
              <a:t>Faculty must complete the Universal Design/ADA 508 training </a:t>
            </a:r>
            <a:endParaRPr/>
          </a:p>
          <a:p>
            <a:pPr indent="-342900" lvl="1" marL="914400" marR="0" rtl="0" algn="l">
              <a:lnSpc>
                <a:spcPct val="115000"/>
              </a:lnSpc>
              <a:spcBef>
                <a:spcPts val="0"/>
              </a:spcBef>
              <a:spcAft>
                <a:spcPts val="0"/>
              </a:spcAft>
              <a:buClr>
                <a:schemeClr val="dk2"/>
              </a:buClr>
              <a:buSzPts val="1800"/>
              <a:buFont typeface="Arial"/>
              <a:buChar char="○"/>
            </a:pPr>
            <a:r>
              <a:rPr lang="en"/>
              <a:t>Face-to-face: (traditional, web enhanced, flipped)</a:t>
            </a:r>
            <a:endParaRPr/>
          </a:p>
          <a:p>
            <a:pPr indent="-317500" lvl="2" marL="1371600" rtl="0" algn="l">
              <a:spcBef>
                <a:spcPts val="0"/>
              </a:spcBef>
              <a:spcAft>
                <a:spcPts val="0"/>
              </a:spcAft>
              <a:buSzPts val="1400"/>
              <a:buChar char="■"/>
            </a:pPr>
            <a:r>
              <a:rPr lang="en"/>
              <a:t>Faculty must finish the Canvas training </a:t>
            </a:r>
            <a:endParaRPr/>
          </a:p>
          <a:p>
            <a:pPr indent="-317500" lvl="2" marL="1371600" rtl="0" algn="l">
              <a:spcBef>
                <a:spcPts val="0"/>
              </a:spcBef>
              <a:spcAft>
                <a:spcPts val="0"/>
              </a:spcAft>
              <a:buSzPts val="1400"/>
              <a:buChar char="■"/>
            </a:pPr>
            <a:r>
              <a:rPr lang="en"/>
              <a:t>Faculty must complete the Universal Design/ADA 508 training </a:t>
            </a:r>
            <a:endParaRPr/>
          </a:p>
          <a:p>
            <a:pPr indent="-317500" lvl="1" marL="914400" rtl="0" algn="l">
              <a:spcBef>
                <a:spcPts val="0"/>
              </a:spcBef>
              <a:spcAft>
                <a:spcPts val="0"/>
              </a:spcAft>
              <a:buClr>
                <a:srgbClr val="000000"/>
              </a:buClr>
              <a:buSzPts val="1400"/>
              <a:buChar char="○"/>
            </a:pPr>
            <a:r>
              <a:rPr b="1" lang="en">
                <a:solidFill>
                  <a:srgbClr val="000000"/>
                </a:solidFill>
              </a:rPr>
              <a:t>Vote Results: </a:t>
            </a:r>
            <a:r>
              <a:rPr b="1" lang="en">
                <a:solidFill>
                  <a:schemeClr val="dk1"/>
                </a:solidFill>
              </a:rPr>
              <a:t> 6-YES 0-NO 0-Ab</a:t>
            </a:r>
            <a:endParaRPr b="1">
              <a:solidFill>
                <a:srgbClr val="000000"/>
              </a:solidFill>
            </a:endParaRPr>
          </a:p>
          <a:p>
            <a:pPr indent="0" lvl="0" marL="0" rtl="0" algn="l">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Action Items</a:t>
            </a:r>
            <a:endParaRPr/>
          </a:p>
        </p:txBody>
      </p:sp>
      <p:sp>
        <p:nvSpPr>
          <p:cNvPr id="93" name="Google Shape;93;p19"/>
          <p:cNvSpPr txBox="1"/>
          <p:nvPr>
            <p:ph idx="1" type="body"/>
          </p:nvPr>
        </p:nvSpPr>
        <p:spPr>
          <a:xfrm>
            <a:off x="311700" y="1152475"/>
            <a:ext cx="77463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Vote to adopt initial peer review DE process for each new class assigned: Proposal-</a:t>
            </a:r>
            <a:endParaRPr/>
          </a:p>
          <a:p>
            <a:pPr indent="-317500" lvl="1" marL="914400" rtl="0" algn="l">
              <a:spcBef>
                <a:spcPts val="0"/>
              </a:spcBef>
              <a:spcAft>
                <a:spcPts val="0"/>
              </a:spcAft>
              <a:buSzPts val="1400"/>
              <a:buChar char="○"/>
            </a:pPr>
            <a:r>
              <a:rPr lang="en"/>
              <a:t>Area Dean, Division Chair, DE coordinator, and a faculty in your division that has taught online will peer review the online class in advance in accordance with state standards</a:t>
            </a:r>
            <a:endParaRPr/>
          </a:p>
          <a:p>
            <a:pPr indent="-317500" lvl="1" marL="914400" rtl="0" algn="l">
              <a:spcBef>
                <a:spcPts val="0"/>
              </a:spcBef>
              <a:spcAft>
                <a:spcPts val="0"/>
              </a:spcAft>
              <a:buSzPts val="1400"/>
              <a:buChar char="○"/>
            </a:pPr>
            <a:r>
              <a:rPr lang="en"/>
              <a:t>Recommendations will be given at that time </a:t>
            </a:r>
            <a:endParaRPr/>
          </a:p>
          <a:p>
            <a:pPr indent="-317500" lvl="1" marL="914400" rtl="0" algn="l">
              <a:spcBef>
                <a:spcPts val="0"/>
              </a:spcBef>
              <a:spcAft>
                <a:spcPts val="0"/>
              </a:spcAft>
              <a:buSzPts val="1400"/>
              <a:buChar char="○"/>
            </a:pPr>
            <a:r>
              <a:rPr lang="en"/>
              <a:t>This is not a formal evaluation, this is only a distance education class peer review prior to beginning of the course</a:t>
            </a:r>
            <a:endParaRPr/>
          </a:p>
          <a:p>
            <a:pPr indent="-317500" lvl="1" marL="914400" rtl="0" algn="l">
              <a:spcBef>
                <a:spcPts val="0"/>
              </a:spcBef>
              <a:spcAft>
                <a:spcPts val="0"/>
              </a:spcAft>
              <a:buClr>
                <a:srgbClr val="000000"/>
              </a:buClr>
              <a:buSzPts val="1400"/>
              <a:buChar char="○"/>
            </a:pPr>
            <a:r>
              <a:rPr b="1" lang="en">
                <a:solidFill>
                  <a:srgbClr val="000000"/>
                </a:solidFill>
              </a:rPr>
              <a:t>Vote Results: </a:t>
            </a:r>
            <a:r>
              <a:rPr b="1" lang="en">
                <a:solidFill>
                  <a:schemeClr val="dk1"/>
                </a:solidFill>
              </a:rPr>
              <a:t> 6-YES 0-NO 0-Ab</a:t>
            </a:r>
            <a:endParaRPr b="1">
              <a:solidFill>
                <a:srgbClr val="000000"/>
              </a:solidFill>
            </a:endParaRPr>
          </a:p>
          <a:p>
            <a:pPr indent="-342900" lvl="0" marL="457200" rtl="0" algn="l">
              <a:spcBef>
                <a:spcPts val="0"/>
              </a:spcBef>
              <a:spcAft>
                <a:spcPts val="0"/>
              </a:spcAft>
              <a:buSzPts val="1800"/>
              <a:buChar char="●"/>
            </a:pPr>
            <a:r>
              <a:rPr lang="en"/>
              <a:t>Vote to adopt continual peer review DE process: Proposal timeframe-</a:t>
            </a:r>
            <a:endParaRPr/>
          </a:p>
          <a:p>
            <a:pPr indent="-317500" lvl="1" marL="914400" rtl="0" algn="l">
              <a:spcBef>
                <a:spcPts val="0"/>
              </a:spcBef>
              <a:spcAft>
                <a:spcPts val="0"/>
              </a:spcAft>
              <a:buSzPts val="1400"/>
              <a:buChar char="○"/>
            </a:pPr>
            <a:r>
              <a:rPr lang="en"/>
              <a:t>Distance education classes be reviewed every 3 years</a:t>
            </a:r>
            <a:endParaRPr/>
          </a:p>
          <a:p>
            <a:pPr indent="-317500" lvl="1" marL="914400" rtl="0" algn="l">
              <a:spcBef>
                <a:spcPts val="0"/>
              </a:spcBef>
              <a:spcAft>
                <a:spcPts val="0"/>
              </a:spcAft>
              <a:buClr>
                <a:srgbClr val="000000"/>
              </a:buClr>
              <a:buSzPts val="1400"/>
              <a:buChar char="○"/>
            </a:pPr>
            <a:r>
              <a:rPr b="1" lang="en">
                <a:solidFill>
                  <a:srgbClr val="000000"/>
                </a:solidFill>
              </a:rPr>
              <a:t>Vote Results: </a:t>
            </a:r>
            <a:r>
              <a:rPr b="1" lang="en">
                <a:solidFill>
                  <a:schemeClr val="dk1"/>
                </a:solidFill>
              </a:rPr>
              <a:t> 6-YES 0-NO 0-Ab</a:t>
            </a:r>
            <a:endParaRPr>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Distance Education Handbook</a:t>
            </a:r>
            <a:endParaRPr/>
          </a:p>
        </p:txBody>
      </p:sp>
      <p:sp>
        <p:nvSpPr>
          <p:cNvPr id="99" name="Google Shape;99;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Review the DE Handbook</a:t>
            </a:r>
            <a:endParaRPr/>
          </a:p>
          <a:p>
            <a:pPr indent="-317500" lvl="1" marL="914400" rtl="0" algn="l">
              <a:spcBef>
                <a:spcPts val="0"/>
              </a:spcBef>
              <a:spcAft>
                <a:spcPts val="0"/>
              </a:spcAft>
              <a:buSzPts val="1400"/>
              <a:buChar char="○"/>
            </a:pPr>
            <a:r>
              <a:rPr lang="en" sz="1400" u="sng">
                <a:solidFill>
                  <a:schemeClr val="hlink"/>
                </a:solidFill>
                <a:hlinkClick r:id="rId3"/>
              </a:rPr>
              <a:t>Compton Distance Education Handbook Link </a:t>
            </a:r>
            <a:endParaRPr>
              <a:solidFill>
                <a:schemeClr val="dk1"/>
              </a:solidFill>
            </a:endParaRPr>
          </a:p>
          <a:p>
            <a:pPr indent="-317500" lvl="2" marL="1371600" rtl="0" algn="l">
              <a:spcBef>
                <a:spcPts val="0"/>
              </a:spcBef>
              <a:spcAft>
                <a:spcPts val="0"/>
              </a:spcAft>
              <a:buClr>
                <a:schemeClr val="dk1"/>
              </a:buClr>
              <a:buSzPts val="1400"/>
              <a:buChar char="■"/>
            </a:pPr>
            <a:r>
              <a:rPr lang="en" u="sng">
                <a:solidFill>
                  <a:schemeClr val="hlink"/>
                </a:solidFill>
                <a:hlinkClick r:id="rId4"/>
              </a:rPr>
              <a:t>Welcome Letter</a:t>
            </a:r>
            <a:r>
              <a:rPr lang="en">
                <a:solidFill>
                  <a:schemeClr val="dk1"/>
                </a:solidFill>
              </a:rPr>
              <a:t> </a:t>
            </a:r>
            <a:r>
              <a:rPr lang="en">
                <a:solidFill>
                  <a:schemeClr val="dk1"/>
                </a:solidFill>
              </a:rPr>
              <a:t>(needs review)</a:t>
            </a:r>
            <a:endParaRPr>
              <a:solidFill>
                <a:schemeClr val="dk1"/>
              </a:solidFill>
            </a:endParaRPr>
          </a:p>
          <a:p>
            <a:pPr indent="-317500" lvl="2" marL="1371600" rtl="0" algn="l">
              <a:spcBef>
                <a:spcPts val="0"/>
              </a:spcBef>
              <a:spcAft>
                <a:spcPts val="0"/>
              </a:spcAft>
              <a:buClr>
                <a:schemeClr val="dk1"/>
              </a:buClr>
              <a:buSzPts val="1400"/>
              <a:buChar char="■"/>
            </a:pPr>
            <a:r>
              <a:rPr lang="en" u="sng">
                <a:solidFill>
                  <a:schemeClr val="hlink"/>
                </a:solidFill>
                <a:hlinkClick r:id="rId5"/>
              </a:rPr>
              <a:t>DE Course Addendum</a:t>
            </a:r>
            <a:r>
              <a:rPr lang="en">
                <a:solidFill>
                  <a:schemeClr val="dk1"/>
                </a:solidFill>
              </a:rPr>
              <a:t> (</a:t>
            </a:r>
            <a:r>
              <a:rPr lang="en">
                <a:solidFill>
                  <a:schemeClr val="dk1"/>
                </a:solidFill>
              </a:rPr>
              <a:t>needs review</a:t>
            </a:r>
            <a:r>
              <a:rPr lang="en">
                <a:solidFill>
                  <a:schemeClr val="dk1"/>
                </a:solidFill>
              </a:rPr>
              <a:t>)</a:t>
            </a:r>
            <a:endParaRPr>
              <a:solidFill>
                <a:schemeClr val="dk1"/>
              </a:solidFill>
            </a:endParaRPr>
          </a:p>
          <a:p>
            <a:pPr indent="-317500" lvl="2" marL="1371600" rtl="0" algn="l">
              <a:spcBef>
                <a:spcPts val="0"/>
              </a:spcBef>
              <a:spcAft>
                <a:spcPts val="0"/>
              </a:spcAft>
              <a:buClr>
                <a:schemeClr val="dk1"/>
              </a:buClr>
              <a:buSzPts val="1400"/>
              <a:buChar char="■"/>
            </a:pPr>
            <a:r>
              <a:rPr lang="en" u="sng">
                <a:solidFill>
                  <a:schemeClr val="hlink"/>
                </a:solidFill>
                <a:hlinkClick r:id="rId6"/>
              </a:rPr>
              <a:t>Student Authentication Statement </a:t>
            </a:r>
            <a:r>
              <a:rPr lang="en">
                <a:solidFill>
                  <a:schemeClr val="dk1"/>
                </a:solidFill>
              </a:rPr>
              <a:t>(needs review)</a:t>
            </a:r>
            <a:endParaRPr>
              <a:solidFill>
                <a:schemeClr val="dk1"/>
              </a:solidFill>
            </a:endParaRPr>
          </a:p>
          <a:p>
            <a:pPr indent="-317500" lvl="2" marL="1371600" rtl="0" algn="l">
              <a:spcBef>
                <a:spcPts val="0"/>
              </a:spcBef>
              <a:spcAft>
                <a:spcPts val="0"/>
              </a:spcAft>
              <a:buClr>
                <a:schemeClr val="dk1"/>
              </a:buClr>
              <a:buSzPts val="1400"/>
              <a:buChar char="■"/>
            </a:pPr>
            <a:r>
              <a:rPr lang="en" u="sng">
                <a:solidFill>
                  <a:schemeClr val="hlink"/>
                </a:solidFill>
                <a:hlinkClick r:id="rId7"/>
              </a:rPr>
              <a:t>Ticket Notes for Online and Hybrid Courses</a:t>
            </a:r>
            <a:r>
              <a:rPr lang="en">
                <a:solidFill>
                  <a:schemeClr val="dk1"/>
                </a:solidFill>
              </a:rPr>
              <a:t> </a:t>
            </a:r>
            <a:r>
              <a:rPr lang="en">
                <a:solidFill>
                  <a:schemeClr val="dk1"/>
                </a:solidFill>
              </a:rPr>
              <a:t>(needs review)</a:t>
            </a:r>
            <a:endParaRPr>
              <a:solidFill>
                <a:schemeClr val="dk1"/>
              </a:solidFill>
            </a:endParaRPr>
          </a:p>
          <a:p>
            <a:pPr indent="0" lvl="0" marL="457200" rtl="0" algn="l">
              <a:spcBef>
                <a:spcPts val="0"/>
              </a:spcBef>
              <a:spcAft>
                <a:spcPts val="0"/>
              </a:spcAft>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Sample DE Handbooks</a:t>
            </a:r>
            <a:endParaRPr sz="1400">
              <a:solidFill>
                <a:schemeClr val="dk1"/>
              </a:solidFill>
            </a:endParaRPr>
          </a:p>
          <a:p>
            <a:pPr indent="-317500" lvl="1" marL="914400" rtl="0" algn="l">
              <a:spcBef>
                <a:spcPts val="0"/>
              </a:spcBef>
              <a:spcAft>
                <a:spcPts val="0"/>
              </a:spcAft>
              <a:buSzPts val="1400"/>
              <a:buChar char="○"/>
            </a:pPr>
            <a:r>
              <a:rPr lang="en" sz="1400" u="sng">
                <a:solidFill>
                  <a:schemeClr val="hlink"/>
                </a:solidFill>
                <a:hlinkClick r:id="rId8"/>
              </a:rPr>
              <a:t>West La Handbook</a:t>
            </a:r>
            <a:endParaRPr sz="1400">
              <a:solidFill>
                <a:schemeClr val="dk1"/>
              </a:solidFill>
            </a:endParaRPr>
          </a:p>
          <a:p>
            <a:pPr indent="-317500" lvl="1" marL="914400" rtl="0" algn="l">
              <a:spcBef>
                <a:spcPts val="0"/>
              </a:spcBef>
              <a:spcAft>
                <a:spcPts val="0"/>
              </a:spcAft>
              <a:buSzPts val="1400"/>
              <a:buChar char="○"/>
            </a:pPr>
            <a:r>
              <a:rPr lang="en" sz="1400" u="sng">
                <a:solidFill>
                  <a:schemeClr val="hlink"/>
                </a:solidFill>
                <a:hlinkClick r:id="rId9"/>
              </a:rPr>
              <a:t>PCC Handbook </a:t>
            </a:r>
            <a:endParaRPr sz="1400">
              <a:solidFill>
                <a:schemeClr val="dk1"/>
              </a:solidFill>
            </a:endParaRPr>
          </a:p>
          <a:p>
            <a:pPr indent="-317500" lvl="1" marL="914400" rtl="0" algn="l">
              <a:spcBef>
                <a:spcPts val="0"/>
              </a:spcBef>
              <a:spcAft>
                <a:spcPts val="0"/>
              </a:spcAft>
              <a:buSzPts val="1400"/>
              <a:buChar char="○"/>
            </a:pPr>
            <a:r>
              <a:rPr lang="en" sz="1400" u="sng">
                <a:solidFill>
                  <a:schemeClr val="hlink"/>
                </a:solidFill>
                <a:hlinkClick r:id="rId10"/>
              </a:rPr>
              <a:t>GCC Handbook</a:t>
            </a:r>
            <a:endParaRPr sz="1400">
              <a:solidFill>
                <a:schemeClr val="dk1"/>
              </a:solidFill>
            </a:endParaRPr>
          </a:p>
          <a:p>
            <a:pPr indent="0" lvl="0" marL="0" rtl="0" algn="l">
              <a:spcBef>
                <a:spcPts val="0"/>
              </a:spcBef>
              <a:spcAft>
                <a:spcPts val="0"/>
              </a:spcAft>
              <a:buClr>
                <a:schemeClr val="dk1"/>
              </a:buClr>
              <a:buSzPts val="1100"/>
              <a:buFont typeface="Arial"/>
              <a:buNone/>
            </a:pPr>
            <a:r>
              <a:rPr lang="en" sz="1100">
                <a:solidFill>
                  <a:schemeClr val="dk1"/>
                </a:solidFill>
              </a:rPr>
              <a:t> </a:t>
            </a:r>
            <a:endParaRPr sz="11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OEI Rubric</a:t>
            </a:r>
            <a:endParaRPr/>
          </a:p>
        </p:txBody>
      </p:sp>
      <p:sp>
        <p:nvSpPr>
          <p:cNvPr id="105" name="Google Shape;105;p21"/>
          <p:cNvSpPr txBox="1"/>
          <p:nvPr>
            <p:ph idx="1" type="subTitle"/>
          </p:nvPr>
        </p:nvSpPr>
        <p:spPr>
          <a:xfrm>
            <a:off x="265500" y="2571750"/>
            <a:ext cx="4045200" cy="195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ctr">
              <a:spcBef>
                <a:spcPts val="0"/>
              </a:spcBef>
              <a:spcAft>
                <a:spcPts val="0"/>
              </a:spcAft>
              <a:buNone/>
            </a:pPr>
            <a:r>
              <a:rPr lang="en"/>
              <a:t>ECC has already adopted the OEI Rubric.</a:t>
            </a:r>
            <a:endParaRPr/>
          </a:p>
          <a:p>
            <a:pPr indent="0" lvl="0" marL="0" rtl="0" algn="ctr">
              <a:spcBef>
                <a:spcPts val="0"/>
              </a:spcBef>
              <a:spcAft>
                <a:spcPts val="0"/>
              </a:spcAft>
              <a:buNone/>
            </a:pPr>
            <a:r>
              <a:rPr lang="en"/>
              <a:t>Needs official </a:t>
            </a:r>
            <a:r>
              <a:rPr lang="en"/>
              <a:t>recommendation</a:t>
            </a:r>
            <a:r>
              <a:rPr lang="en"/>
              <a:t> to senate for approval.</a:t>
            </a:r>
            <a:endParaRPr/>
          </a:p>
        </p:txBody>
      </p:sp>
      <p:sp>
        <p:nvSpPr>
          <p:cNvPr id="106" name="Google Shape;106;p21"/>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t/>
            </a:r>
            <a:endParaRPr/>
          </a:p>
        </p:txBody>
      </p:sp>
      <p:pic>
        <p:nvPicPr>
          <p:cNvPr id="107" name="Google Shape;107;p21">
            <a:hlinkClick r:id="rId3"/>
          </p:cNvPr>
          <p:cNvPicPr preferRelativeResize="0"/>
          <p:nvPr/>
        </p:nvPicPr>
        <p:blipFill>
          <a:blip r:embed="rId4">
            <a:alphaModFix/>
          </a:blip>
          <a:stretch>
            <a:fillRect/>
          </a:stretch>
        </p:blipFill>
        <p:spPr>
          <a:xfrm>
            <a:off x="4776725" y="724075"/>
            <a:ext cx="4162527" cy="3695099"/>
          </a:xfrm>
          <a:prstGeom prst="rect">
            <a:avLst/>
          </a:prstGeom>
          <a:noFill/>
          <a:ln>
            <a:noFill/>
          </a:ln>
        </p:spPr>
      </p:pic>
      <p:sp>
        <p:nvSpPr>
          <p:cNvPr id="108" name="Google Shape;108;p21"/>
          <p:cNvSpPr txBox="1"/>
          <p:nvPr/>
        </p:nvSpPr>
        <p:spPr>
          <a:xfrm>
            <a:off x="4776725" y="4560925"/>
            <a:ext cx="4367100" cy="36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5"/>
              </a:rPr>
              <a:t>http://cvc.edu/wp-content/uploads/2015/11/OEI_Rubric_Edited-ACC.pdf</a:t>
            </a:r>
            <a:r>
              <a:rPr lang="en" sz="1000"/>
              <a:t> </a:t>
            </a:r>
            <a:endParaRPr sz="10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BA075100CCC2439C6C59EBD870AD93" ma:contentTypeVersion="15" ma:contentTypeDescription="Create a new document." ma:contentTypeScope="" ma:versionID="18bf43e84084a961ae90c8033218ef5d">
  <xsd:schema xmlns:xsd="http://www.w3.org/2001/XMLSchema" xmlns:xs="http://www.w3.org/2001/XMLSchema" xmlns:p="http://schemas.microsoft.com/office/2006/metadata/properties" xmlns:ns2="0fdf87a7-f9cf-4586-b3f6-a593b3fb8cb6" xmlns:ns3="b1b3ff20-403c-4f54-9938-a1f560f1863e" targetNamespace="http://schemas.microsoft.com/office/2006/metadata/properties" ma:root="true" ma:fieldsID="bbb6cff70591390ba8162b171a3ef820" ns2:_="" ns3:_="">
    <xsd:import namespace="0fdf87a7-f9cf-4586-b3f6-a593b3fb8cb6"/>
    <xsd:import namespace="b1b3ff20-403c-4f54-9938-a1f560f1863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df87a7-f9cf-4586-b3f6-a593b3fb8c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4091207-ce1c-4ccc-a85f-94e969b489c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1b3ff20-403c-4f54-9938-a1f560f1863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afe34f9-5592-44fb-a6db-3a1503b25e47}" ma:internalName="TaxCatchAll" ma:showField="CatchAllData" ma:web="b1b3ff20-403c-4f54-9938-a1f560f186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1b3ff20-403c-4f54-9938-a1f560f1863e" xsi:nil="true"/>
    <lcf76f155ced4ddcb4097134ff3c332f xmlns="0fdf87a7-f9cf-4586-b3f6-a593b3fb8cb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0F5AC3A-8FED-4E11-87C1-1F4A992950AA}"/>
</file>

<file path=customXml/itemProps2.xml><?xml version="1.0" encoding="utf-8"?>
<ds:datastoreItem xmlns:ds="http://schemas.openxmlformats.org/officeDocument/2006/customXml" ds:itemID="{27D79E3D-39BC-46AD-9540-CF16D356B82A}"/>
</file>

<file path=customXml/itemProps3.xml><?xml version="1.0" encoding="utf-8"?>
<ds:datastoreItem xmlns:ds="http://schemas.openxmlformats.org/officeDocument/2006/customXml" ds:itemID="{BCBD7E9A-0FED-4A13-B444-0F4310CDFE14}"/>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0x01010069BA075100CCC2439C6C59EBD870AD93</vt:lpwstr>
  </property>
</Properties>
</file>