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1" r:id="rId2"/>
    <p:sldId id="314" r:id="rId3"/>
    <p:sldId id="312" r:id="rId4"/>
  </p:sldIdLst>
  <p:sldSz cx="9144000" cy="6858000" type="screen4x3"/>
  <p:notesSz cx="7172325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6" userDrawn="1">
          <p15:clr>
            <a:srgbClr val="A4A3A4"/>
          </p15:clr>
        </p15:guide>
        <p15:guide id="2" pos="225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88"/>
    <a:srgbClr val="B90E4F"/>
    <a:srgbClr val="374A9C"/>
    <a:srgbClr val="7280BB"/>
    <a:srgbClr val="8390CA"/>
    <a:srgbClr val="96A3DD"/>
    <a:srgbClr val="C1CAF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995" autoAdjust="0"/>
  </p:normalViewPr>
  <p:slideViewPr>
    <p:cSldViewPr>
      <p:cViewPr varScale="1">
        <p:scale>
          <a:sx n="78" d="100"/>
          <a:sy n="78" d="100"/>
        </p:scale>
        <p:origin x="26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2956"/>
        <p:guide pos="22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08008" cy="469265"/>
          </a:xfrm>
          <a:prstGeom prst="rect">
            <a:avLst/>
          </a:prstGeom>
        </p:spPr>
        <p:txBody>
          <a:bodyPr vert="horz" lIns="94603" tIns="47302" rIns="94603" bIns="4730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62658" y="0"/>
            <a:ext cx="3108008" cy="469265"/>
          </a:xfrm>
          <a:prstGeom prst="rect">
            <a:avLst/>
          </a:prstGeom>
        </p:spPr>
        <p:txBody>
          <a:bodyPr vert="horz" lIns="94603" tIns="47302" rIns="94603" bIns="47302" rtlCol="0"/>
          <a:lstStyle>
            <a:lvl1pPr algn="r">
              <a:defRPr sz="1200"/>
            </a:lvl1pPr>
          </a:lstStyle>
          <a:p>
            <a:fld id="{BA459B7F-B94A-401A-BA64-D8087EF33B94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4407"/>
            <a:ext cx="3108008" cy="469265"/>
          </a:xfrm>
          <a:prstGeom prst="rect">
            <a:avLst/>
          </a:prstGeom>
        </p:spPr>
        <p:txBody>
          <a:bodyPr vert="horz" lIns="94603" tIns="47302" rIns="94603" bIns="4730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62658" y="8914407"/>
            <a:ext cx="3108008" cy="469265"/>
          </a:xfrm>
          <a:prstGeom prst="rect">
            <a:avLst/>
          </a:prstGeom>
        </p:spPr>
        <p:txBody>
          <a:bodyPr vert="horz" lIns="94603" tIns="47302" rIns="94603" bIns="47302" rtlCol="0" anchor="b"/>
          <a:lstStyle>
            <a:lvl1pPr algn="r">
              <a:defRPr sz="1200"/>
            </a:lvl1pPr>
          </a:lstStyle>
          <a:p>
            <a:fld id="{52526CD6-5BF7-4930-85D5-6DFDE9071E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242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08008" cy="469265"/>
          </a:xfrm>
          <a:prstGeom prst="rect">
            <a:avLst/>
          </a:prstGeom>
        </p:spPr>
        <p:txBody>
          <a:bodyPr vert="horz" lIns="94603" tIns="47302" rIns="94603" bIns="4730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62658" y="0"/>
            <a:ext cx="3108008" cy="469265"/>
          </a:xfrm>
          <a:prstGeom prst="rect">
            <a:avLst/>
          </a:prstGeom>
        </p:spPr>
        <p:txBody>
          <a:bodyPr vert="horz" lIns="94603" tIns="47302" rIns="94603" bIns="47302" rtlCol="0"/>
          <a:lstStyle>
            <a:lvl1pPr algn="r">
              <a:defRPr sz="1200"/>
            </a:lvl1pPr>
          </a:lstStyle>
          <a:p>
            <a:fld id="{AC579637-E12C-4839-87B8-5FF6F32E8273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9838" y="703263"/>
            <a:ext cx="4692650" cy="3519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03" tIns="47302" rIns="94603" bIns="4730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7233" y="4458018"/>
            <a:ext cx="5737860" cy="4223385"/>
          </a:xfrm>
          <a:prstGeom prst="rect">
            <a:avLst/>
          </a:prstGeom>
        </p:spPr>
        <p:txBody>
          <a:bodyPr vert="horz" lIns="94603" tIns="47302" rIns="94603" bIns="4730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108008" cy="469265"/>
          </a:xfrm>
          <a:prstGeom prst="rect">
            <a:avLst/>
          </a:prstGeom>
        </p:spPr>
        <p:txBody>
          <a:bodyPr vert="horz" lIns="94603" tIns="47302" rIns="94603" bIns="4730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62658" y="8914407"/>
            <a:ext cx="3108008" cy="469265"/>
          </a:xfrm>
          <a:prstGeom prst="rect">
            <a:avLst/>
          </a:prstGeom>
        </p:spPr>
        <p:txBody>
          <a:bodyPr vert="horz" lIns="94603" tIns="47302" rIns="94603" bIns="47302" rtlCol="0" anchor="b"/>
          <a:lstStyle>
            <a:lvl1pPr algn="r">
              <a:defRPr sz="1200"/>
            </a:lvl1pPr>
          </a:lstStyle>
          <a:p>
            <a:fld id="{325399D7-D9DD-4014-9B44-094733F87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564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6A591-B729-4643-8E61-0CC158E0A4A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796925" indent="-569913">
              <a:spcBef>
                <a:spcPts val="1600"/>
              </a:spcBef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6158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A591-B729-4643-8E61-0CC158E0A4A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52400" y="6172200"/>
            <a:ext cx="40386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18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81000"/>
            <a:ext cx="9144000" cy="990600"/>
          </a:xfrm>
          <a:prstGeom prst="rect">
            <a:avLst/>
          </a:prstGeom>
          <a:solidFill>
            <a:srgbClr val="B90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796925" indent="-569913">
              <a:spcBef>
                <a:spcPts val="1600"/>
              </a:spcBef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A591-B729-4643-8E61-0CC158E0A4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82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267200"/>
            <a:ext cx="9144000" cy="1752600"/>
          </a:xfrm>
          <a:prstGeom prst="rect">
            <a:avLst/>
          </a:prstGeom>
          <a:solidFill>
            <a:srgbClr val="B90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19600"/>
            <a:ext cx="7772400" cy="1362075"/>
          </a:xfrm>
        </p:spPr>
        <p:txBody>
          <a:bodyPr anchor="t"/>
          <a:lstStyle>
            <a:lvl1pPr algn="l">
              <a:defRPr sz="48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384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A591-B729-4643-8E61-0CC158E0A4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105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81000"/>
            <a:ext cx="9144000" cy="990600"/>
          </a:xfrm>
          <a:prstGeom prst="rect">
            <a:avLst/>
          </a:prstGeom>
          <a:solidFill>
            <a:srgbClr val="B90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A591-B729-4643-8E61-0CC158E0A4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826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381000"/>
            <a:ext cx="9144000" cy="990600"/>
          </a:xfrm>
          <a:prstGeom prst="rect">
            <a:avLst/>
          </a:prstGeom>
          <a:solidFill>
            <a:srgbClr val="B90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A591-B729-4643-8E61-0CC158E0A4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882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81000"/>
            <a:ext cx="9144000" cy="990600"/>
          </a:xfrm>
          <a:prstGeom prst="rect">
            <a:avLst/>
          </a:prstGeom>
          <a:solidFill>
            <a:srgbClr val="B90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A591-B729-4643-8E61-0CC158E0A4A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796925" indent="-569913">
              <a:spcBef>
                <a:spcPts val="1600"/>
              </a:spcBef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467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6A591-B729-4643-8E61-0CC158E0A4A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796925" indent="-569913">
              <a:spcBef>
                <a:spcPts val="1600"/>
              </a:spcBef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151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MASTER STYLE SHEET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6A591-B729-4643-8E61-0CC158E0A4A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914400" y="6324600"/>
            <a:ext cx="5029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12" y="6248400"/>
            <a:ext cx="341376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620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5526-4267-4A0E-8A7A-BD56F19D9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Institutional Capacity Assessment Tool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C9F726-16A2-4314-8C30-53880BF9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A591-B729-4643-8E61-0CC158E0A4AA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6436C7A-B990-47F0-BD5F-9D69C4C50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260" y="1981199"/>
            <a:ext cx="1173648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" name="Group 1">
            <a:extLst>
              <a:ext uri="{FF2B5EF4-FFF2-40B4-BE49-F238E27FC236}">
                <a16:creationId xmlns:a16="http://schemas.microsoft.com/office/drawing/2014/main" id="{A80FD1E3-26BB-42ED-8518-1D016E3552BD}"/>
              </a:ext>
            </a:extLst>
          </p:cNvPr>
          <p:cNvGrpSpPr>
            <a:grpSpLocks/>
          </p:cNvGrpSpPr>
          <p:nvPr/>
        </p:nvGrpSpPr>
        <p:grpSpPr bwMode="auto">
          <a:xfrm>
            <a:off x="142461" y="1461171"/>
            <a:ext cx="2143539" cy="3028277"/>
            <a:chOff x="-65" y="-3"/>
            <a:chExt cx="2631" cy="3717"/>
          </a:xfrm>
        </p:grpSpPr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69FB01BA-30E6-4453-83FA-A0E2E9263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5" y="434"/>
              <a:ext cx="2631" cy="328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 dirty="0"/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216FFC4F-5C77-40FC-BD2B-32A724C35F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" y="2604"/>
              <a:ext cx="2194" cy="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LEVEL 4</a:t>
              </a:r>
              <a:endPara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Exemplary level of capacity in place</a:t>
              </a:r>
              <a:r>
                <a:rPr kumimoji="0" lang="en-US" altLang="en-US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.</a:t>
              </a:r>
              <a:endPara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76D17430-45DB-4819-9F90-7558B3036A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" y="1994"/>
              <a:ext cx="2386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LEVEL 3</a:t>
              </a:r>
              <a:endPara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Strong level of capacity in place</a:t>
              </a:r>
              <a:r>
                <a:rPr kumimoji="0" lang="en-US" altLang="en-US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.</a:t>
              </a:r>
              <a:endPara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Text Box 4">
              <a:extLst>
                <a:ext uri="{FF2B5EF4-FFF2-40B4-BE49-F238E27FC236}">
                  <a16:creationId xmlns:a16="http://schemas.microsoft.com/office/drawing/2014/main" id="{23D3D799-8B43-4A44-91F7-9DF8E0BADC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" y="1183"/>
              <a:ext cx="1937" cy="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LEVEL 2</a:t>
              </a:r>
              <a:endPara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Moderate level of capacity established</a:t>
              </a:r>
              <a:r>
                <a:rPr kumimoji="0" lang="en-US" altLang="en-US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.</a:t>
              </a:r>
              <a:endPara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Text Box 3">
              <a:extLst>
                <a:ext uri="{FF2B5EF4-FFF2-40B4-BE49-F238E27FC236}">
                  <a16:creationId xmlns:a16="http://schemas.microsoft.com/office/drawing/2014/main" id="{B2541E26-7CD9-4BB3-9683-767B828859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" y="434"/>
              <a:ext cx="2533" cy="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LEVEL 1</a:t>
              </a:r>
              <a:endPara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Minimal level of capacity in place with a clear need to build strength</a:t>
              </a:r>
              <a:r>
                <a:rPr kumimoji="0" lang="en-US" altLang="en-US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.</a:t>
              </a:r>
              <a:endPara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Text Box 2">
              <a:extLst>
                <a:ext uri="{FF2B5EF4-FFF2-40B4-BE49-F238E27FC236}">
                  <a16:creationId xmlns:a16="http://schemas.microsoft.com/office/drawing/2014/main" id="{AE9C1DCA-A0AA-42F9-A6FC-D94922A05C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65" y="-3"/>
              <a:ext cx="2631" cy="407"/>
            </a:xfrm>
            <a:prstGeom prst="rect">
              <a:avLst/>
            </a:prstGeom>
            <a:solidFill>
              <a:srgbClr val="008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ea typeface="Arial" panose="020B0604020202020204" pitchFamily="34" charset="0"/>
                </a:rPr>
                <a:t>LEVELS KEY</a:t>
              </a:r>
              <a:endPara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6" name="Group 27">
            <a:extLst>
              <a:ext uri="{FF2B5EF4-FFF2-40B4-BE49-F238E27FC236}">
                <a16:creationId xmlns:a16="http://schemas.microsoft.com/office/drawing/2014/main" id="{51343659-4968-4B7B-907D-EEC9DA3D226D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13" name="Freeform 28">
              <a:extLst>
                <a:ext uri="{FF2B5EF4-FFF2-40B4-BE49-F238E27FC236}">
                  <a16:creationId xmlns:a16="http://schemas.microsoft.com/office/drawing/2014/main" id="{31429C06-66CC-4D86-B852-0E8B282DD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25">
            <a:extLst>
              <a:ext uri="{FF2B5EF4-FFF2-40B4-BE49-F238E27FC236}">
                <a16:creationId xmlns:a16="http://schemas.microsoft.com/office/drawing/2014/main" id="{2EAC7D8F-F52A-4FC0-8FA7-DA53DEE5797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15" name="Freeform 26">
              <a:extLst>
                <a:ext uri="{FF2B5EF4-FFF2-40B4-BE49-F238E27FC236}">
                  <a16:creationId xmlns:a16="http://schemas.microsoft.com/office/drawing/2014/main" id="{C09FA128-4E2C-49FD-9245-222E8E71FED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23">
            <a:extLst>
              <a:ext uri="{FF2B5EF4-FFF2-40B4-BE49-F238E27FC236}">
                <a16:creationId xmlns:a16="http://schemas.microsoft.com/office/drawing/2014/main" id="{B9FDFC6B-FDB5-41D1-B656-A8831899DD1C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17" name="Freeform 24">
              <a:extLst>
                <a:ext uri="{FF2B5EF4-FFF2-40B4-BE49-F238E27FC236}">
                  <a16:creationId xmlns:a16="http://schemas.microsoft.com/office/drawing/2014/main" id="{191E53B7-8FEB-4B6B-A724-45FB42CCB53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" name="Group 21">
            <a:extLst>
              <a:ext uri="{FF2B5EF4-FFF2-40B4-BE49-F238E27FC236}">
                <a16:creationId xmlns:a16="http://schemas.microsoft.com/office/drawing/2014/main" id="{AE9C5C82-5998-4BDB-8811-AAFDBDB12EB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19" name="Freeform 22">
              <a:extLst>
                <a:ext uri="{FF2B5EF4-FFF2-40B4-BE49-F238E27FC236}">
                  <a16:creationId xmlns:a16="http://schemas.microsoft.com/office/drawing/2014/main" id="{D8F0C58F-F28F-4C52-908B-7EA6BAD101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51DCDBE-71D8-4A41-944E-9C7F162810A7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C26326FF-CF62-4540-BDB2-D9029EA91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" name="Group 17">
            <a:extLst>
              <a:ext uri="{FF2B5EF4-FFF2-40B4-BE49-F238E27FC236}">
                <a16:creationId xmlns:a16="http://schemas.microsoft.com/office/drawing/2014/main" id="{FAE56E13-486A-4A1B-B213-0E48AA57DC8D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076826B9-6B13-40D3-87E8-A20FF2CF9CB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" name="Group 15">
            <a:extLst>
              <a:ext uri="{FF2B5EF4-FFF2-40B4-BE49-F238E27FC236}">
                <a16:creationId xmlns:a16="http://schemas.microsoft.com/office/drawing/2014/main" id="{2E548D22-80E3-4B43-979B-BB2F0F3CB0B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20135E60-D60F-4C9A-BA78-673200CAA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6" name="Group 13">
            <a:extLst>
              <a:ext uri="{FF2B5EF4-FFF2-40B4-BE49-F238E27FC236}">
                <a16:creationId xmlns:a16="http://schemas.microsoft.com/office/drawing/2014/main" id="{F8FE12BF-6F5E-4555-A67D-53FAFBFB2ACE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221BF0A8-BED5-41B2-9E7A-789C9B5C98A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" name="Group 11">
            <a:extLst>
              <a:ext uri="{FF2B5EF4-FFF2-40B4-BE49-F238E27FC236}">
                <a16:creationId xmlns:a16="http://schemas.microsoft.com/office/drawing/2014/main" id="{0734B1FE-9786-4B10-A805-D2BB2D62CED6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D75310ED-F2C1-47D8-8DBB-3C7E34B6E2E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" name="Group 9">
            <a:extLst>
              <a:ext uri="{FF2B5EF4-FFF2-40B4-BE49-F238E27FC236}">
                <a16:creationId xmlns:a16="http://schemas.microsoft.com/office/drawing/2014/main" id="{CE63F460-05E8-4FFB-A5C6-861B4C1BE926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31" name="Freeform 10">
              <a:extLst>
                <a:ext uri="{FF2B5EF4-FFF2-40B4-BE49-F238E27FC236}">
                  <a16:creationId xmlns:a16="http://schemas.microsoft.com/office/drawing/2014/main" id="{ED60C683-97D7-4473-A2F1-79E6D08EF3A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2" name="Group 7">
            <a:extLst>
              <a:ext uri="{FF2B5EF4-FFF2-40B4-BE49-F238E27FC236}">
                <a16:creationId xmlns:a16="http://schemas.microsoft.com/office/drawing/2014/main" id="{7BEA3566-ECAE-4434-9771-51C8D2283A2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86AE3C3E-5F02-4FAC-8200-5D854EBF93A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4" name="Group 5">
            <a:extLst>
              <a:ext uri="{FF2B5EF4-FFF2-40B4-BE49-F238E27FC236}">
                <a16:creationId xmlns:a16="http://schemas.microsoft.com/office/drawing/2014/main" id="{3E38B41C-A0F1-43F6-9747-5902B12CE2D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34521964-6AA0-4450-B163-E5524610824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6" name="Group 3">
            <a:extLst>
              <a:ext uri="{FF2B5EF4-FFF2-40B4-BE49-F238E27FC236}">
                <a16:creationId xmlns:a16="http://schemas.microsoft.com/office/drawing/2014/main" id="{F9601999-709E-412F-9866-5E40A89CFE9C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37" name="Freeform 4">
              <a:extLst>
                <a:ext uri="{FF2B5EF4-FFF2-40B4-BE49-F238E27FC236}">
                  <a16:creationId xmlns:a16="http://schemas.microsoft.com/office/drawing/2014/main" id="{A5833DD3-458A-49A6-9BE0-7450A1A7BE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8" name="Group 1">
            <a:extLst>
              <a:ext uri="{FF2B5EF4-FFF2-40B4-BE49-F238E27FC236}">
                <a16:creationId xmlns:a16="http://schemas.microsoft.com/office/drawing/2014/main" id="{BDE5B24F-3716-4985-ABD6-D8F399A16563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39" name="Freeform 2">
              <a:extLst>
                <a:ext uri="{FF2B5EF4-FFF2-40B4-BE49-F238E27FC236}">
                  <a16:creationId xmlns:a16="http://schemas.microsoft.com/office/drawing/2014/main" id="{459157D9-002B-4346-867E-B95361B8E66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4" name="Picture 43">
            <a:extLst>
              <a:ext uri="{FF2B5EF4-FFF2-40B4-BE49-F238E27FC236}">
                <a16:creationId xmlns:a16="http://schemas.microsoft.com/office/drawing/2014/main" id="{5263DFA8-409F-4DDB-A0ED-F8B656853F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5843" y="1937257"/>
            <a:ext cx="6867144" cy="1908048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3D7F451A-B2CC-469A-ADC1-E66BB5045EE2}"/>
              </a:ext>
            </a:extLst>
          </p:cNvPr>
          <p:cNvSpPr txBox="1"/>
          <p:nvPr/>
        </p:nvSpPr>
        <p:spPr>
          <a:xfrm>
            <a:off x="270014" y="4638540"/>
            <a:ext cx="252454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157 Respondents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71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25 administrators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41 full-time faculty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14 adjunct faculty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6 other</a:t>
            </a:r>
          </a:p>
        </p:txBody>
      </p:sp>
    </p:spTree>
    <p:extLst>
      <p:ext uri="{BB962C8B-B14F-4D97-AF65-F5344CB8AC3E}">
        <p14:creationId xmlns:p14="http://schemas.microsoft.com/office/powerpoint/2010/main" val="243002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5526-4267-4A0E-8A7A-BD56F19D9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Institutional Capacity Assessment Tool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C9F726-16A2-4314-8C30-53880BF9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A591-B729-4643-8E61-0CC158E0A4AA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6436C7A-B990-47F0-BD5F-9D69C4C50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260" y="1981199"/>
            <a:ext cx="1173648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" name="Group 1">
            <a:extLst>
              <a:ext uri="{FF2B5EF4-FFF2-40B4-BE49-F238E27FC236}">
                <a16:creationId xmlns:a16="http://schemas.microsoft.com/office/drawing/2014/main" id="{A80FD1E3-26BB-42ED-8518-1D016E3552BD}"/>
              </a:ext>
            </a:extLst>
          </p:cNvPr>
          <p:cNvGrpSpPr>
            <a:grpSpLocks/>
          </p:cNvGrpSpPr>
          <p:nvPr/>
        </p:nvGrpSpPr>
        <p:grpSpPr bwMode="auto">
          <a:xfrm>
            <a:off x="142461" y="1461171"/>
            <a:ext cx="2143539" cy="3028277"/>
            <a:chOff x="-65" y="-3"/>
            <a:chExt cx="2631" cy="3717"/>
          </a:xfrm>
        </p:grpSpPr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69FB01BA-30E6-4453-83FA-A0E2E9263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5" y="434"/>
              <a:ext cx="2631" cy="328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 dirty="0"/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216FFC4F-5C77-40FC-BD2B-32A724C35F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" y="2604"/>
              <a:ext cx="2194" cy="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LEVEL 4</a:t>
              </a:r>
              <a:endPara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Exemplary level of capacity in place</a:t>
              </a:r>
              <a:r>
                <a:rPr kumimoji="0" lang="en-US" altLang="en-US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.</a:t>
              </a:r>
              <a:endPara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76D17430-45DB-4819-9F90-7558B3036A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" y="1994"/>
              <a:ext cx="2386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LEVEL 3</a:t>
              </a:r>
              <a:endPara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Strong level of capacity in place</a:t>
              </a:r>
              <a:r>
                <a:rPr kumimoji="0" lang="en-US" altLang="en-US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.</a:t>
              </a:r>
              <a:endPara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Text Box 4">
              <a:extLst>
                <a:ext uri="{FF2B5EF4-FFF2-40B4-BE49-F238E27FC236}">
                  <a16:creationId xmlns:a16="http://schemas.microsoft.com/office/drawing/2014/main" id="{23D3D799-8B43-4A44-91F7-9DF8E0BADC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" y="1183"/>
              <a:ext cx="1937" cy="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LEVEL 2</a:t>
              </a:r>
              <a:endPara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Moderate level of capacity established</a:t>
              </a:r>
              <a:r>
                <a:rPr kumimoji="0" lang="en-US" altLang="en-US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.</a:t>
              </a:r>
              <a:endPara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Text Box 3">
              <a:extLst>
                <a:ext uri="{FF2B5EF4-FFF2-40B4-BE49-F238E27FC236}">
                  <a16:creationId xmlns:a16="http://schemas.microsoft.com/office/drawing/2014/main" id="{B2541E26-7CD9-4BB3-9683-767B828859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" y="434"/>
              <a:ext cx="2533" cy="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LEVEL 1</a:t>
              </a:r>
              <a:endPara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Minimal level of capacity in place with a clear need to build strength</a:t>
              </a:r>
              <a:r>
                <a:rPr kumimoji="0" lang="en-US" altLang="en-US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Arial" panose="020B0604020202020204" pitchFamily="34" charset="0"/>
                </a:rPr>
                <a:t>.</a:t>
              </a:r>
              <a:endPara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Text Box 2">
              <a:extLst>
                <a:ext uri="{FF2B5EF4-FFF2-40B4-BE49-F238E27FC236}">
                  <a16:creationId xmlns:a16="http://schemas.microsoft.com/office/drawing/2014/main" id="{AE9C1DCA-A0AA-42F9-A6FC-D94922A05C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65" y="-3"/>
              <a:ext cx="2631" cy="407"/>
            </a:xfrm>
            <a:prstGeom prst="rect">
              <a:avLst/>
            </a:prstGeom>
            <a:solidFill>
              <a:srgbClr val="008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ea typeface="Arial" panose="020B0604020202020204" pitchFamily="34" charset="0"/>
                </a:rPr>
                <a:t>LEVELS KEY</a:t>
              </a:r>
              <a:endPara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6" name="Group 27">
            <a:extLst>
              <a:ext uri="{FF2B5EF4-FFF2-40B4-BE49-F238E27FC236}">
                <a16:creationId xmlns:a16="http://schemas.microsoft.com/office/drawing/2014/main" id="{51343659-4968-4B7B-907D-EEC9DA3D226D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13" name="Freeform 28">
              <a:extLst>
                <a:ext uri="{FF2B5EF4-FFF2-40B4-BE49-F238E27FC236}">
                  <a16:creationId xmlns:a16="http://schemas.microsoft.com/office/drawing/2014/main" id="{31429C06-66CC-4D86-B852-0E8B282DD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25">
            <a:extLst>
              <a:ext uri="{FF2B5EF4-FFF2-40B4-BE49-F238E27FC236}">
                <a16:creationId xmlns:a16="http://schemas.microsoft.com/office/drawing/2014/main" id="{2EAC7D8F-F52A-4FC0-8FA7-DA53DEE5797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15" name="Freeform 26">
              <a:extLst>
                <a:ext uri="{FF2B5EF4-FFF2-40B4-BE49-F238E27FC236}">
                  <a16:creationId xmlns:a16="http://schemas.microsoft.com/office/drawing/2014/main" id="{C09FA128-4E2C-49FD-9245-222E8E71FED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23">
            <a:extLst>
              <a:ext uri="{FF2B5EF4-FFF2-40B4-BE49-F238E27FC236}">
                <a16:creationId xmlns:a16="http://schemas.microsoft.com/office/drawing/2014/main" id="{B9FDFC6B-FDB5-41D1-B656-A8831899DD1C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17" name="Freeform 24">
              <a:extLst>
                <a:ext uri="{FF2B5EF4-FFF2-40B4-BE49-F238E27FC236}">
                  <a16:creationId xmlns:a16="http://schemas.microsoft.com/office/drawing/2014/main" id="{191E53B7-8FEB-4B6B-A724-45FB42CCB53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" name="Group 21">
            <a:extLst>
              <a:ext uri="{FF2B5EF4-FFF2-40B4-BE49-F238E27FC236}">
                <a16:creationId xmlns:a16="http://schemas.microsoft.com/office/drawing/2014/main" id="{AE9C5C82-5998-4BDB-8811-AAFDBDB12EB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19" name="Freeform 22">
              <a:extLst>
                <a:ext uri="{FF2B5EF4-FFF2-40B4-BE49-F238E27FC236}">
                  <a16:creationId xmlns:a16="http://schemas.microsoft.com/office/drawing/2014/main" id="{D8F0C58F-F28F-4C52-908B-7EA6BAD101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51DCDBE-71D8-4A41-944E-9C7F162810A7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C26326FF-CF62-4540-BDB2-D9029EA91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" name="Group 17">
            <a:extLst>
              <a:ext uri="{FF2B5EF4-FFF2-40B4-BE49-F238E27FC236}">
                <a16:creationId xmlns:a16="http://schemas.microsoft.com/office/drawing/2014/main" id="{FAE56E13-486A-4A1B-B213-0E48AA57DC8D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076826B9-6B13-40D3-87E8-A20FF2CF9CB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" name="Group 15">
            <a:extLst>
              <a:ext uri="{FF2B5EF4-FFF2-40B4-BE49-F238E27FC236}">
                <a16:creationId xmlns:a16="http://schemas.microsoft.com/office/drawing/2014/main" id="{2E548D22-80E3-4B43-979B-BB2F0F3CB0B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20135E60-D60F-4C9A-BA78-673200CAA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6" name="Group 13">
            <a:extLst>
              <a:ext uri="{FF2B5EF4-FFF2-40B4-BE49-F238E27FC236}">
                <a16:creationId xmlns:a16="http://schemas.microsoft.com/office/drawing/2014/main" id="{F8FE12BF-6F5E-4555-A67D-53FAFBFB2ACE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221BF0A8-BED5-41B2-9E7A-789C9B5C98A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" name="Group 11">
            <a:extLst>
              <a:ext uri="{FF2B5EF4-FFF2-40B4-BE49-F238E27FC236}">
                <a16:creationId xmlns:a16="http://schemas.microsoft.com/office/drawing/2014/main" id="{0734B1FE-9786-4B10-A805-D2BB2D62CED6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D75310ED-F2C1-47D8-8DBB-3C7E34B6E2E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" name="Group 9">
            <a:extLst>
              <a:ext uri="{FF2B5EF4-FFF2-40B4-BE49-F238E27FC236}">
                <a16:creationId xmlns:a16="http://schemas.microsoft.com/office/drawing/2014/main" id="{CE63F460-05E8-4FFB-A5C6-861B4C1BE926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31" name="Freeform 10">
              <a:extLst>
                <a:ext uri="{FF2B5EF4-FFF2-40B4-BE49-F238E27FC236}">
                  <a16:creationId xmlns:a16="http://schemas.microsoft.com/office/drawing/2014/main" id="{ED60C683-97D7-4473-A2F1-79E6D08EF3A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2" name="Group 7">
            <a:extLst>
              <a:ext uri="{FF2B5EF4-FFF2-40B4-BE49-F238E27FC236}">
                <a16:creationId xmlns:a16="http://schemas.microsoft.com/office/drawing/2014/main" id="{7BEA3566-ECAE-4434-9771-51C8D2283A2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86AE3C3E-5F02-4FAC-8200-5D854EBF93A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4" name="Group 5">
            <a:extLst>
              <a:ext uri="{FF2B5EF4-FFF2-40B4-BE49-F238E27FC236}">
                <a16:creationId xmlns:a16="http://schemas.microsoft.com/office/drawing/2014/main" id="{3E38B41C-A0F1-43F6-9747-5902B12CE2D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34521964-6AA0-4450-B163-E5524610824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6" name="Group 3">
            <a:extLst>
              <a:ext uri="{FF2B5EF4-FFF2-40B4-BE49-F238E27FC236}">
                <a16:creationId xmlns:a16="http://schemas.microsoft.com/office/drawing/2014/main" id="{F9601999-709E-412F-9866-5E40A89CFE9C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37" name="Freeform 4">
              <a:extLst>
                <a:ext uri="{FF2B5EF4-FFF2-40B4-BE49-F238E27FC236}">
                  <a16:creationId xmlns:a16="http://schemas.microsoft.com/office/drawing/2014/main" id="{A5833DD3-458A-49A6-9BE0-7450A1A7BE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8" name="Group 1">
            <a:extLst>
              <a:ext uri="{FF2B5EF4-FFF2-40B4-BE49-F238E27FC236}">
                <a16:creationId xmlns:a16="http://schemas.microsoft.com/office/drawing/2014/main" id="{BDE5B24F-3716-4985-ABD6-D8F399A16563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1588" cy="1588"/>
            <a:chOff x="0" y="0"/>
            <a:chExt cx="2" cy="2"/>
          </a:xfrm>
        </p:grpSpPr>
        <p:sp>
          <p:nvSpPr>
            <p:cNvPr id="39" name="Freeform 2">
              <a:extLst>
                <a:ext uri="{FF2B5EF4-FFF2-40B4-BE49-F238E27FC236}">
                  <a16:creationId xmlns:a16="http://schemas.microsoft.com/office/drawing/2014/main" id="{459157D9-002B-4346-867E-B95361B8E66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4" name="Picture 43">
            <a:extLst>
              <a:ext uri="{FF2B5EF4-FFF2-40B4-BE49-F238E27FC236}">
                <a16:creationId xmlns:a16="http://schemas.microsoft.com/office/drawing/2014/main" id="{5263DFA8-409F-4DDB-A0ED-F8B656853F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5843" y="1937257"/>
            <a:ext cx="6867144" cy="1908048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3D7F451A-B2CC-469A-ADC1-E66BB5045EE2}"/>
              </a:ext>
            </a:extLst>
          </p:cNvPr>
          <p:cNvSpPr txBox="1"/>
          <p:nvPr/>
        </p:nvSpPr>
        <p:spPr>
          <a:xfrm>
            <a:off x="270014" y="4638540"/>
            <a:ext cx="252454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157 Respondents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71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25 administrators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41 full-time faculty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14 adjunct faculty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6 other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C857663-9D9B-412B-92F0-071271FCB798}"/>
              </a:ext>
            </a:extLst>
          </p:cNvPr>
          <p:cNvCxnSpPr/>
          <p:nvPr/>
        </p:nvCxnSpPr>
        <p:spPr>
          <a:xfrm>
            <a:off x="3886200" y="3733800"/>
            <a:ext cx="0" cy="993519"/>
          </a:xfrm>
          <a:prstGeom prst="straightConnector1">
            <a:avLst/>
          </a:prstGeom>
          <a:ln>
            <a:solidFill>
              <a:srgbClr val="B90E4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33FA9B8-222B-4DE8-9CCC-8F4781CC32FA}"/>
              </a:ext>
            </a:extLst>
          </p:cNvPr>
          <p:cNvCxnSpPr/>
          <p:nvPr/>
        </p:nvCxnSpPr>
        <p:spPr>
          <a:xfrm>
            <a:off x="5715000" y="3713062"/>
            <a:ext cx="0" cy="993519"/>
          </a:xfrm>
          <a:prstGeom prst="straightConnector1">
            <a:avLst/>
          </a:prstGeom>
          <a:ln>
            <a:solidFill>
              <a:srgbClr val="B90E4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509FEBD-AEA5-4079-8E81-9A74E8C084AC}"/>
              </a:ext>
            </a:extLst>
          </p:cNvPr>
          <p:cNvCxnSpPr/>
          <p:nvPr/>
        </p:nvCxnSpPr>
        <p:spPr>
          <a:xfrm>
            <a:off x="6629400" y="3726511"/>
            <a:ext cx="0" cy="993519"/>
          </a:xfrm>
          <a:prstGeom prst="straightConnector1">
            <a:avLst/>
          </a:prstGeom>
          <a:ln>
            <a:solidFill>
              <a:srgbClr val="B90E4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FFB8B0D-153E-4FD9-9D24-BFA64F5539AA}"/>
              </a:ext>
            </a:extLst>
          </p:cNvPr>
          <p:cNvCxnSpPr/>
          <p:nvPr/>
        </p:nvCxnSpPr>
        <p:spPr>
          <a:xfrm>
            <a:off x="8534400" y="3726512"/>
            <a:ext cx="0" cy="993519"/>
          </a:xfrm>
          <a:prstGeom prst="straightConnector1">
            <a:avLst/>
          </a:prstGeom>
          <a:ln>
            <a:solidFill>
              <a:srgbClr val="B90E4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B4E1D63A-F668-4965-B9E0-4FFB56C8140A}"/>
              </a:ext>
            </a:extLst>
          </p:cNvPr>
          <p:cNvSpPr txBox="1"/>
          <p:nvPr/>
        </p:nvSpPr>
        <p:spPr>
          <a:xfrm>
            <a:off x="3856383" y="4802204"/>
            <a:ext cx="4771595" cy="830997"/>
          </a:xfrm>
          <a:prstGeom prst="rect">
            <a:avLst/>
          </a:prstGeom>
          <a:solidFill>
            <a:srgbClr val="008E88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bg1"/>
                </a:solidFill>
              </a:rPr>
              <a:t>Potential themes for our Capacity Café event on March 19, 2021</a:t>
            </a:r>
          </a:p>
        </p:txBody>
      </p:sp>
    </p:spTree>
    <p:extLst>
      <p:ext uri="{BB962C8B-B14F-4D97-AF65-F5344CB8AC3E}">
        <p14:creationId xmlns:p14="http://schemas.microsoft.com/office/powerpoint/2010/main" val="2208302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1F4C9-0209-4A78-BE7F-1EDCF79CE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452" y="266700"/>
            <a:ext cx="8229600" cy="1143000"/>
          </a:xfrm>
        </p:spPr>
        <p:txBody>
          <a:bodyPr/>
          <a:lstStyle/>
          <a:p>
            <a:r>
              <a:rPr lang="en-US" dirty="0"/>
              <a:t>Teaching and Learning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41B578-A745-4726-B7AB-9CD5E23BC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6A591-B729-4643-8E61-0CC158E0A4AA}" type="slidenum">
              <a:rPr lang="en-US" smtClean="0"/>
              <a:t>3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927D5D0-8D5E-42FA-8EE1-AC0AB63E6A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085975"/>
            <a:ext cx="3842506" cy="21050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55B988F-5324-4345-A09E-568E7B819D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191000"/>
            <a:ext cx="3792179" cy="210502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ADE3DE2-2539-464D-8804-64AEAD161411}"/>
              </a:ext>
            </a:extLst>
          </p:cNvPr>
          <p:cNvSpPr txBox="1"/>
          <p:nvPr/>
        </p:nvSpPr>
        <p:spPr>
          <a:xfrm>
            <a:off x="4844294" y="1752600"/>
            <a:ext cx="384250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Areas rated at low capacity by respondents (areas for growth):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Faculty demonstrate evidence-based, innovative, and reflective teaching practices as a result of professional development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Professional development meets the needs of faculty (full-time and adjunct) at various stages of their career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Teaching excellence integrated with institutional hiring, retention and promotion policies and practices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Institution provides early career guidance to help all students make informed career choices leading to high demand jobs and increased earning potential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2F4BCD-6A31-45DA-A37D-F9F5928536FA}"/>
              </a:ext>
            </a:extLst>
          </p:cNvPr>
          <p:cNvSpPr txBox="1"/>
          <p:nvPr/>
        </p:nvSpPr>
        <p:spPr>
          <a:xfrm>
            <a:off x="304800" y="1524000"/>
            <a:ext cx="3994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2.8 overall rating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837D6B-6625-4F03-BCFD-45C5BC3C489C}"/>
              </a:ext>
            </a:extLst>
          </p:cNvPr>
          <p:cNvSpPr txBox="1"/>
          <p:nvPr/>
        </p:nvSpPr>
        <p:spPr>
          <a:xfrm>
            <a:off x="228600" y="2130623"/>
            <a:ext cx="31242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Rating by area: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0A2AE8-883C-46F9-8F0A-05ED20A719AA}"/>
              </a:ext>
            </a:extLst>
          </p:cNvPr>
          <p:cNvSpPr txBox="1"/>
          <p:nvPr/>
        </p:nvSpPr>
        <p:spPr>
          <a:xfrm>
            <a:off x="270387" y="4229754"/>
            <a:ext cx="31242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Rating by employee type:</a:t>
            </a:r>
          </a:p>
        </p:txBody>
      </p:sp>
    </p:spTree>
    <p:extLst>
      <p:ext uri="{BB962C8B-B14F-4D97-AF65-F5344CB8AC3E}">
        <p14:creationId xmlns:p14="http://schemas.microsoft.com/office/powerpoint/2010/main" val="546521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4392</TotalTime>
  <Words>235</Words>
  <Application>Microsoft Office PowerPoint</Application>
  <PresentationFormat>On-screen Show (4:3)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Office Theme</vt:lpstr>
      <vt:lpstr>Institutional Capacity Assessment Tool</vt:lpstr>
      <vt:lpstr>Institutional Capacity Assessment Tool</vt:lpstr>
      <vt:lpstr>Teaching and Learning</vt:lpstr>
    </vt:vector>
  </TitlesOfParts>
  <Company>El Camino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ECC Website Redesign</dc:title>
  <dc:creator>Heather Parnock</dc:creator>
  <cp:lastModifiedBy>Lauren Sosenko</cp:lastModifiedBy>
  <cp:revision>197</cp:revision>
  <cp:lastPrinted>2020-02-19T00:06:57Z</cp:lastPrinted>
  <dcterms:created xsi:type="dcterms:W3CDTF">2016-10-07T15:07:33Z</dcterms:created>
  <dcterms:modified xsi:type="dcterms:W3CDTF">2021-02-10T05:02:33Z</dcterms:modified>
</cp:coreProperties>
</file>