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4"/>
    <p:sldMasterId id="2147483672" r:id="rId5"/>
  </p:sldMasterIdLst>
  <p:notesMasterIdLst>
    <p:notesMasterId r:id="rId59"/>
  </p:notesMasterIdLst>
  <p:handoutMasterIdLst>
    <p:handoutMasterId r:id="rId60"/>
  </p:handoutMasterIdLst>
  <p:sldIdLst>
    <p:sldId id="292" r:id="rId6"/>
    <p:sldId id="323" r:id="rId7"/>
    <p:sldId id="322" r:id="rId8"/>
    <p:sldId id="324" r:id="rId9"/>
    <p:sldId id="325" r:id="rId10"/>
    <p:sldId id="340" r:id="rId11"/>
    <p:sldId id="360" r:id="rId12"/>
    <p:sldId id="361" r:id="rId13"/>
    <p:sldId id="362" r:id="rId14"/>
    <p:sldId id="363" r:id="rId15"/>
    <p:sldId id="326" r:id="rId16"/>
    <p:sldId id="327" r:id="rId17"/>
    <p:sldId id="328" r:id="rId18"/>
    <p:sldId id="329" r:id="rId19"/>
    <p:sldId id="366" r:id="rId20"/>
    <p:sldId id="330" r:id="rId21"/>
    <p:sldId id="331" r:id="rId22"/>
    <p:sldId id="332" r:id="rId23"/>
    <p:sldId id="367" r:id="rId24"/>
    <p:sldId id="333" r:id="rId25"/>
    <p:sldId id="334" r:id="rId26"/>
    <p:sldId id="335" r:id="rId27"/>
    <p:sldId id="336" r:id="rId28"/>
    <p:sldId id="337" r:id="rId29"/>
    <p:sldId id="341" r:id="rId30"/>
    <p:sldId id="338" r:id="rId31"/>
    <p:sldId id="339" r:id="rId32"/>
    <p:sldId id="300" r:id="rId33"/>
    <p:sldId id="302" r:id="rId34"/>
    <p:sldId id="303" r:id="rId35"/>
    <p:sldId id="304" r:id="rId36"/>
    <p:sldId id="343" r:id="rId37"/>
    <p:sldId id="345" r:id="rId38"/>
    <p:sldId id="305" r:id="rId39"/>
    <p:sldId id="306" r:id="rId40"/>
    <p:sldId id="346" r:id="rId41"/>
    <p:sldId id="347" r:id="rId42"/>
    <p:sldId id="364" r:id="rId43"/>
    <p:sldId id="365" r:id="rId44"/>
    <p:sldId id="309" r:id="rId45"/>
    <p:sldId id="311" r:id="rId46"/>
    <p:sldId id="312" r:id="rId47"/>
    <p:sldId id="349" r:id="rId48"/>
    <p:sldId id="350" r:id="rId49"/>
    <p:sldId id="313" r:id="rId50"/>
    <p:sldId id="314" r:id="rId51"/>
    <p:sldId id="352" r:id="rId52"/>
    <p:sldId id="318" r:id="rId53"/>
    <p:sldId id="319" r:id="rId54"/>
    <p:sldId id="358" r:id="rId55"/>
    <p:sldId id="356" r:id="rId56"/>
    <p:sldId id="359" r:id="rId57"/>
    <p:sldId id="320" r:id="rId58"/>
  </p:sldIdLst>
  <p:sldSz cx="12192000" cy="6858000"/>
  <p:notesSz cx="6858000" cy="9144000"/>
  <p:embeddedFontLst>
    <p:embeddedFont>
      <p:font typeface="Calibri" panose="020F0502020204030204" pitchFamily="34" charset="0"/>
      <p:regular r:id="rId61"/>
      <p:bold r:id="rId62"/>
      <p:italic r:id="rId63"/>
      <p:boldItalic r:id="rId64"/>
    </p:embeddedFont>
    <p:embeddedFont>
      <p:font typeface="Tahoma" panose="020B0604030504040204" pitchFamily="34" charset="0"/>
      <p:regular r:id="rId65"/>
      <p:bold r:id="rId66"/>
    </p:embeddedFont>
    <p:embeddedFont>
      <p:font typeface="Source Sans Pro" panose="020B0503030403020204" pitchFamily="34" charset="0"/>
      <p:regular r:id="rId67"/>
      <p:bold r:id="rId68"/>
      <p:italic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6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cia, David" initials="GD" lastIdx="10" clrIdx="0">
    <p:extLst>
      <p:ext uri="{19B8F6BF-5375-455C-9EA6-DF929625EA0E}">
        <p15:presenceInfo xmlns:p15="http://schemas.microsoft.com/office/powerpoint/2012/main" userId="S-1-5-21-497965403-1571489503-621696214-7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00000"/>
    <a:srgbClr val="53575A"/>
    <a:srgbClr val="002F6D"/>
    <a:srgbClr val="E3E5E5"/>
    <a:srgbClr val="EAEAEA"/>
    <a:srgbClr val="F5F5F5"/>
    <a:srgbClr val="E7E7E7"/>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E876C-D27A-4F2F-BB86-57DA852B970E}" v="2" dt="2018-06-05T21:26:58.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65"/>
    <p:restoredTop sz="94656"/>
  </p:normalViewPr>
  <p:slideViewPr>
    <p:cSldViewPr snapToGrid="0" snapToObjects="1" showGuides="1">
      <p:cViewPr varScale="1">
        <p:scale>
          <a:sx n="115" d="100"/>
          <a:sy n="115" d="100"/>
        </p:scale>
        <p:origin x="156" y="108"/>
      </p:cViewPr>
      <p:guideLst>
        <p:guide orient="horz" pos="624"/>
        <p:guide pos="6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6.fntdata"/><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1.fntdata"/><Relationship Id="rId82"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2T09:17:38.610" idx="1">
    <p:pos x="10" y="10"/>
    <p:text>College Participation Agreement – Financial Aid Form</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2-12T09:45:18.025" idx="6">
    <p:pos x="10" y="10"/>
    <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2-12T09:28:36.863" idx="5">
    <p:pos x="10" y="10"/>
    <p:text>For cooperative work experience, units are awarded based on student on-the-job training hours, for example 75 paid hours or 60 unpaid hours equals 1 semester unit.
Units are awarded for on-the-job training hours and not for lecture.
CWE breakout
Ok to have increments (112.5 (75+37.5) paid hrs = 1.5 units)</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2-12T09:45:58.107" idx="7">
    <p:pos x="10" y="10"/>
    <p:text>The relationship between top code and Sam priority code:
If you select a CTE top code, then the Sam priority code should be A - D.
If it's not a CTE top code, the only option is E.</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2-12T09:54:28.482" idx="9">
    <p:pos x="10" y="10"/>
    <p:text>LMI need to include wage information and job growth ok. Current year must be covered in LMI data and the data should be from the region.</p:text>
    <p:extLst>
      <p:ext uri="{C676402C-5697-4E1C-873F-D02D1690AC5C}">
        <p15:threadingInfo xmlns:p15="http://schemas.microsoft.com/office/powerpoint/2012/main" timeZoneBias="4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2-12T10:03:03.207" idx="10">
    <p:pos x="10" y="10"/>
    <p:text>Transfer Goals -  within the narrative it can say that a student would plan to transfer with the degree.  
For colleges that have a degree and certificate in the same program, the narrative for one can not cover information for the other. For example do not attach a narrative that has information about a degree to a certificate program.</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334AD-4F11-447F-A54F-33782413C4F1}" type="doc">
      <dgm:prSet loTypeId="urn:microsoft.com/office/officeart/2005/8/layout/bProcess2" loCatId="process" qsTypeId="urn:microsoft.com/office/officeart/2005/8/quickstyle/simple2" qsCatId="simple" csTypeId="urn:microsoft.com/office/officeart/2005/8/colors/colorful1" csCatId="colorful" phldr="1"/>
      <dgm:spPr/>
      <dgm:t>
        <a:bodyPr/>
        <a:lstStyle/>
        <a:p>
          <a:endParaRPr lang="en-US"/>
        </a:p>
      </dgm:t>
    </dgm:pt>
    <dgm:pt modelId="{A23285AF-EE21-4CF2-9211-D8523D47DBB0}">
      <dgm:prSet phldrT="[Text]" custT="1"/>
      <dgm:spPr/>
      <dgm:t>
        <a:bodyPr/>
        <a:lstStyle/>
        <a:p>
          <a:r>
            <a:rPr lang="en-US" sz="1900" b="1" dirty="0">
              <a:latin typeface="Calibri" panose="020F0502020204030204" pitchFamily="34" charset="0"/>
              <a:cs typeface="Calibri" panose="020F0502020204030204" pitchFamily="34" charset="0"/>
            </a:rPr>
            <a:t>Local Curriculum Process</a:t>
          </a:r>
          <a:endParaRPr lang="en-US" sz="1900" dirty="0">
            <a:latin typeface="Calibri" panose="020F0502020204030204" pitchFamily="34" charset="0"/>
            <a:cs typeface="Calibri" panose="020F0502020204030204" pitchFamily="34" charset="0"/>
          </a:endParaRPr>
        </a:p>
      </dgm:t>
    </dgm:pt>
    <dgm:pt modelId="{CC4FB507-2DF0-4DDE-9A1D-DD60004249BA}" type="parTrans" cxnId="{565DC2E3-B9C7-4FBE-A23D-60918CA00D37}">
      <dgm:prSet/>
      <dgm:spPr/>
      <dgm:t>
        <a:bodyPr/>
        <a:lstStyle/>
        <a:p>
          <a:endParaRPr lang="en-US"/>
        </a:p>
      </dgm:t>
    </dgm:pt>
    <dgm:pt modelId="{ED2A1D5E-4580-4CE5-9977-D3F294248B19}" type="sibTrans" cxnId="{565DC2E3-B9C7-4FBE-A23D-60918CA00D37}">
      <dgm:prSet/>
      <dgm:spPr/>
      <dgm:t>
        <a:bodyPr/>
        <a:lstStyle/>
        <a:p>
          <a:endParaRPr lang="en-US"/>
        </a:p>
      </dgm:t>
    </dgm:pt>
    <dgm:pt modelId="{2ECA4706-6C5D-4C6A-B1B8-2AD57ADE024C}">
      <dgm:prSet phldrT="[Text]" custT="1"/>
      <dgm:spPr/>
      <dgm:t>
        <a:bodyPr/>
        <a:lstStyle/>
        <a:p>
          <a:r>
            <a:rPr lang="en-US" sz="1700" b="1" dirty="0">
              <a:latin typeface="Calibri" panose="020F0502020204030204" pitchFamily="34" charset="0"/>
              <a:cs typeface="Calibri" panose="020F0502020204030204" pitchFamily="34" charset="0"/>
            </a:rPr>
            <a:t>Chancellor’s Office Curriculum Inventory</a:t>
          </a:r>
          <a:endParaRPr lang="en-US" sz="1700" dirty="0">
            <a:latin typeface="Calibri" panose="020F0502020204030204" pitchFamily="34" charset="0"/>
            <a:cs typeface="Calibri" panose="020F0502020204030204" pitchFamily="34" charset="0"/>
          </a:endParaRPr>
        </a:p>
      </dgm:t>
    </dgm:pt>
    <dgm:pt modelId="{D0B2597C-3EB1-486A-8B06-CCA545E58480}" type="parTrans" cxnId="{B7AC91BC-AB07-4E8C-9883-F3E0D8970D22}">
      <dgm:prSet/>
      <dgm:spPr/>
      <dgm:t>
        <a:bodyPr/>
        <a:lstStyle/>
        <a:p>
          <a:endParaRPr lang="en-US"/>
        </a:p>
      </dgm:t>
    </dgm:pt>
    <dgm:pt modelId="{499E6A36-8EC5-4DD0-9B29-525426266140}" type="sibTrans" cxnId="{B7AC91BC-AB07-4E8C-9883-F3E0D8970D22}">
      <dgm:prSet/>
      <dgm:spPr/>
      <dgm:t>
        <a:bodyPr/>
        <a:lstStyle/>
        <a:p>
          <a:endParaRPr lang="en-US"/>
        </a:p>
      </dgm:t>
    </dgm:pt>
    <dgm:pt modelId="{2630013D-95DE-4B9E-862B-64D2E17571B4}">
      <dgm:prSet phldrT="[Text]" custT="1"/>
      <dgm:spPr/>
      <dgm:t>
        <a:bodyPr/>
        <a:lstStyle/>
        <a:p>
          <a:r>
            <a:rPr lang="en-US" sz="2000" b="1" dirty="0">
              <a:latin typeface="Calibri" panose="020F0502020204030204" pitchFamily="34" charset="0"/>
              <a:cs typeface="Calibri" panose="020F0502020204030204" pitchFamily="34" charset="0"/>
            </a:rPr>
            <a:t>College</a:t>
          </a:r>
          <a:endParaRPr lang="en-US" sz="2000" dirty="0">
            <a:latin typeface="Calibri" panose="020F0502020204030204" pitchFamily="34" charset="0"/>
            <a:cs typeface="Calibri" panose="020F0502020204030204" pitchFamily="34" charset="0"/>
          </a:endParaRPr>
        </a:p>
      </dgm:t>
    </dgm:pt>
    <dgm:pt modelId="{DBD952DC-72B1-4CB2-AB49-E35D6B865D18}" type="parTrans" cxnId="{F484E9DA-4113-4323-BF51-94711991183A}">
      <dgm:prSet/>
      <dgm:spPr/>
      <dgm:t>
        <a:bodyPr/>
        <a:lstStyle/>
        <a:p>
          <a:endParaRPr lang="en-US"/>
        </a:p>
      </dgm:t>
    </dgm:pt>
    <dgm:pt modelId="{A235D6D2-CFB1-41DA-A135-EAAF376BE514}" type="sibTrans" cxnId="{F484E9DA-4113-4323-BF51-94711991183A}">
      <dgm:prSet/>
      <dgm:spPr/>
      <dgm:t>
        <a:bodyPr/>
        <a:lstStyle/>
        <a:p>
          <a:endParaRPr lang="en-US"/>
        </a:p>
      </dgm:t>
    </dgm:pt>
    <dgm:pt modelId="{A395146E-8325-43EB-9610-6F48B2B3E6D6}">
      <dgm:prSet phldrT="[Text]" custT="1"/>
      <dgm:spPr/>
      <dgm:t>
        <a:bodyPr/>
        <a:lstStyle/>
        <a:p>
          <a:r>
            <a:rPr lang="en-US" sz="2000" dirty="0">
              <a:latin typeface="Calibri" panose="020F0502020204030204" pitchFamily="34" charset="0"/>
              <a:cs typeface="Calibri" panose="020F0502020204030204" pitchFamily="34" charset="0"/>
            </a:rPr>
            <a:t>College Software</a:t>
          </a:r>
        </a:p>
      </dgm:t>
    </dgm:pt>
    <dgm:pt modelId="{B401D115-3236-4CC5-8241-ACDA88DA1859}" type="parTrans" cxnId="{269AAD90-B9F7-40EB-858C-FF8792F95B45}">
      <dgm:prSet/>
      <dgm:spPr/>
      <dgm:t>
        <a:bodyPr/>
        <a:lstStyle/>
        <a:p>
          <a:endParaRPr lang="en-US"/>
        </a:p>
      </dgm:t>
    </dgm:pt>
    <dgm:pt modelId="{89179F5D-A16E-45C2-97D6-2E20C90D67DE}" type="sibTrans" cxnId="{269AAD90-B9F7-40EB-858C-FF8792F95B45}">
      <dgm:prSet/>
      <dgm:spPr>
        <a:solidFill>
          <a:schemeClr val="bg1"/>
        </a:solidFill>
      </dgm:spPr>
      <dgm:t>
        <a:bodyPr/>
        <a:lstStyle/>
        <a:p>
          <a:endParaRPr lang="en-US"/>
        </a:p>
      </dgm:t>
    </dgm:pt>
    <dgm:pt modelId="{0DADC606-A423-468D-A564-0561EED2DC8A}">
      <dgm:prSet phldrT="[Text]" custT="1"/>
      <dgm:spPr/>
      <dgm:t>
        <a:bodyPr/>
        <a:lstStyle/>
        <a:p>
          <a:r>
            <a:rPr lang="en-US" sz="2000" dirty="0">
              <a:latin typeface="Calibri" panose="020F0502020204030204" pitchFamily="34" charset="0"/>
              <a:cs typeface="Calibri" panose="020F0502020204030204" pitchFamily="34" charset="0"/>
            </a:rPr>
            <a:t>College Catalog</a:t>
          </a:r>
        </a:p>
      </dgm:t>
    </dgm:pt>
    <dgm:pt modelId="{A2E6481E-4FDA-4B1D-AC62-852DC27F2027}" type="parTrans" cxnId="{F246AD21-5BF7-4F48-BECF-D79B37DF9F61}">
      <dgm:prSet/>
      <dgm:spPr/>
      <dgm:t>
        <a:bodyPr/>
        <a:lstStyle/>
        <a:p>
          <a:endParaRPr lang="en-US"/>
        </a:p>
      </dgm:t>
    </dgm:pt>
    <dgm:pt modelId="{8890DD84-01E0-452B-A9DF-1BBC8B007463}" type="sibTrans" cxnId="{F246AD21-5BF7-4F48-BECF-D79B37DF9F61}">
      <dgm:prSet/>
      <dgm:spPr/>
      <dgm:t>
        <a:bodyPr/>
        <a:lstStyle/>
        <a:p>
          <a:endParaRPr lang="en-US"/>
        </a:p>
      </dgm:t>
    </dgm:pt>
    <dgm:pt modelId="{A7226AFC-D1DA-45C9-9361-36AC9DCE0803}">
      <dgm:prSet phldrT="[Text]" custT="1"/>
      <dgm:spPr/>
      <dgm:t>
        <a:bodyPr/>
        <a:lstStyle/>
        <a:p>
          <a:r>
            <a:rPr lang="en-US" sz="1600" b="1" dirty="0">
              <a:solidFill>
                <a:schemeClr val="bg1"/>
              </a:solidFill>
              <a:latin typeface="Calibri" panose="020F0502020204030204" pitchFamily="34" charset="0"/>
              <a:cs typeface="Calibri" panose="020F0502020204030204" pitchFamily="34" charset="0"/>
            </a:rPr>
            <a:t>College Participation Agreement</a:t>
          </a:r>
        </a:p>
      </dgm:t>
    </dgm:pt>
    <dgm:pt modelId="{4DABD1E0-860D-4EEF-9EA7-A32504A00B57}" type="parTrans" cxnId="{7088C2C4-AB89-4BE2-A1CE-11C3B8AFBB09}">
      <dgm:prSet/>
      <dgm:spPr/>
      <dgm:t>
        <a:bodyPr/>
        <a:lstStyle/>
        <a:p>
          <a:endParaRPr lang="en-US"/>
        </a:p>
      </dgm:t>
    </dgm:pt>
    <dgm:pt modelId="{6E7525BB-9EF6-4B6F-8C9D-D8EFC8D007AB}" type="sibTrans" cxnId="{7088C2C4-AB89-4BE2-A1CE-11C3B8AFBB09}">
      <dgm:prSet/>
      <dgm:spPr>
        <a:solidFill>
          <a:schemeClr val="bg1"/>
        </a:solidFill>
      </dgm:spPr>
      <dgm:t>
        <a:bodyPr/>
        <a:lstStyle/>
        <a:p>
          <a:endParaRPr lang="en-US"/>
        </a:p>
      </dgm:t>
    </dgm:pt>
    <dgm:pt modelId="{9CBD40B4-89DC-4DFA-870D-3B3E92871EAA}" type="pres">
      <dgm:prSet presAssocID="{114334AD-4F11-447F-A54F-33782413C4F1}" presName="diagram" presStyleCnt="0">
        <dgm:presLayoutVars>
          <dgm:dir/>
          <dgm:resizeHandles/>
        </dgm:presLayoutVars>
      </dgm:prSet>
      <dgm:spPr/>
      <dgm:t>
        <a:bodyPr/>
        <a:lstStyle/>
        <a:p>
          <a:endParaRPr lang="en-US"/>
        </a:p>
      </dgm:t>
    </dgm:pt>
    <dgm:pt modelId="{FB7E96D9-0CFA-444B-ADD6-0EBF54E255E6}" type="pres">
      <dgm:prSet presAssocID="{A23285AF-EE21-4CF2-9211-D8523D47DBB0}" presName="firstNode" presStyleLbl="node1" presStyleIdx="0" presStyleCnt="6" custScaleX="114290" custLinFactNeighborX="25699" custLinFactNeighborY="434">
        <dgm:presLayoutVars>
          <dgm:bulletEnabled val="1"/>
        </dgm:presLayoutVars>
      </dgm:prSet>
      <dgm:spPr/>
      <dgm:t>
        <a:bodyPr/>
        <a:lstStyle/>
        <a:p>
          <a:endParaRPr lang="en-US"/>
        </a:p>
      </dgm:t>
    </dgm:pt>
    <dgm:pt modelId="{C00C2425-CEF7-43A4-928A-E59A0B13CD29}" type="pres">
      <dgm:prSet presAssocID="{ED2A1D5E-4580-4CE5-9977-D3F294248B19}" presName="sibTrans" presStyleLbl="sibTrans2D1" presStyleIdx="0" presStyleCnt="5" custLinFactNeighborX="-10881" custLinFactNeighborY="-298"/>
      <dgm:spPr/>
      <dgm:t>
        <a:bodyPr/>
        <a:lstStyle/>
        <a:p>
          <a:endParaRPr lang="en-US"/>
        </a:p>
      </dgm:t>
    </dgm:pt>
    <dgm:pt modelId="{89F1D968-41C0-4EFE-A8FB-F95C586DE80D}" type="pres">
      <dgm:prSet presAssocID="{2ECA4706-6C5D-4C6A-B1B8-2AD57ADE024C}" presName="middleNode" presStyleCnt="0"/>
      <dgm:spPr/>
    </dgm:pt>
    <dgm:pt modelId="{359AF5AE-04C9-4335-9F41-CA16503A0E1C}" type="pres">
      <dgm:prSet presAssocID="{2ECA4706-6C5D-4C6A-B1B8-2AD57ADE024C}" presName="padding" presStyleLbl="node1" presStyleIdx="0" presStyleCnt="6"/>
      <dgm:spPr/>
    </dgm:pt>
    <dgm:pt modelId="{FD2C2E24-BC19-4A19-97AF-FF08FD2F9C72}" type="pres">
      <dgm:prSet presAssocID="{2ECA4706-6C5D-4C6A-B1B8-2AD57ADE024C}" presName="shape" presStyleLbl="node1" presStyleIdx="1" presStyleCnt="6" custScaleX="162494" custScaleY="139459" custLinFactNeighborX="34101" custLinFactNeighborY="-8267">
        <dgm:presLayoutVars>
          <dgm:bulletEnabled val="1"/>
        </dgm:presLayoutVars>
      </dgm:prSet>
      <dgm:spPr/>
      <dgm:t>
        <a:bodyPr/>
        <a:lstStyle/>
        <a:p>
          <a:endParaRPr lang="en-US"/>
        </a:p>
      </dgm:t>
    </dgm:pt>
    <dgm:pt modelId="{63B7FD5E-234B-4950-A25D-C93585ABD58E}" type="pres">
      <dgm:prSet presAssocID="{499E6A36-8EC5-4DD0-9B29-525426266140}" presName="sibTrans" presStyleLbl="sibTrans2D1" presStyleIdx="1" presStyleCnt="5"/>
      <dgm:spPr/>
      <dgm:t>
        <a:bodyPr/>
        <a:lstStyle/>
        <a:p>
          <a:endParaRPr lang="en-US"/>
        </a:p>
      </dgm:t>
    </dgm:pt>
    <dgm:pt modelId="{C9402503-6A77-4F98-A950-3BCF21D8914A}" type="pres">
      <dgm:prSet presAssocID="{2630013D-95DE-4B9E-862B-64D2E17571B4}" presName="middleNode" presStyleCnt="0"/>
      <dgm:spPr/>
    </dgm:pt>
    <dgm:pt modelId="{53D42528-2C29-409F-BE6D-B9B7C558CCFE}" type="pres">
      <dgm:prSet presAssocID="{2630013D-95DE-4B9E-862B-64D2E17571B4}" presName="padding" presStyleLbl="node1" presStyleIdx="1" presStyleCnt="6"/>
      <dgm:spPr/>
    </dgm:pt>
    <dgm:pt modelId="{1B25930F-8838-4373-B689-D71CF9BA754E}" type="pres">
      <dgm:prSet presAssocID="{2630013D-95DE-4B9E-862B-64D2E17571B4}" presName="shape" presStyleLbl="node1" presStyleIdx="2" presStyleCnt="6" custScaleX="145531" custScaleY="145436" custLinFactNeighborX="-153" custLinFactNeighborY="2273">
        <dgm:presLayoutVars>
          <dgm:bulletEnabled val="1"/>
        </dgm:presLayoutVars>
      </dgm:prSet>
      <dgm:spPr/>
      <dgm:t>
        <a:bodyPr/>
        <a:lstStyle/>
        <a:p>
          <a:endParaRPr lang="en-US"/>
        </a:p>
      </dgm:t>
    </dgm:pt>
    <dgm:pt modelId="{DB5AF09A-175D-4347-AA53-B92666BCC70F}" type="pres">
      <dgm:prSet presAssocID="{A235D6D2-CFB1-41DA-A135-EAAF376BE514}" presName="sibTrans" presStyleLbl="sibTrans2D1" presStyleIdx="2" presStyleCnt="5" custLinFactNeighborX="-5129" custLinFactNeighborY="-2582"/>
      <dgm:spPr/>
      <dgm:t>
        <a:bodyPr/>
        <a:lstStyle/>
        <a:p>
          <a:endParaRPr lang="en-US"/>
        </a:p>
      </dgm:t>
    </dgm:pt>
    <dgm:pt modelId="{C797E029-1538-494A-9FCD-BB93F4CF575E}" type="pres">
      <dgm:prSet presAssocID="{A395146E-8325-43EB-9610-6F48B2B3E6D6}" presName="middleNode" presStyleCnt="0"/>
      <dgm:spPr/>
    </dgm:pt>
    <dgm:pt modelId="{418100E6-6CD6-4C6F-9C88-ED769A7B90E8}" type="pres">
      <dgm:prSet presAssocID="{A395146E-8325-43EB-9610-6F48B2B3E6D6}" presName="padding" presStyleLbl="node1" presStyleIdx="2" presStyleCnt="6"/>
      <dgm:spPr/>
    </dgm:pt>
    <dgm:pt modelId="{0706433D-971A-48CF-9D80-3F6E3A7C226A}" type="pres">
      <dgm:prSet presAssocID="{A395146E-8325-43EB-9610-6F48B2B3E6D6}" presName="shape" presStyleLbl="node1" presStyleIdx="3" presStyleCnt="6" custScaleX="145531" custScaleY="146632">
        <dgm:presLayoutVars>
          <dgm:bulletEnabled val="1"/>
        </dgm:presLayoutVars>
      </dgm:prSet>
      <dgm:spPr/>
      <dgm:t>
        <a:bodyPr/>
        <a:lstStyle/>
        <a:p>
          <a:endParaRPr lang="en-US"/>
        </a:p>
      </dgm:t>
    </dgm:pt>
    <dgm:pt modelId="{64DA0714-2704-42BB-9946-30D7C7A67779}" type="pres">
      <dgm:prSet presAssocID="{89179F5D-A16E-45C2-97D6-2E20C90D67DE}" presName="sibTrans" presStyleLbl="sibTrans2D1" presStyleIdx="3" presStyleCnt="5" custAng="18735917" custFlipVert="0" custFlipHor="0" custScaleX="20187" custScaleY="9863" custLinFactX="453341" custLinFactY="111141" custLinFactNeighborX="500000" custLinFactNeighborY="200000"/>
      <dgm:spPr/>
      <dgm:t>
        <a:bodyPr/>
        <a:lstStyle/>
        <a:p>
          <a:endParaRPr lang="en-US"/>
        </a:p>
      </dgm:t>
    </dgm:pt>
    <dgm:pt modelId="{1592F2AB-A5B6-4FBE-8CB8-7DCFB815324D}" type="pres">
      <dgm:prSet presAssocID="{A7226AFC-D1DA-45C9-9361-36AC9DCE0803}" presName="middleNode" presStyleCnt="0"/>
      <dgm:spPr/>
    </dgm:pt>
    <dgm:pt modelId="{89D6706A-17FF-4941-B0A3-7E45F4E88D0D}" type="pres">
      <dgm:prSet presAssocID="{A7226AFC-D1DA-45C9-9361-36AC9DCE0803}" presName="padding" presStyleLbl="node1" presStyleIdx="3" presStyleCnt="6"/>
      <dgm:spPr/>
    </dgm:pt>
    <dgm:pt modelId="{265BDCD0-A6CB-4C19-939C-A33DF07AAAB5}" type="pres">
      <dgm:prSet presAssocID="{A7226AFC-D1DA-45C9-9361-36AC9DCE0803}" presName="shape" presStyleLbl="node1" presStyleIdx="4" presStyleCnt="6" custScaleX="170232" custScaleY="146632" custLinFactY="100000" custLinFactNeighborX="-39351" custLinFactNeighborY="105985">
        <dgm:presLayoutVars>
          <dgm:bulletEnabled val="1"/>
        </dgm:presLayoutVars>
      </dgm:prSet>
      <dgm:spPr/>
      <dgm:t>
        <a:bodyPr/>
        <a:lstStyle/>
        <a:p>
          <a:endParaRPr lang="en-US"/>
        </a:p>
      </dgm:t>
    </dgm:pt>
    <dgm:pt modelId="{FC7B069A-7947-4969-9D5E-6B892F1A3678}" type="pres">
      <dgm:prSet presAssocID="{6E7525BB-9EF6-4B6F-8C9D-D8EFC8D007AB}" presName="sibTrans" presStyleLbl="sibTrans2D1" presStyleIdx="4" presStyleCnt="5" custFlipVert="1" custFlipHor="1" custScaleX="15175" custScaleY="6787" custLinFactX="240451" custLinFactY="110476" custLinFactNeighborX="300000" custLinFactNeighborY="200000"/>
      <dgm:spPr/>
      <dgm:t>
        <a:bodyPr/>
        <a:lstStyle/>
        <a:p>
          <a:endParaRPr lang="en-US"/>
        </a:p>
      </dgm:t>
    </dgm:pt>
    <dgm:pt modelId="{18302D73-06E1-4B24-B56E-18BBF6566949}" type="pres">
      <dgm:prSet presAssocID="{0DADC606-A423-468D-A564-0561EED2DC8A}" presName="lastNode" presStyleLbl="node1" presStyleIdx="5" presStyleCnt="6" custLinFactY="-29823" custLinFactNeighborX="-6014" custLinFactNeighborY="-100000">
        <dgm:presLayoutVars>
          <dgm:bulletEnabled val="1"/>
        </dgm:presLayoutVars>
      </dgm:prSet>
      <dgm:spPr/>
      <dgm:t>
        <a:bodyPr/>
        <a:lstStyle/>
        <a:p>
          <a:endParaRPr lang="en-US"/>
        </a:p>
      </dgm:t>
    </dgm:pt>
  </dgm:ptLst>
  <dgm:cxnLst>
    <dgm:cxn modelId="{0244E2C8-C0CC-48AD-A48E-CC335363959A}" type="presOf" srcId="{6E7525BB-9EF6-4B6F-8C9D-D8EFC8D007AB}" destId="{FC7B069A-7947-4969-9D5E-6B892F1A3678}" srcOrd="0" destOrd="0" presId="urn:microsoft.com/office/officeart/2005/8/layout/bProcess2"/>
    <dgm:cxn modelId="{F484E9DA-4113-4323-BF51-94711991183A}" srcId="{114334AD-4F11-447F-A54F-33782413C4F1}" destId="{2630013D-95DE-4B9E-862B-64D2E17571B4}" srcOrd="2" destOrd="0" parTransId="{DBD952DC-72B1-4CB2-AB49-E35D6B865D18}" sibTransId="{A235D6D2-CFB1-41DA-A135-EAAF376BE514}"/>
    <dgm:cxn modelId="{58873D4E-EC56-4428-BFC4-22C51BA348A1}" type="presOf" srcId="{ED2A1D5E-4580-4CE5-9977-D3F294248B19}" destId="{C00C2425-CEF7-43A4-928A-E59A0B13CD29}" srcOrd="0" destOrd="0" presId="urn:microsoft.com/office/officeart/2005/8/layout/bProcess2"/>
    <dgm:cxn modelId="{0D1E13A0-31DE-44A4-8CE7-74C0CDEBF5D3}" type="presOf" srcId="{A7226AFC-D1DA-45C9-9361-36AC9DCE0803}" destId="{265BDCD0-A6CB-4C19-939C-A33DF07AAAB5}" srcOrd="0" destOrd="0" presId="urn:microsoft.com/office/officeart/2005/8/layout/bProcess2"/>
    <dgm:cxn modelId="{F246AD21-5BF7-4F48-BECF-D79B37DF9F61}" srcId="{114334AD-4F11-447F-A54F-33782413C4F1}" destId="{0DADC606-A423-468D-A564-0561EED2DC8A}" srcOrd="5" destOrd="0" parTransId="{A2E6481E-4FDA-4B1D-AC62-852DC27F2027}" sibTransId="{8890DD84-01E0-452B-A9DF-1BBC8B007463}"/>
    <dgm:cxn modelId="{7088C2C4-AB89-4BE2-A1CE-11C3B8AFBB09}" srcId="{114334AD-4F11-447F-A54F-33782413C4F1}" destId="{A7226AFC-D1DA-45C9-9361-36AC9DCE0803}" srcOrd="4" destOrd="0" parTransId="{4DABD1E0-860D-4EEF-9EA7-A32504A00B57}" sibTransId="{6E7525BB-9EF6-4B6F-8C9D-D8EFC8D007AB}"/>
    <dgm:cxn modelId="{99D756A6-C5FB-4B7A-838A-A395A8EA8472}" type="presOf" srcId="{A23285AF-EE21-4CF2-9211-D8523D47DBB0}" destId="{FB7E96D9-0CFA-444B-ADD6-0EBF54E255E6}" srcOrd="0" destOrd="0" presId="urn:microsoft.com/office/officeart/2005/8/layout/bProcess2"/>
    <dgm:cxn modelId="{79659C7B-2A43-4C32-9B92-D6AD1E752113}" type="presOf" srcId="{A395146E-8325-43EB-9610-6F48B2B3E6D6}" destId="{0706433D-971A-48CF-9D80-3F6E3A7C226A}" srcOrd="0" destOrd="0" presId="urn:microsoft.com/office/officeart/2005/8/layout/bProcess2"/>
    <dgm:cxn modelId="{4FBB65EE-144D-4FC2-9E15-2FD1384C2277}" type="presOf" srcId="{2ECA4706-6C5D-4C6A-B1B8-2AD57ADE024C}" destId="{FD2C2E24-BC19-4A19-97AF-FF08FD2F9C72}" srcOrd="0" destOrd="0" presId="urn:microsoft.com/office/officeart/2005/8/layout/bProcess2"/>
    <dgm:cxn modelId="{269AAD90-B9F7-40EB-858C-FF8792F95B45}" srcId="{114334AD-4F11-447F-A54F-33782413C4F1}" destId="{A395146E-8325-43EB-9610-6F48B2B3E6D6}" srcOrd="3" destOrd="0" parTransId="{B401D115-3236-4CC5-8241-ACDA88DA1859}" sibTransId="{89179F5D-A16E-45C2-97D6-2E20C90D67DE}"/>
    <dgm:cxn modelId="{AB1BD3C9-39EB-442D-B750-C2C78E69E0E1}" type="presOf" srcId="{A235D6D2-CFB1-41DA-A135-EAAF376BE514}" destId="{DB5AF09A-175D-4347-AA53-B92666BCC70F}" srcOrd="0" destOrd="0" presId="urn:microsoft.com/office/officeart/2005/8/layout/bProcess2"/>
    <dgm:cxn modelId="{972FC641-A559-4B68-8EE2-D190A529DA99}" type="presOf" srcId="{499E6A36-8EC5-4DD0-9B29-525426266140}" destId="{63B7FD5E-234B-4950-A25D-C93585ABD58E}" srcOrd="0" destOrd="0" presId="urn:microsoft.com/office/officeart/2005/8/layout/bProcess2"/>
    <dgm:cxn modelId="{B7AC91BC-AB07-4E8C-9883-F3E0D8970D22}" srcId="{114334AD-4F11-447F-A54F-33782413C4F1}" destId="{2ECA4706-6C5D-4C6A-B1B8-2AD57ADE024C}" srcOrd="1" destOrd="0" parTransId="{D0B2597C-3EB1-486A-8B06-CCA545E58480}" sibTransId="{499E6A36-8EC5-4DD0-9B29-525426266140}"/>
    <dgm:cxn modelId="{E292C336-E27D-4076-9451-4974E1ABB15F}" type="presOf" srcId="{89179F5D-A16E-45C2-97D6-2E20C90D67DE}" destId="{64DA0714-2704-42BB-9946-30D7C7A67779}" srcOrd="0" destOrd="0" presId="urn:microsoft.com/office/officeart/2005/8/layout/bProcess2"/>
    <dgm:cxn modelId="{77E257FF-6C35-4E5F-9AC1-6E6F37A1D307}" type="presOf" srcId="{114334AD-4F11-447F-A54F-33782413C4F1}" destId="{9CBD40B4-89DC-4DFA-870D-3B3E92871EAA}" srcOrd="0" destOrd="0" presId="urn:microsoft.com/office/officeart/2005/8/layout/bProcess2"/>
    <dgm:cxn modelId="{F0E92F2A-3742-4C95-8509-4981B5CE2152}" type="presOf" srcId="{2630013D-95DE-4B9E-862B-64D2E17571B4}" destId="{1B25930F-8838-4373-B689-D71CF9BA754E}" srcOrd="0" destOrd="0" presId="urn:microsoft.com/office/officeart/2005/8/layout/bProcess2"/>
    <dgm:cxn modelId="{E2271D1A-DCC2-4C2A-A4A5-34675EF79E3A}" type="presOf" srcId="{0DADC606-A423-468D-A564-0561EED2DC8A}" destId="{18302D73-06E1-4B24-B56E-18BBF6566949}" srcOrd="0" destOrd="0" presId="urn:microsoft.com/office/officeart/2005/8/layout/bProcess2"/>
    <dgm:cxn modelId="{565DC2E3-B9C7-4FBE-A23D-60918CA00D37}" srcId="{114334AD-4F11-447F-A54F-33782413C4F1}" destId="{A23285AF-EE21-4CF2-9211-D8523D47DBB0}" srcOrd="0" destOrd="0" parTransId="{CC4FB507-2DF0-4DDE-9A1D-DD60004249BA}" sibTransId="{ED2A1D5E-4580-4CE5-9977-D3F294248B19}"/>
    <dgm:cxn modelId="{2F05D050-7B31-4E09-8883-F5B7D2F00BB1}" type="presParOf" srcId="{9CBD40B4-89DC-4DFA-870D-3B3E92871EAA}" destId="{FB7E96D9-0CFA-444B-ADD6-0EBF54E255E6}" srcOrd="0" destOrd="0" presId="urn:microsoft.com/office/officeart/2005/8/layout/bProcess2"/>
    <dgm:cxn modelId="{5C9A1C1D-A7B1-4EE8-AAC5-132597A09EA4}" type="presParOf" srcId="{9CBD40B4-89DC-4DFA-870D-3B3E92871EAA}" destId="{C00C2425-CEF7-43A4-928A-E59A0B13CD29}" srcOrd="1" destOrd="0" presId="urn:microsoft.com/office/officeart/2005/8/layout/bProcess2"/>
    <dgm:cxn modelId="{912E469B-B359-41A2-A408-4A56E4167014}" type="presParOf" srcId="{9CBD40B4-89DC-4DFA-870D-3B3E92871EAA}" destId="{89F1D968-41C0-4EFE-A8FB-F95C586DE80D}" srcOrd="2" destOrd="0" presId="urn:microsoft.com/office/officeart/2005/8/layout/bProcess2"/>
    <dgm:cxn modelId="{7C106B6F-E12C-447E-B101-17C00D938D23}" type="presParOf" srcId="{89F1D968-41C0-4EFE-A8FB-F95C586DE80D}" destId="{359AF5AE-04C9-4335-9F41-CA16503A0E1C}" srcOrd="0" destOrd="0" presId="urn:microsoft.com/office/officeart/2005/8/layout/bProcess2"/>
    <dgm:cxn modelId="{6C9DB50D-BC5E-416E-8CDC-A735CF733C85}" type="presParOf" srcId="{89F1D968-41C0-4EFE-A8FB-F95C586DE80D}" destId="{FD2C2E24-BC19-4A19-97AF-FF08FD2F9C72}" srcOrd="1" destOrd="0" presId="urn:microsoft.com/office/officeart/2005/8/layout/bProcess2"/>
    <dgm:cxn modelId="{C46212C7-83AA-4D52-9957-691544CFE196}" type="presParOf" srcId="{9CBD40B4-89DC-4DFA-870D-3B3E92871EAA}" destId="{63B7FD5E-234B-4950-A25D-C93585ABD58E}" srcOrd="3" destOrd="0" presId="urn:microsoft.com/office/officeart/2005/8/layout/bProcess2"/>
    <dgm:cxn modelId="{FD2D53DA-B87E-462D-9124-1B95ADA3071B}" type="presParOf" srcId="{9CBD40B4-89DC-4DFA-870D-3B3E92871EAA}" destId="{C9402503-6A77-4F98-A950-3BCF21D8914A}" srcOrd="4" destOrd="0" presId="urn:microsoft.com/office/officeart/2005/8/layout/bProcess2"/>
    <dgm:cxn modelId="{D09DA31A-B30A-46E9-9F86-2AF173E46DF8}" type="presParOf" srcId="{C9402503-6A77-4F98-A950-3BCF21D8914A}" destId="{53D42528-2C29-409F-BE6D-B9B7C558CCFE}" srcOrd="0" destOrd="0" presId="urn:microsoft.com/office/officeart/2005/8/layout/bProcess2"/>
    <dgm:cxn modelId="{B7AE2624-F2C5-4CFE-BBAD-A3387B00DEF4}" type="presParOf" srcId="{C9402503-6A77-4F98-A950-3BCF21D8914A}" destId="{1B25930F-8838-4373-B689-D71CF9BA754E}" srcOrd="1" destOrd="0" presId="urn:microsoft.com/office/officeart/2005/8/layout/bProcess2"/>
    <dgm:cxn modelId="{75E59520-68B2-4A7E-B5C3-E240C633B959}" type="presParOf" srcId="{9CBD40B4-89DC-4DFA-870D-3B3E92871EAA}" destId="{DB5AF09A-175D-4347-AA53-B92666BCC70F}" srcOrd="5" destOrd="0" presId="urn:microsoft.com/office/officeart/2005/8/layout/bProcess2"/>
    <dgm:cxn modelId="{26F33CF5-31D4-43FA-A1A8-E4253057F29E}" type="presParOf" srcId="{9CBD40B4-89DC-4DFA-870D-3B3E92871EAA}" destId="{C797E029-1538-494A-9FCD-BB93F4CF575E}" srcOrd="6" destOrd="0" presId="urn:microsoft.com/office/officeart/2005/8/layout/bProcess2"/>
    <dgm:cxn modelId="{0AB8B14A-4B22-4234-BC53-9E801714710C}" type="presParOf" srcId="{C797E029-1538-494A-9FCD-BB93F4CF575E}" destId="{418100E6-6CD6-4C6F-9C88-ED769A7B90E8}" srcOrd="0" destOrd="0" presId="urn:microsoft.com/office/officeart/2005/8/layout/bProcess2"/>
    <dgm:cxn modelId="{655BABD9-CF23-482E-8D71-C8C9BDA50F22}" type="presParOf" srcId="{C797E029-1538-494A-9FCD-BB93F4CF575E}" destId="{0706433D-971A-48CF-9D80-3F6E3A7C226A}" srcOrd="1" destOrd="0" presId="urn:microsoft.com/office/officeart/2005/8/layout/bProcess2"/>
    <dgm:cxn modelId="{B723C174-8487-4E7D-9474-39B0965930C8}" type="presParOf" srcId="{9CBD40B4-89DC-4DFA-870D-3B3E92871EAA}" destId="{64DA0714-2704-42BB-9946-30D7C7A67779}" srcOrd="7" destOrd="0" presId="urn:microsoft.com/office/officeart/2005/8/layout/bProcess2"/>
    <dgm:cxn modelId="{C725789A-B542-42CB-98EF-131408F7C320}" type="presParOf" srcId="{9CBD40B4-89DC-4DFA-870D-3B3E92871EAA}" destId="{1592F2AB-A5B6-4FBE-8CB8-7DCFB815324D}" srcOrd="8" destOrd="0" presId="urn:microsoft.com/office/officeart/2005/8/layout/bProcess2"/>
    <dgm:cxn modelId="{B4622C4C-3D60-4647-B70C-F99DF8930E4E}" type="presParOf" srcId="{1592F2AB-A5B6-4FBE-8CB8-7DCFB815324D}" destId="{89D6706A-17FF-4941-B0A3-7E45F4E88D0D}" srcOrd="0" destOrd="0" presId="urn:microsoft.com/office/officeart/2005/8/layout/bProcess2"/>
    <dgm:cxn modelId="{C707596C-6B53-4631-A3CF-E2F3D316819E}" type="presParOf" srcId="{1592F2AB-A5B6-4FBE-8CB8-7DCFB815324D}" destId="{265BDCD0-A6CB-4C19-939C-A33DF07AAAB5}" srcOrd="1" destOrd="0" presId="urn:microsoft.com/office/officeart/2005/8/layout/bProcess2"/>
    <dgm:cxn modelId="{BD9AEBF8-8DCB-4680-8394-3856B94A7A03}" type="presParOf" srcId="{9CBD40B4-89DC-4DFA-870D-3B3E92871EAA}" destId="{FC7B069A-7947-4969-9D5E-6B892F1A3678}" srcOrd="9" destOrd="0" presId="urn:microsoft.com/office/officeart/2005/8/layout/bProcess2"/>
    <dgm:cxn modelId="{377B3C04-C1FB-4273-B831-0C86C469E87F}" type="presParOf" srcId="{9CBD40B4-89DC-4DFA-870D-3B3E92871EAA}" destId="{18302D73-06E1-4B24-B56E-18BBF6566949}"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E96D9-0CFA-444B-ADD6-0EBF54E255E6}">
      <dsp:nvSpPr>
        <dsp:cNvPr id="0" name=""/>
        <dsp:cNvSpPr/>
      </dsp:nvSpPr>
      <dsp:spPr>
        <a:xfrm>
          <a:off x="454451" y="74799"/>
          <a:ext cx="2014421" cy="176255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a:latin typeface="Calibri" panose="020F0502020204030204" pitchFamily="34" charset="0"/>
              <a:cs typeface="Calibri" panose="020F0502020204030204" pitchFamily="34" charset="0"/>
            </a:rPr>
            <a:t>Local Curriculum Process</a:t>
          </a:r>
          <a:endParaRPr lang="en-US" sz="1900" kern="1200" dirty="0">
            <a:latin typeface="Calibri" panose="020F0502020204030204" pitchFamily="34" charset="0"/>
            <a:cs typeface="Calibri" panose="020F0502020204030204" pitchFamily="34" charset="0"/>
          </a:endParaRPr>
        </a:p>
      </dsp:txBody>
      <dsp:txXfrm>
        <a:off x="749456" y="332919"/>
        <a:ext cx="1424411" cy="1246312"/>
      </dsp:txXfrm>
    </dsp:sp>
    <dsp:sp modelId="{C00C2425-CEF7-43A4-928A-E59A0B13CD29}">
      <dsp:nvSpPr>
        <dsp:cNvPr id="0" name=""/>
        <dsp:cNvSpPr/>
      </dsp:nvSpPr>
      <dsp:spPr>
        <a:xfrm rot="10878667">
          <a:off x="1093985" y="1982248"/>
          <a:ext cx="616893" cy="296889"/>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D2C2E24-BC19-4A19-97AF-FF08FD2F9C72}">
      <dsp:nvSpPr>
        <dsp:cNvPr id="0" name=""/>
        <dsp:cNvSpPr/>
      </dsp:nvSpPr>
      <dsp:spPr>
        <a:xfrm>
          <a:off x="454444" y="2410928"/>
          <a:ext cx="1910316" cy="1639511"/>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a:latin typeface="Calibri" panose="020F0502020204030204" pitchFamily="34" charset="0"/>
              <a:cs typeface="Calibri" panose="020F0502020204030204" pitchFamily="34" charset="0"/>
            </a:rPr>
            <a:t>Chancellor’s Office Curriculum Inventory</a:t>
          </a:r>
          <a:endParaRPr lang="en-US" sz="1700" kern="1200" dirty="0">
            <a:latin typeface="Calibri" panose="020F0502020204030204" pitchFamily="34" charset="0"/>
            <a:cs typeface="Calibri" panose="020F0502020204030204" pitchFamily="34" charset="0"/>
          </a:endParaRPr>
        </a:p>
      </dsp:txBody>
      <dsp:txXfrm>
        <a:off x="734203" y="2651029"/>
        <a:ext cx="1350798" cy="1159309"/>
      </dsp:txXfrm>
    </dsp:sp>
    <dsp:sp modelId="{63B7FD5E-234B-4950-A25D-C93585ABD58E}">
      <dsp:nvSpPr>
        <dsp:cNvPr id="0" name=""/>
        <dsp:cNvSpPr/>
      </dsp:nvSpPr>
      <dsp:spPr>
        <a:xfrm rot="5579794">
          <a:off x="2342635" y="3147228"/>
          <a:ext cx="616893" cy="296889"/>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B25930F-8838-4373-B689-D71CF9BA754E}">
      <dsp:nvSpPr>
        <dsp:cNvPr id="0" name=""/>
        <dsp:cNvSpPr/>
      </dsp:nvSpPr>
      <dsp:spPr>
        <a:xfrm>
          <a:off x="2921221" y="2499705"/>
          <a:ext cx="1710895" cy="1709778"/>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panose="020F0502020204030204" pitchFamily="34" charset="0"/>
              <a:cs typeface="Calibri" panose="020F0502020204030204" pitchFamily="34" charset="0"/>
            </a:rPr>
            <a:t>College</a:t>
          </a:r>
          <a:endParaRPr lang="en-US" sz="2000" kern="1200" dirty="0">
            <a:latin typeface="Calibri" panose="020F0502020204030204" pitchFamily="34" charset="0"/>
            <a:cs typeface="Calibri" panose="020F0502020204030204" pitchFamily="34" charset="0"/>
          </a:endParaRPr>
        </a:p>
      </dsp:txBody>
      <dsp:txXfrm>
        <a:off x="3171776" y="2750096"/>
        <a:ext cx="1209785" cy="1208996"/>
      </dsp:txXfrm>
    </dsp:sp>
    <dsp:sp modelId="{DB5AF09A-175D-4347-AA53-B92666BCC70F}">
      <dsp:nvSpPr>
        <dsp:cNvPr id="0" name=""/>
        <dsp:cNvSpPr/>
      </dsp:nvSpPr>
      <dsp:spPr>
        <a:xfrm rot="2570">
          <a:off x="3453897" y="1982250"/>
          <a:ext cx="616893" cy="296889"/>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706433D-971A-48CF-9D80-3F6E3A7C226A}">
      <dsp:nvSpPr>
        <dsp:cNvPr id="0" name=""/>
        <dsp:cNvSpPr/>
      </dsp:nvSpPr>
      <dsp:spPr>
        <a:xfrm>
          <a:off x="2923019" y="86507"/>
          <a:ext cx="1710895" cy="1723839"/>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College Software</a:t>
          </a:r>
        </a:p>
      </dsp:txBody>
      <dsp:txXfrm>
        <a:off x="3173574" y="338957"/>
        <a:ext cx="1209785" cy="1218939"/>
      </dsp:txXfrm>
    </dsp:sp>
    <dsp:sp modelId="{64DA0714-2704-42BB-9946-30D7C7A67779}">
      <dsp:nvSpPr>
        <dsp:cNvPr id="0" name=""/>
        <dsp:cNvSpPr/>
      </dsp:nvSpPr>
      <dsp:spPr>
        <a:xfrm rot="5324007">
          <a:off x="7482746" y="4032564"/>
          <a:ext cx="60844" cy="59933"/>
        </a:xfrm>
        <a:prstGeom prst="triangle">
          <a:avLst/>
        </a:prstGeom>
        <a:solidFill>
          <a:schemeClr val="bg1"/>
        </a:solidFill>
        <a:ln>
          <a:noFill/>
        </a:ln>
        <a:effectLst/>
      </dsp:spPr>
      <dsp:style>
        <a:lnRef idx="0">
          <a:scrgbClr r="0" g="0" b="0"/>
        </a:lnRef>
        <a:fillRef idx="1">
          <a:scrgbClr r="0" g="0" b="0"/>
        </a:fillRef>
        <a:effectRef idx="1">
          <a:scrgbClr r="0" g="0" b="0"/>
        </a:effectRef>
        <a:fontRef idx="minor">
          <a:schemeClr val="lt1"/>
        </a:fontRef>
      </dsp:style>
    </dsp:sp>
    <dsp:sp modelId="{265BDCD0-A6CB-4C19-939C-A33DF07AAAB5}">
      <dsp:nvSpPr>
        <dsp:cNvPr id="0" name=""/>
        <dsp:cNvSpPr/>
      </dsp:nvSpPr>
      <dsp:spPr>
        <a:xfrm>
          <a:off x="5078401" y="2508113"/>
          <a:ext cx="2001286" cy="1723839"/>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latin typeface="Calibri" panose="020F0502020204030204" pitchFamily="34" charset="0"/>
              <a:cs typeface="Calibri" panose="020F0502020204030204" pitchFamily="34" charset="0"/>
            </a:rPr>
            <a:t>College Participation Agreement</a:t>
          </a:r>
        </a:p>
      </dsp:txBody>
      <dsp:txXfrm>
        <a:off x="5371483" y="2760563"/>
        <a:ext cx="1415122" cy="1218939"/>
      </dsp:txXfrm>
    </dsp:sp>
    <dsp:sp modelId="{FC7B069A-7947-4969-9D5E-6B892F1A3678}">
      <dsp:nvSpPr>
        <dsp:cNvPr id="0" name=""/>
        <dsp:cNvSpPr/>
      </dsp:nvSpPr>
      <dsp:spPr>
        <a:xfrm rot="522035" flipH="1" flipV="1">
          <a:off x="7498764" y="4097631"/>
          <a:ext cx="41868" cy="45052"/>
        </a:xfrm>
        <a:prstGeom prst="triangle">
          <a:avLst/>
        </a:prstGeom>
        <a:solidFill>
          <a:schemeClr val="bg1"/>
        </a:solidFill>
        <a:ln>
          <a:noFill/>
        </a:ln>
        <a:effectLst/>
      </dsp:spPr>
      <dsp:style>
        <a:lnRef idx="0">
          <a:scrgbClr r="0" g="0" b="0"/>
        </a:lnRef>
        <a:fillRef idx="1">
          <a:scrgbClr r="0" g="0" b="0"/>
        </a:fillRef>
        <a:effectRef idx="1">
          <a:scrgbClr r="0" g="0" b="0"/>
        </a:effectRef>
        <a:fontRef idx="minor">
          <a:schemeClr val="lt1"/>
        </a:fontRef>
      </dsp:style>
    </dsp:sp>
    <dsp:sp modelId="{18302D73-06E1-4B24-B56E-18BBF6566949}">
      <dsp:nvSpPr>
        <dsp:cNvPr id="0" name=""/>
        <dsp:cNvSpPr/>
      </dsp:nvSpPr>
      <dsp:spPr>
        <a:xfrm>
          <a:off x="5554387" y="158397"/>
          <a:ext cx="1762552" cy="176255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College Catalog</a:t>
          </a:r>
        </a:p>
      </dsp:txBody>
      <dsp:txXfrm>
        <a:off x="5812507" y="416517"/>
        <a:ext cx="1246312" cy="124631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019FB-593D-4275-A3B5-1DB4D2B355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764C7F-BDC6-4D64-8395-004DA5AB16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A46059-6C88-4AA4-A97C-579F1A0DEB00}" type="datetimeFigureOut">
              <a:rPr lang="en-US" smtClean="0"/>
              <a:t>2/28/2020</a:t>
            </a:fld>
            <a:endParaRPr lang="en-US"/>
          </a:p>
        </p:txBody>
      </p:sp>
      <p:sp>
        <p:nvSpPr>
          <p:cNvPr id="4" name="Footer Placeholder 3">
            <a:extLst>
              <a:ext uri="{FF2B5EF4-FFF2-40B4-BE49-F238E27FC236}">
                <a16:creationId xmlns:a16="http://schemas.microsoft.com/office/drawing/2014/main" id="{A06ADE41-A083-4BA5-849F-E236975496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3173AA-1E36-4444-B047-839691ABC4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AEA9F6-6142-4242-851B-79E9B1DDDD42}" type="slidenum">
              <a:rPr lang="en-US" smtClean="0"/>
              <a:t>‹#›</a:t>
            </a:fld>
            <a:endParaRPr lang="en-US"/>
          </a:p>
        </p:txBody>
      </p:sp>
    </p:spTree>
    <p:extLst>
      <p:ext uri="{BB962C8B-B14F-4D97-AF65-F5344CB8AC3E}">
        <p14:creationId xmlns:p14="http://schemas.microsoft.com/office/powerpoint/2010/main" val="94774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A2C80-5EFD-481C-A353-80B44931313E}" type="datetimeFigureOut">
              <a:rPr lang="en-US" smtClean="0"/>
              <a:t>2/28/2020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7968D-5969-4CC4-A63D-C90CD4C34E88}" type="slidenum">
              <a:rPr lang="en-US" smtClean="0"/>
              <a:t>‹#›</a:t>
            </a:fld>
            <a:endParaRPr lang="en-US"/>
          </a:p>
        </p:txBody>
      </p:sp>
    </p:spTree>
    <p:extLst>
      <p:ext uri="{BB962C8B-B14F-4D97-AF65-F5344CB8AC3E}">
        <p14:creationId xmlns:p14="http://schemas.microsoft.com/office/powerpoint/2010/main" val="4106857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College</a:t>
            </a:r>
            <a:r>
              <a:rPr lang="en-US" baseline="0" dirty="0"/>
              <a:t> Participation Agreement – Financial Aid Form</a:t>
            </a:r>
            <a:endParaRPr lang="en-US" dirty="0"/>
          </a:p>
        </p:txBody>
      </p:sp>
      <p:sp>
        <p:nvSpPr>
          <p:cNvPr id="4" name="Slide Number Placeholder 3"/>
          <p:cNvSpPr>
            <a:spLocks noGrp="1"/>
          </p:cNvSpPr>
          <p:nvPr>
            <p:ph type="sldNum" sz="quarter" idx="10"/>
          </p:nvPr>
        </p:nvSpPr>
        <p:spPr/>
        <p:txBody>
          <a:bodyPr/>
          <a:lstStyle/>
          <a:p>
            <a:fld id="{FD95146F-1DDF-4AB0-A7B8-8C1C27D4BF4B}" type="slidenum">
              <a:rPr lang="en-US" smtClean="0"/>
              <a:t>4</a:t>
            </a:fld>
            <a:endParaRPr lang="en-US" dirty="0"/>
          </a:p>
        </p:txBody>
      </p:sp>
    </p:spTree>
    <p:extLst>
      <p:ext uri="{BB962C8B-B14F-4D97-AF65-F5344CB8AC3E}">
        <p14:creationId xmlns:p14="http://schemas.microsoft.com/office/powerpoint/2010/main" val="420034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Courses not classified as cooperative work experience, clock hour, or open entry/ open exit use the following method for calculating units of credit.</a:t>
            </a:r>
          </a:p>
          <a:p>
            <a:r>
              <a:rPr lang="en-US" sz="1200" kern="1200" dirty="0" smtClean="0">
                <a:solidFill>
                  <a:schemeClr val="tx1"/>
                </a:solidFill>
                <a:effectLst/>
                <a:latin typeface="+mn-lt"/>
                <a:ea typeface="+mn-ea"/>
                <a:cs typeface="+mn-cs"/>
              </a:rPr>
              <a:t>Divide the total of all student learning hours (lecture, lab, activity, clinical, TBA, other + outside-of-class hours) by the hours-per-unit divisor, round down to the nearest increment of credit awarded by the college. </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Total Contact Hours</a:t>
            </a:r>
            <a:r>
              <a:rPr lang="en-US" sz="1200" kern="1200" dirty="0" smtClean="0">
                <a:solidFill>
                  <a:schemeClr val="tx1"/>
                </a:solidFill>
                <a:effectLst/>
                <a:latin typeface="+mn-lt"/>
                <a:ea typeface="+mn-ea"/>
                <a:cs typeface="+mn-cs"/>
              </a:rPr>
              <a:t>:  The total time per term that a student is under the direct supervision of an instructor or other qualified employee as defined in §§58050 - 58051.  This number is the sum of all contact hours for the course in all calculations categories, including lecture, recitation, discussion, seminar, laboratory, clinical, studio, </a:t>
            </a:r>
            <a:r>
              <a:rPr lang="en-US" sz="1200" kern="1200" dirty="0" err="1" smtClean="0">
                <a:solidFill>
                  <a:schemeClr val="tx1"/>
                </a:solidFill>
                <a:effectLst/>
                <a:latin typeface="+mn-lt"/>
                <a:ea typeface="+mn-ea"/>
                <a:cs typeface="+mn-cs"/>
              </a:rPr>
              <a:t>practica</a:t>
            </a:r>
            <a:r>
              <a:rPr lang="en-US" sz="1200" kern="1200" dirty="0" smtClean="0">
                <a:solidFill>
                  <a:schemeClr val="tx1"/>
                </a:solidFill>
                <a:effectLst/>
                <a:latin typeface="+mn-lt"/>
                <a:ea typeface="+mn-ea"/>
                <a:cs typeface="+mn-cs"/>
              </a:rPr>
              <a:t>, activity, to-be-arranged, etc.  Contact hours for courses may include hours assigned to more than one instructional category, e.g. lecture and laboratory, lecture and activity, lecture and clinical.</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Outside-of-class Hours</a:t>
            </a:r>
            <a:r>
              <a:rPr lang="en-US" sz="1200" kern="1200" dirty="0" smtClean="0">
                <a:solidFill>
                  <a:schemeClr val="tx1"/>
                </a:solidFill>
                <a:effectLst/>
                <a:latin typeface="+mn-lt"/>
                <a:ea typeface="+mn-ea"/>
                <a:cs typeface="+mn-cs"/>
              </a:rPr>
              <a:t>: Hours students are expected to engage in course work outside of the classroom.  Federal and state regulations for credit hour calculations are based on the total time a student spends on learning, including outside-of-class hours.  As a matter of standard practice in higher education, lecture and related course formats require two hours of student work outsid­e of class for every hour in-class.  All other academic work, including laboratory, activity, studio, clinical, </a:t>
            </a:r>
            <a:r>
              <a:rPr lang="en-US" sz="1200" kern="1200" dirty="0" err="1" smtClean="0">
                <a:solidFill>
                  <a:schemeClr val="tx1"/>
                </a:solidFill>
                <a:effectLst/>
                <a:latin typeface="+mn-lt"/>
                <a:ea typeface="+mn-ea"/>
                <a:cs typeface="+mn-cs"/>
              </a:rPr>
              <a:t>practica</a:t>
            </a:r>
            <a:r>
              <a:rPr lang="en-US" sz="1200" kern="1200" dirty="0" smtClean="0">
                <a:solidFill>
                  <a:schemeClr val="tx1"/>
                </a:solidFill>
                <a:effectLst/>
                <a:latin typeface="+mn-lt"/>
                <a:ea typeface="+mn-ea"/>
                <a:cs typeface="+mn-cs"/>
              </a:rPr>
              <a:t>, TBA, etc. must provide an equivalent total number of student learning hours as typically required for lecture, with the ratio of in-class to outside-of-class work prorated appropriately for the instructional category.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Hours-per-unit Divisor</a:t>
            </a:r>
            <a:r>
              <a:rPr lang="en-US" sz="1200" kern="1200" dirty="0" smtClean="0">
                <a:solidFill>
                  <a:schemeClr val="tx1"/>
                </a:solidFill>
                <a:effectLst/>
                <a:latin typeface="+mn-lt"/>
                <a:ea typeface="+mn-ea"/>
                <a:cs typeface="+mn-cs"/>
              </a:rPr>
              <a:t>:  The value, or value range, used by the college to define the number of hours required to award each unit of credit.  This value must be minimum of 48 and maximum of 54 hours for colleges on the semester system and a minimum of 33 and maximum of 36 for colleges on the quarter system.  This number represents the total student learning hours for which the college awards one unit of credit. Colleges may use any divisor within this range, but should maintain consistency between the divisor and the dividend.  For example, if a college uses the 51 = 1 unit calculation to determine the hours of lecture and outside of class work in the dividend, they should use 51 as the divisor.  Colleges that indicate the minimum and maximum range of 48 – 54 should show that same range for the dividend in the equation and resulting unit calculation.</a:t>
            </a: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7</a:t>
            </a:fld>
            <a:endParaRPr lang="en-US" dirty="0"/>
          </a:p>
        </p:txBody>
      </p:sp>
    </p:spTree>
    <p:extLst>
      <p:ext uri="{BB962C8B-B14F-4D97-AF65-F5344CB8AC3E}">
        <p14:creationId xmlns:p14="http://schemas.microsoft.com/office/powerpoint/2010/main" val="392325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allows the colleges an opportunity to develop CWE courses that respond to emerging community needs in a timely manner including those workforce needs as stated in the Taskforce on Workforce, Job Creation and a Strong Economy</a:t>
            </a:r>
          </a:p>
        </p:txBody>
      </p:sp>
      <p:sp>
        <p:nvSpPr>
          <p:cNvPr id="4" name="Slide Number Placeholder 3"/>
          <p:cNvSpPr>
            <a:spLocks noGrp="1"/>
          </p:cNvSpPr>
          <p:nvPr>
            <p:ph type="sldNum" sz="quarter" idx="10"/>
          </p:nvPr>
        </p:nvSpPr>
        <p:spPr/>
        <p:txBody>
          <a:bodyPr/>
          <a:lstStyle/>
          <a:p>
            <a:fld id="{064895B1-79A5-4F1B-B7E6-C54AD27270EC}" type="slidenum">
              <a:rPr lang="en-US" smtClean="0"/>
              <a:t>15</a:t>
            </a:fld>
            <a:endParaRPr lang="en-US"/>
          </a:p>
        </p:txBody>
      </p:sp>
    </p:spTree>
    <p:extLst>
      <p:ext uri="{BB962C8B-B14F-4D97-AF65-F5344CB8AC3E}">
        <p14:creationId xmlns:p14="http://schemas.microsoft.com/office/powerpoint/2010/main" val="123425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0272c88d_0_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0272c88d_0_2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solidFill>
                  <a:srgbClr val="FF0000"/>
                </a:solidFill>
              </a:rPr>
              <a:t>(CG)</a:t>
            </a:r>
            <a:endParaRPr dirty="0"/>
          </a:p>
        </p:txBody>
      </p:sp>
    </p:spTree>
    <p:extLst>
      <p:ext uri="{BB962C8B-B14F-4D97-AF65-F5344CB8AC3E}">
        <p14:creationId xmlns:p14="http://schemas.microsoft.com/office/powerpoint/2010/main" val="184985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50272c88d_0_6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50272c88d_0_6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solidFill>
                  <a:srgbClr val="FF0000"/>
                </a:solidFill>
              </a:rPr>
              <a:t>(CG)</a:t>
            </a:r>
            <a:endParaRPr dirty="0"/>
          </a:p>
        </p:txBody>
      </p:sp>
    </p:spTree>
    <p:extLst>
      <p:ext uri="{BB962C8B-B14F-4D97-AF65-F5344CB8AC3E}">
        <p14:creationId xmlns:p14="http://schemas.microsoft.com/office/powerpoint/2010/main" val="4007527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50272c88d_0_6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50272c88d_0_6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solidFill>
                  <a:srgbClr val="FF0000"/>
                </a:solidFill>
              </a:rPr>
              <a:t>(CG)</a:t>
            </a:r>
            <a:endParaRPr dirty="0"/>
          </a:p>
        </p:txBody>
      </p:sp>
    </p:spTree>
    <p:extLst>
      <p:ext uri="{BB962C8B-B14F-4D97-AF65-F5344CB8AC3E}">
        <p14:creationId xmlns:p14="http://schemas.microsoft.com/office/powerpoint/2010/main" val="2991396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50272c88d_0_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50272c88d_0_8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solidFill>
                  <a:srgbClr val="FF0000"/>
                </a:solidFill>
              </a:rPr>
              <a:t>(CA/CG)</a:t>
            </a:r>
            <a:endParaRPr dirty="0"/>
          </a:p>
        </p:txBody>
      </p:sp>
    </p:spTree>
    <p:extLst>
      <p:ext uri="{BB962C8B-B14F-4D97-AF65-F5344CB8AC3E}">
        <p14:creationId xmlns:p14="http://schemas.microsoft.com/office/powerpoint/2010/main" val="2274890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50272c88d_0_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50272c88d_0_8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solidFill>
                  <a:srgbClr val="FF0000"/>
                </a:solidFill>
              </a:rPr>
              <a:t>(CA/CG)</a:t>
            </a:r>
            <a:endParaRPr dirty="0"/>
          </a:p>
        </p:txBody>
      </p:sp>
    </p:spTree>
    <p:extLst>
      <p:ext uri="{BB962C8B-B14F-4D97-AF65-F5344CB8AC3E}">
        <p14:creationId xmlns:p14="http://schemas.microsoft.com/office/powerpoint/2010/main" val="26561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8" name="Subtitle 2">
            <a:extLst>
              <a:ext uri="{FF2B5EF4-FFF2-40B4-BE49-F238E27FC236}">
                <a16:creationId xmlns:a16="http://schemas.microsoft.com/office/drawing/2014/main"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Slide Number Placeholder 1">
            <a:extLst>
              <a:ext uri="{FF2B5EF4-FFF2-40B4-BE49-F238E27FC236}">
                <a16:creationId xmlns:a16="http://schemas.microsoft.com/office/drawing/2014/main"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31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20713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83758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35993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46062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246327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43814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AF8D16-D80A-4CB6-B9F9-B6F5D66BF107}"/>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F3552B30-7A45-4576-934E-9AE654092202}"/>
              </a:ext>
            </a:extLst>
          </p:cNvPr>
          <p:cNvSpPr>
            <a:spLocks noGrp="1"/>
          </p:cNvSpPr>
          <p:nvPr>
            <p:ph idx="1"/>
          </p:nvPr>
        </p:nvSpPr>
        <p:spPr>
          <a:xfrm>
            <a:off x="838200" y="1825625"/>
            <a:ext cx="10515600" cy="3001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271712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4B8D1-9F6F-4014-8445-0B4C490095B5}"/>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10918B54-B165-4755-BE7A-A085C769E1B7}"/>
              </a:ext>
            </a:extLst>
          </p:cNvPr>
          <p:cNvSpPr>
            <a:spLocks noGrp="1"/>
          </p:cNvSpPr>
          <p:nvPr>
            <p:ph sz="half" idx="1"/>
          </p:nvPr>
        </p:nvSpPr>
        <p:spPr>
          <a:xfrm>
            <a:off x="838200"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B1392F9-35D6-4CD5-AEA0-91273D3F4A3C}"/>
              </a:ext>
            </a:extLst>
          </p:cNvPr>
          <p:cNvSpPr>
            <a:spLocks noGrp="1"/>
          </p:cNvSpPr>
          <p:nvPr>
            <p:ph sz="half" idx="10"/>
          </p:nvPr>
        </p:nvSpPr>
        <p:spPr>
          <a:xfrm>
            <a:off x="6172202"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BEB0654F-0269-494C-98F0-3283A29ACA37}"/>
              </a:ext>
            </a:extLst>
          </p:cNvPr>
          <p:cNvSpPr>
            <a:spLocks noGrp="1"/>
          </p:cNvSpPr>
          <p:nvPr>
            <p:ph type="sldNum" sz="quarter" idx="11"/>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24721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698555-9940-4EB7-A686-C22E91CD551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2DDF733E-E00C-437A-AE0A-8E8E5BA5920E}"/>
              </a:ext>
            </a:extLst>
          </p:cNvPr>
          <p:cNvSpPr>
            <a:spLocks noGrp="1"/>
          </p:cNvSpPr>
          <p:nvPr>
            <p:ph sz="half" idx="2"/>
          </p:nvPr>
        </p:nvSpPr>
        <p:spPr>
          <a:xfrm>
            <a:off x="839788" y="2505075"/>
            <a:ext cx="5157787"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0B581D24-290F-4074-9A3E-B9BCD09620AC}"/>
              </a:ext>
            </a:extLst>
          </p:cNvPr>
          <p:cNvSpPr>
            <a:spLocks noGrp="1"/>
          </p:cNvSpPr>
          <p:nvPr>
            <p:ph sz="quarter" idx="4"/>
          </p:nvPr>
        </p:nvSpPr>
        <p:spPr>
          <a:xfrm>
            <a:off x="6172200" y="2505075"/>
            <a:ext cx="5183188"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211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E34A77-37BB-4BF3-9D7A-79AB5E751882}"/>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11" name="Picture Placeholder 6">
            <a:extLst>
              <a:ext uri="{FF2B5EF4-FFF2-40B4-BE49-F238E27FC236}">
                <a16:creationId xmlns:a16="http://schemas.microsoft.com/office/drawing/2014/main" id="{7EE699DF-587B-4810-B56E-EA154F0E8B8B}"/>
              </a:ext>
            </a:extLst>
          </p:cNvPr>
          <p:cNvSpPr>
            <a:spLocks noGrp="1"/>
          </p:cNvSpPr>
          <p:nvPr>
            <p:ph type="pic" sz="quarter" idx="10"/>
          </p:nvPr>
        </p:nvSpPr>
        <p:spPr>
          <a:xfrm>
            <a:off x="5608638" y="1849438"/>
            <a:ext cx="6583362" cy="3302000"/>
          </a:xfrm>
        </p:spPr>
        <p:txBody>
          <a:bodyPr/>
          <a:lstStyle/>
          <a:p>
            <a:endParaRPr lang="en-US"/>
          </a:p>
        </p:txBody>
      </p:sp>
      <p:sp>
        <p:nvSpPr>
          <p:cNvPr id="12" name="Text Placeholder 8">
            <a:extLst>
              <a:ext uri="{FF2B5EF4-FFF2-40B4-BE49-F238E27FC236}">
                <a16:creationId xmlns:a16="http://schemas.microsoft.com/office/drawing/2014/main" id="{35BDC6FA-B1CD-4FC6-9888-E66EDED929DC}"/>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D7B03234-8F25-429B-82D9-DECDB3540695}"/>
              </a:ext>
            </a:extLst>
          </p:cNvPr>
          <p:cNvSpPr>
            <a:spLocks noGrp="1"/>
          </p:cNvSpPr>
          <p:nvPr>
            <p:ph type="sldNum" sz="quarter" idx="12"/>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38167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8F8FCDCD-F128-49F2-8AEC-E85E67432952}"/>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62176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6" name="Picture Placeholder 2">
            <a:extLst>
              <a:ext uri="{FF2B5EF4-FFF2-40B4-BE49-F238E27FC236}">
                <a16:creationId xmlns:a16="http://schemas.microsoft.com/office/drawing/2014/main"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51912D31-7980-43CE-B6C6-D027AE727DA6}"/>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43530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68905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44459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svg"/><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A488A3D8-CF47-4546-940D-5B749F980CDE}"/>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r="12879" b="7360"/>
          <a:stretch/>
        </p:blipFill>
        <p:spPr>
          <a:xfrm>
            <a:off x="7810500" y="1041748"/>
            <a:ext cx="4381500" cy="4659045"/>
          </a:xfrm>
          <a:prstGeom prst="rect">
            <a:avLst/>
          </a:prstGeom>
        </p:spPr>
      </p:pic>
      <p:sp>
        <p:nvSpPr>
          <p:cNvPr id="7" name="Rectangle 6">
            <a:extLst>
              <a:ext uri="{FF2B5EF4-FFF2-40B4-BE49-F238E27FC236}">
                <a16:creationId xmlns:a16="http://schemas.microsoft.com/office/drawing/2014/main" id="{D6735E12-E053-470D-BD72-30D4D84AC7CB}"/>
              </a:ext>
            </a:extLst>
          </p:cNvPr>
          <p:cNvSpPr/>
          <p:nvPr userDrawn="1"/>
        </p:nvSpPr>
        <p:spPr>
          <a:xfrm>
            <a:off x="0"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a:extLst>
              <a:ext uri="{FF2B5EF4-FFF2-40B4-BE49-F238E27FC236}">
                <a16:creationId xmlns:a16="http://schemas.microsoft.com/office/drawing/2014/main"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California Community Colleges logo">
            <a:extLst>
              <a:ext uri="{FF2B5EF4-FFF2-40B4-BE49-F238E27FC236}">
                <a16:creationId xmlns:a16="http://schemas.microsoft.com/office/drawing/2014/main" id="{4D1F41B8-A97E-4305-AE95-D2889CE83444}"/>
              </a:ext>
            </a:extLst>
          </p:cNvPr>
          <p:cNvPicPr>
            <a:picLocks noChangeAspect="1"/>
          </p:cNvPicPr>
          <p:nvPr userDrawn="1"/>
        </p:nvPicPr>
        <p:blipFill>
          <a:blip r:embed="rId11"/>
          <a:stretch>
            <a:fillRect/>
          </a:stretch>
        </p:blipFill>
        <p:spPr>
          <a:xfrm>
            <a:off x="320140" y="6001350"/>
            <a:ext cx="1579813" cy="596917"/>
          </a:xfrm>
          <a:prstGeom prst="rect">
            <a:avLst/>
          </a:prstGeom>
        </p:spPr>
      </p:pic>
      <p:sp>
        <p:nvSpPr>
          <p:cNvPr id="2" name="Slide Number Placeholder 1">
            <a:extLst>
              <a:ext uri="{FF2B5EF4-FFF2-40B4-BE49-F238E27FC236}">
                <a16:creationId xmlns:a16="http://schemas.microsoft.com/office/drawing/2014/main" id="{A0584A05-C9BB-4E27-8BD0-58F6EE13144C}"/>
              </a:ext>
            </a:extLst>
          </p:cNvPr>
          <p:cNvSpPr>
            <a:spLocks noGrp="1"/>
          </p:cNvSpPr>
          <p:nvPr>
            <p:ph type="sldNum" sz="quarter" idx="4"/>
          </p:nvPr>
        </p:nvSpPr>
        <p:spPr>
          <a:xfrm>
            <a:off x="8610600" y="6102326"/>
            <a:ext cx="27432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10">
            <a:extLst>
              <a:ext uri="{96DAC541-7B7A-43D3-8B79-37D633B846F1}">
                <asvg:svgBlip xmlns="" xmlns:asvg="http://schemas.microsoft.com/office/drawing/2016/SVG/main" r:embed="rId11"/>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2"/>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270914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 id="2147483690" r:id="rId8"/>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624-5F65-47E7-B8D6-DFEF9DEF1534}"/>
              </a:ext>
            </a:extLst>
          </p:cNvPr>
          <p:cNvSpPr>
            <a:spLocks noGrp="1"/>
          </p:cNvSpPr>
          <p:nvPr>
            <p:ph type="ctr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Chancellor’s Office Update</a:t>
            </a:r>
          </a:p>
        </p:txBody>
      </p:sp>
      <p:sp>
        <p:nvSpPr>
          <p:cNvPr id="3" name="Subtitle 2">
            <a:extLst>
              <a:ext uri="{FF2B5EF4-FFF2-40B4-BE49-F238E27FC236}">
                <a16:creationId xmlns:a16="http://schemas.microsoft.com/office/drawing/2014/main" id="{1F03500E-72D3-4C34-BC90-78F01CA39558}"/>
              </a:ext>
            </a:extLst>
          </p:cNvPr>
          <p:cNvSpPr>
            <a:spLocks noGrp="1"/>
          </p:cNvSpPr>
          <p:nvPr>
            <p:ph type="subTitle"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CALIFORNIA COMMUNITY COLLEGES</a:t>
            </a:r>
          </a:p>
        </p:txBody>
      </p:sp>
      <p:sp>
        <p:nvSpPr>
          <p:cNvPr id="4" name="Slide Number Placeholder 3">
            <a:extLst>
              <a:ext uri="{FF2B5EF4-FFF2-40B4-BE49-F238E27FC236}">
                <a16:creationId xmlns:a16="http://schemas.microsoft.com/office/drawing/2014/main" id="{8E83B5FA-FE1F-4A31-9F72-818D05EC9C5D}"/>
              </a:ext>
            </a:extLst>
          </p:cNvPr>
          <p:cNvSpPr>
            <a:spLocks noGrp="1"/>
          </p:cNvSpPr>
          <p:nvPr>
            <p:ph type="sldNum" sz="quarter" idx="10"/>
          </p:nvPr>
        </p:nvSpPr>
        <p:spPr/>
        <p:txBody>
          <a:bodyPr/>
          <a:lstStyle/>
          <a:p>
            <a:fld id="{7934E7AA-586C-4B13-A389-1429762DA247}" type="slidenum">
              <a:rPr lang="en-US" smtClean="0">
                <a:latin typeface="Tahoma" panose="020B0604030504040204" pitchFamily="34" charset="0"/>
                <a:ea typeface="Tahoma" panose="020B0604030504040204" pitchFamily="34" charset="0"/>
                <a:cs typeface="Tahoma" panose="020B0604030504040204" pitchFamily="34" charset="0"/>
              </a:rPr>
              <a:pPr/>
              <a:t>1</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33491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Sample Calculation Tables</a:t>
            </a:r>
            <a:br>
              <a:rPr lang="en-US" dirty="0" smtClean="0"/>
            </a:br>
            <a:r>
              <a:rPr lang="en-US" dirty="0" smtClean="0"/>
              <a:t>Semester Calculations</a:t>
            </a:r>
            <a:endParaRPr lang="en-US" dirty="0"/>
          </a:p>
        </p:txBody>
      </p:sp>
      <p:graphicFrame>
        <p:nvGraphicFramePr>
          <p:cNvPr id="5" name="Content Placeholder 4"/>
          <p:cNvGraphicFramePr>
            <a:graphicFrameLocks noGrp="1"/>
          </p:cNvGraphicFramePr>
          <p:nvPr>
            <p:ph idx="1"/>
            <p:extLst/>
          </p:nvPr>
        </p:nvGraphicFramePr>
        <p:xfrm>
          <a:off x="3352801" y="1569494"/>
          <a:ext cx="6482687" cy="4476464"/>
        </p:xfrm>
        <a:graphic>
          <a:graphicData uri="http://schemas.openxmlformats.org/drawingml/2006/table">
            <a:tbl>
              <a:tblPr firstRow="1" firstCol="1" bandRow="1">
                <a:tableStyleId>{5C22544A-7EE6-4342-B048-85BDC9FD1C3A}</a:tableStyleId>
              </a:tblPr>
              <a:tblGrid>
                <a:gridCol w="1452207">
                  <a:extLst>
                    <a:ext uri="{9D8B030D-6E8A-4147-A177-3AD203B41FA5}">
                      <a16:colId xmlns:a16="http://schemas.microsoft.com/office/drawing/2014/main" val="20000"/>
                    </a:ext>
                  </a:extLst>
                </a:gridCol>
                <a:gridCol w="789747">
                  <a:extLst>
                    <a:ext uri="{9D8B030D-6E8A-4147-A177-3AD203B41FA5}">
                      <a16:colId xmlns:a16="http://schemas.microsoft.com/office/drawing/2014/main" val="20001"/>
                    </a:ext>
                  </a:extLst>
                </a:gridCol>
                <a:gridCol w="789747">
                  <a:extLst>
                    <a:ext uri="{9D8B030D-6E8A-4147-A177-3AD203B41FA5}">
                      <a16:colId xmlns:a16="http://schemas.microsoft.com/office/drawing/2014/main" val="20002"/>
                    </a:ext>
                  </a:extLst>
                </a:gridCol>
                <a:gridCol w="789747">
                  <a:extLst>
                    <a:ext uri="{9D8B030D-6E8A-4147-A177-3AD203B41FA5}">
                      <a16:colId xmlns:a16="http://schemas.microsoft.com/office/drawing/2014/main" val="20003"/>
                    </a:ext>
                  </a:extLst>
                </a:gridCol>
                <a:gridCol w="291998">
                  <a:extLst>
                    <a:ext uri="{9D8B030D-6E8A-4147-A177-3AD203B41FA5}">
                      <a16:colId xmlns:a16="http://schemas.microsoft.com/office/drawing/2014/main" val="20004"/>
                    </a:ext>
                  </a:extLst>
                </a:gridCol>
                <a:gridCol w="789747">
                  <a:extLst>
                    <a:ext uri="{9D8B030D-6E8A-4147-A177-3AD203B41FA5}">
                      <a16:colId xmlns:a16="http://schemas.microsoft.com/office/drawing/2014/main" val="20005"/>
                    </a:ext>
                  </a:extLst>
                </a:gridCol>
                <a:gridCol w="789747">
                  <a:extLst>
                    <a:ext uri="{9D8B030D-6E8A-4147-A177-3AD203B41FA5}">
                      <a16:colId xmlns:a16="http://schemas.microsoft.com/office/drawing/2014/main" val="20006"/>
                    </a:ext>
                  </a:extLst>
                </a:gridCol>
                <a:gridCol w="789747">
                  <a:extLst>
                    <a:ext uri="{9D8B030D-6E8A-4147-A177-3AD203B41FA5}">
                      <a16:colId xmlns:a16="http://schemas.microsoft.com/office/drawing/2014/main" val="20007"/>
                    </a:ext>
                  </a:extLst>
                </a:gridCol>
              </a:tblGrid>
              <a:tr h="467990">
                <a:tc>
                  <a:txBody>
                    <a:bodyPr/>
                    <a:lstStyle/>
                    <a:p>
                      <a:pPr marL="0" marR="0" algn="just">
                        <a:lnSpc>
                          <a:spcPct val="115000"/>
                        </a:lnSpc>
                        <a:spcBef>
                          <a:spcPts val="0"/>
                        </a:spcBef>
                        <a:spcAft>
                          <a:spcPts val="1000"/>
                        </a:spcAft>
                      </a:pPr>
                      <a:r>
                        <a:rPr lang="en-US" sz="1800" dirty="0">
                          <a:effectLst/>
                          <a:latin typeface="+mj-lt"/>
                        </a:rPr>
                        <a:t>Lecture</a:t>
                      </a:r>
                      <a:endParaRPr lang="en-US" sz="1800" dirty="0">
                        <a:effectLst/>
                        <a:latin typeface="+mj-lt"/>
                        <a:ea typeface="Calibri"/>
                        <a:cs typeface="Times New Roman"/>
                      </a:endParaRPr>
                    </a:p>
                  </a:txBody>
                  <a:tcPr marL="68580" marR="68580" marT="0" marB="0" anchor="b"/>
                </a:tc>
                <a:tc gridSpan="2">
                  <a:txBody>
                    <a:bodyPr/>
                    <a:lstStyle/>
                    <a:p>
                      <a:pPr marL="0" marR="0" algn="just">
                        <a:lnSpc>
                          <a:spcPct val="115000"/>
                        </a:lnSpc>
                        <a:spcBef>
                          <a:spcPts val="0"/>
                        </a:spcBef>
                        <a:spcAft>
                          <a:spcPts val="1000"/>
                        </a:spcAft>
                      </a:pPr>
                      <a:r>
                        <a:rPr lang="en-US" sz="1800" dirty="0">
                          <a:effectLst/>
                          <a:latin typeface="+mj-lt"/>
                        </a:rPr>
                        <a:t>48 = 1 unit</a:t>
                      </a:r>
                      <a:endParaRPr lang="en-US" sz="1800" dirty="0">
                        <a:effectLst/>
                        <a:latin typeface="+mj-lt"/>
                        <a:ea typeface="Calibri"/>
                        <a:cs typeface="Times New Roman"/>
                      </a:endParaRPr>
                    </a:p>
                  </a:txBody>
                  <a:tcPr marL="68580" marR="68580" marT="0" marB="0" anchor="b"/>
                </a:tc>
                <a:tc hMerge="1">
                  <a:txBody>
                    <a:bodyPr/>
                    <a:lstStyle/>
                    <a:p>
                      <a:endParaRPr lang="en-US"/>
                    </a:p>
                  </a:txBody>
                  <a:tcPr/>
                </a:tc>
                <a:tc>
                  <a:txBody>
                    <a:bodyPr/>
                    <a:lstStyle/>
                    <a:p>
                      <a:pPr marL="0" marR="0" algn="just">
                        <a:lnSpc>
                          <a:spcPct val="115000"/>
                        </a:lnSpc>
                        <a:spcBef>
                          <a:spcPts val="0"/>
                        </a:spcBef>
                        <a:spcAft>
                          <a:spcPts val="1000"/>
                        </a:spcAft>
                      </a:pPr>
                      <a:r>
                        <a:rPr lang="en-US" sz="1800">
                          <a:effectLst/>
                          <a:latin typeface="+mj-lt"/>
                        </a:rPr>
                        <a:t> </a:t>
                      </a:r>
                      <a:endParaRPr lang="en-US" sz="1800">
                        <a:effectLst/>
                        <a:latin typeface="+mj-lt"/>
                        <a:ea typeface="Calibri"/>
                        <a:cs typeface="Times New Roman"/>
                      </a:endParaRPr>
                    </a:p>
                  </a:txBody>
                  <a:tcPr marL="68580" marR="68580" marT="0" marB="0" anchor="b"/>
                </a:tc>
                <a:tc>
                  <a:txBody>
                    <a:bodyPr/>
                    <a:lstStyle/>
                    <a:p>
                      <a:pPr marL="0" marR="0" algn="just">
                        <a:lnSpc>
                          <a:spcPct val="115000"/>
                        </a:lnSpc>
                        <a:spcBef>
                          <a:spcPts val="0"/>
                        </a:spcBef>
                        <a:spcAft>
                          <a:spcPts val="1000"/>
                        </a:spcAft>
                      </a:pPr>
                      <a:r>
                        <a:rPr lang="en-US" sz="1800">
                          <a:effectLst/>
                          <a:latin typeface="+mj-lt"/>
                        </a:rPr>
                        <a:t> </a:t>
                      </a:r>
                      <a:endParaRPr lang="en-US" sz="1800">
                        <a:effectLst/>
                        <a:latin typeface="+mj-lt"/>
                        <a:ea typeface="Calibri"/>
                        <a:cs typeface="Times New Roman"/>
                      </a:endParaRPr>
                    </a:p>
                  </a:txBody>
                  <a:tcPr marL="68580" marR="68580" marT="0" marB="0" anchor="b"/>
                </a:tc>
                <a:tc gridSpan="2">
                  <a:txBody>
                    <a:bodyPr/>
                    <a:lstStyle/>
                    <a:p>
                      <a:pPr marL="0" marR="0" algn="just">
                        <a:lnSpc>
                          <a:spcPct val="115000"/>
                        </a:lnSpc>
                        <a:spcBef>
                          <a:spcPts val="0"/>
                        </a:spcBef>
                        <a:spcAft>
                          <a:spcPts val="1000"/>
                        </a:spcAft>
                      </a:pPr>
                      <a:r>
                        <a:rPr lang="en-US" sz="1800">
                          <a:effectLst/>
                          <a:latin typeface="+mj-lt"/>
                        </a:rPr>
                        <a:t>54 = 1 unit</a:t>
                      </a:r>
                      <a:endParaRPr lang="en-US" sz="1800">
                        <a:effectLst/>
                        <a:latin typeface="+mj-lt"/>
                        <a:ea typeface="Calibri"/>
                        <a:cs typeface="Times New Roman"/>
                      </a:endParaRPr>
                    </a:p>
                  </a:txBody>
                  <a:tcPr marL="68580" marR="68580" marT="0" marB="0" anchor="b"/>
                </a:tc>
                <a:tc hMerge="1">
                  <a:txBody>
                    <a:bodyPr/>
                    <a:lstStyle/>
                    <a:p>
                      <a:endParaRPr lang="en-US"/>
                    </a:p>
                  </a:txBody>
                  <a:tcPr/>
                </a:tc>
                <a:tc>
                  <a:txBody>
                    <a:bodyPr/>
                    <a:lstStyle/>
                    <a:p>
                      <a:pPr marL="0" marR="0" algn="just">
                        <a:lnSpc>
                          <a:spcPct val="115000"/>
                        </a:lnSpc>
                        <a:spcBef>
                          <a:spcPts val="0"/>
                        </a:spcBef>
                        <a:spcAft>
                          <a:spcPts val="1000"/>
                        </a:spcAft>
                      </a:pPr>
                      <a:r>
                        <a:rPr lang="en-US" sz="1800">
                          <a:effectLst/>
                          <a:latin typeface="+mj-lt"/>
                        </a:rPr>
                        <a:t> </a:t>
                      </a:r>
                      <a:endParaRPr lang="en-US" sz="1800">
                        <a:effectLst/>
                        <a:latin typeface="+mj-lt"/>
                        <a:ea typeface="Calibri"/>
                        <a:cs typeface="Times New Roman"/>
                      </a:endParaRPr>
                    </a:p>
                  </a:txBody>
                  <a:tcPr marL="68580" marR="68580" marT="0" marB="0" anchor="b"/>
                </a:tc>
                <a:extLst>
                  <a:ext uri="{0D108BD9-81ED-4DB2-BD59-A6C34878D82A}">
                    <a16:rowId xmlns:a16="http://schemas.microsoft.com/office/drawing/2014/main" val="10000"/>
                  </a:ext>
                </a:extLst>
              </a:tr>
              <a:tr h="1666043">
                <a:tc>
                  <a:txBody>
                    <a:bodyPr/>
                    <a:lstStyle/>
                    <a:p>
                      <a:pPr marL="0" marR="0" algn="just">
                        <a:lnSpc>
                          <a:spcPct val="115000"/>
                        </a:lnSpc>
                        <a:spcBef>
                          <a:spcPts val="0"/>
                        </a:spcBef>
                        <a:spcAft>
                          <a:spcPts val="1000"/>
                        </a:spcAft>
                      </a:pPr>
                      <a:r>
                        <a:rPr lang="en-US" sz="1800" dirty="0">
                          <a:effectLst/>
                          <a:latin typeface="+mj-lt"/>
                        </a:rPr>
                        <a:t>Units</a:t>
                      </a:r>
                      <a:endParaRPr lang="en-US" sz="1800" dirty="0">
                        <a:effectLst/>
                        <a:latin typeface="+mj-lt"/>
                        <a:ea typeface="Calibri"/>
                        <a:cs typeface="Times New Roman"/>
                      </a:endParaRPr>
                    </a:p>
                  </a:txBody>
                  <a:tcPr marL="68580" marR="68580" marT="0" marB="0" anchor="ctr"/>
                </a:tc>
                <a:tc>
                  <a:txBody>
                    <a:bodyPr/>
                    <a:lstStyle/>
                    <a:p>
                      <a:pPr marL="0" marR="0" algn="just">
                        <a:lnSpc>
                          <a:spcPct val="115000"/>
                        </a:lnSpc>
                        <a:spcBef>
                          <a:spcPts val="0"/>
                        </a:spcBef>
                        <a:spcAft>
                          <a:spcPts val="600"/>
                        </a:spcAft>
                      </a:pPr>
                      <a:r>
                        <a:rPr lang="en-US" sz="1800" dirty="0">
                          <a:effectLst/>
                          <a:latin typeface="+mj-lt"/>
                        </a:rPr>
                        <a:t>Contact Hours</a:t>
                      </a:r>
                      <a:endParaRPr lang="en-US" sz="1800" dirty="0">
                        <a:effectLst/>
                        <a:latin typeface="+mj-lt"/>
                        <a:ea typeface="Calibri"/>
                        <a:cs typeface="Times New Roman"/>
                      </a:endParaRPr>
                    </a:p>
                  </a:txBody>
                  <a:tcPr marL="68580" marR="68580" marT="0" marB="0" vert="vert270" anchor="b"/>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Homework </a:t>
                      </a:r>
                      <a:r>
                        <a:rPr lang="en-US" sz="1800" kern="1200" dirty="0" err="1" smtClean="0">
                          <a:solidFill>
                            <a:schemeClr val="dk1"/>
                          </a:solidFill>
                          <a:effectLst/>
                          <a:latin typeface="+mn-lt"/>
                          <a:ea typeface="+mn-ea"/>
                          <a:cs typeface="+mn-cs"/>
                        </a:rPr>
                        <a:t>Hrs</a:t>
                      </a:r>
                      <a:endParaRPr lang="en-US" sz="1800" kern="1200" dirty="0" smtClean="0">
                        <a:solidFill>
                          <a:schemeClr val="dk1"/>
                        </a:solidFill>
                        <a:effectLst/>
                        <a:latin typeface="+mn-lt"/>
                        <a:ea typeface="Calibri"/>
                        <a:cs typeface="Times New Roman"/>
                      </a:endParaRPr>
                    </a:p>
                    <a:p>
                      <a:endParaRPr lang="en-US" sz="1800" dirty="0">
                        <a:latin typeface="+mj-lt"/>
                      </a:endParaRPr>
                    </a:p>
                  </a:txBody>
                  <a:tcPr marL="68580" marR="68580" marT="0" marB="0" vert="vert270" anchor="b"/>
                </a:tc>
                <a:tc>
                  <a:txBody>
                    <a:bodyPr/>
                    <a:lstStyle/>
                    <a:p>
                      <a:pPr marL="0" marR="0">
                        <a:lnSpc>
                          <a:spcPct val="115000"/>
                        </a:lnSpc>
                        <a:spcBef>
                          <a:spcPts val="1200"/>
                        </a:spcBef>
                        <a:spcAft>
                          <a:spcPts val="0"/>
                        </a:spcAft>
                      </a:pPr>
                      <a:r>
                        <a:rPr lang="en-US" sz="1800">
                          <a:effectLst/>
                          <a:latin typeface="+mj-lt"/>
                        </a:rPr>
                        <a:t>Total Student Learning Hours</a:t>
                      </a:r>
                      <a:endParaRPr lang="en-US" sz="1800">
                        <a:effectLst/>
                        <a:latin typeface="+mj-lt"/>
                        <a:ea typeface="Calibri"/>
                        <a:cs typeface="Times New Roman"/>
                      </a:endParaRPr>
                    </a:p>
                  </a:txBody>
                  <a:tcPr marL="68580" marR="68580" marT="0" marB="0" vert="vert270" anchor="b"/>
                </a:tc>
                <a:tc>
                  <a:txBody>
                    <a:bodyPr/>
                    <a:lstStyle/>
                    <a:p>
                      <a:pPr marL="0" marR="0" algn="just">
                        <a:lnSpc>
                          <a:spcPct val="115000"/>
                        </a:lnSpc>
                        <a:spcBef>
                          <a:spcPts val="0"/>
                        </a:spcBef>
                        <a:spcAft>
                          <a:spcPts val="1000"/>
                        </a:spcAft>
                      </a:pPr>
                      <a:r>
                        <a:rPr lang="en-US" sz="1800" dirty="0">
                          <a:effectLst/>
                          <a:latin typeface="+mj-lt"/>
                        </a:rPr>
                        <a:t> </a:t>
                      </a:r>
                      <a:endParaRPr lang="en-US" sz="1800" dirty="0">
                        <a:effectLst/>
                        <a:latin typeface="+mj-lt"/>
                        <a:ea typeface="Calibri"/>
                        <a:cs typeface="Times New Roman"/>
                      </a:endParaRPr>
                    </a:p>
                  </a:txBody>
                  <a:tcPr marL="68580" marR="68580" marT="0" marB="0" vert="vert270" anchor="b"/>
                </a:tc>
                <a:tc>
                  <a:txBody>
                    <a:bodyPr/>
                    <a:lstStyle/>
                    <a:p>
                      <a:pPr marL="0" marR="0" algn="just">
                        <a:lnSpc>
                          <a:spcPct val="115000"/>
                        </a:lnSpc>
                        <a:spcBef>
                          <a:spcPts val="0"/>
                        </a:spcBef>
                        <a:spcAft>
                          <a:spcPts val="600"/>
                        </a:spcAft>
                      </a:pPr>
                      <a:r>
                        <a:rPr lang="en-US" sz="1800" kern="1200" dirty="0" smtClean="0">
                          <a:solidFill>
                            <a:schemeClr val="dk1"/>
                          </a:solidFill>
                          <a:effectLst/>
                          <a:latin typeface="+mn-lt"/>
                          <a:ea typeface="+mn-ea"/>
                          <a:cs typeface="+mn-cs"/>
                        </a:rPr>
                        <a:t>Contact Hours</a:t>
                      </a:r>
                      <a:endParaRPr lang="en-US" sz="1800" kern="1200" dirty="0">
                        <a:solidFill>
                          <a:schemeClr val="dk1"/>
                        </a:solidFill>
                        <a:effectLst/>
                        <a:latin typeface="+mn-lt"/>
                        <a:ea typeface="Calibri"/>
                        <a:cs typeface="Times New Roman"/>
                      </a:endParaRPr>
                    </a:p>
                  </a:txBody>
                  <a:tcPr marL="68580" marR="68580" marT="0" marB="0" vert="vert270" anchor="b"/>
                </a:tc>
                <a:tc>
                  <a:txBody>
                    <a:bodyPr/>
                    <a:lstStyle/>
                    <a:p>
                      <a:pPr marL="0" marR="0" algn="just">
                        <a:lnSpc>
                          <a:spcPct val="115000"/>
                        </a:lnSpc>
                        <a:spcBef>
                          <a:spcPts val="0"/>
                        </a:spcBef>
                        <a:spcAft>
                          <a:spcPts val="600"/>
                        </a:spcAft>
                      </a:pPr>
                      <a:r>
                        <a:rPr lang="en-US" sz="1800" dirty="0">
                          <a:effectLst/>
                          <a:latin typeface="+mj-lt"/>
                        </a:rPr>
                        <a:t>Homework </a:t>
                      </a:r>
                      <a:r>
                        <a:rPr lang="en-US" sz="1800" dirty="0" err="1" smtClean="0">
                          <a:effectLst/>
                          <a:latin typeface="+mj-lt"/>
                        </a:rPr>
                        <a:t>Hrs</a:t>
                      </a:r>
                      <a:endParaRPr lang="en-US" sz="1800" dirty="0">
                        <a:effectLst/>
                        <a:latin typeface="+mj-lt"/>
                        <a:ea typeface="Calibri"/>
                        <a:cs typeface="Times New Roman"/>
                      </a:endParaRPr>
                    </a:p>
                  </a:txBody>
                  <a:tcPr marL="68580" marR="68580" marT="0" marB="0" vert="vert270" anchor="b"/>
                </a:tc>
                <a:tc>
                  <a:txBody>
                    <a:bodyPr/>
                    <a:lstStyle/>
                    <a:p>
                      <a:pPr marL="0" marR="0">
                        <a:lnSpc>
                          <a:spcPct val="115000"/>
                        </a:lnSpc>
                        <a:spcBef>
                          <a:spcPts val="1200"/>
                        </a:spcBef>
                        <a:spcAft>
                          <a:spcPts val="0"/>
                        </a:spcAft>
                      </a:pPr>
                      <a:r>
                        <a:rPr lang="en-US" sz="1800">
                          <a:effectLst/>
                          <a:latin typeface="+mj-lt"/>
                        </a:rPr>
                        <a:t>Total Student Learning Hours</a:t>
                      </a:r>
                      <a:endParaRPr lang="en-US" sz="1800">
                        <a:effectLst/>
                        <a:latin typeface="+mj-lt"/>
                        <a:ea typeface="Calibri"/>
                        <a:cs typeface="Times New Roman"/>
                      </a:endParaRPr>
                    </a:p>
                  </a:txBody>
                  <a:tcPr marL="68580" marR="68580" marT="0" marB="0" vert="vert270" anchor="b"/>
                </a:tc>
                <a:extLst>
                  <a:ext uri="{0D108BD9-81ED-4DB2-BD59-A6C34878D82A}">
                    <a16:rowId xmlns:a16="http://schemas.microsoft.com/office/drawing/2014/main" val="10001"/>
                  </a:ext>
                </a:extLst>
              </a:tr>
              <a:tr h="334633">
                <a:tc>
                  <a:txBody>
                    <a:bodyPr/>
                    <a:lstStyle/>
                    <a:p>
                      <a:pPr marL="0" marR="0" algn="just">
                        <a:lnSpc>
                          <a:spcPct val="115000"/>
                        </a:lnSpc>
                        <a:spcBef>
                          <a:spcPts val="0"/>
                        </a:spcBef>
                        <a:spcAft>
                          <a:spcPts val="0"/>
                        </a:spcAft>
                      </a:pPr>
                      <a:r>
                        <a:rPr lang="en-US" sz="1800" dirty="0">
                          <a:effectLst/>
                          <a:latin typeface="+mj-lt"/>
                        </a:rPr>
                        <a:t>0.50</a:t>
                      </a:r>
                      <a:endParaRPr lang="en-US" sz="1800" dirty="0">
                        <a:effectLst/>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latin typeface="+mj-lt"/>
                        </a:rPr>
                        <a:t>8</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16</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24</a:t>
                      </a:r>
                      <a:endParaRPr lang="en-US" sz="1800">
                        <a:effectLst/>
                        <a:latin typeface="+mj-lt"/>
                        <a:ea typeface="Calibri"/>
                        <a:cs typeface="Times New Roman"/>
                      </a:endParaRPr>
                    </a:p>
                  </a:txBody>
                  <a:tcPr marL="68580" marR="68580" marT="0" marB="0" anchor="b"/>
                </a:tc>
                <a:tc>
                  <a:txBody>
                    <a:bodyPr/>
                    <a:lstStyle/>
                    <a:p>
                      <a:pPr>
                        <a:lnSpc>
                          <a:spcPct val="115000"/>
                        </a:lnSpc>
                      </a:pPr>
                      <a:endParaRPr lang="en-US" sz="1800">
                        <a:effectLst/>
                        <a:latin typeface="+mj-lt"/>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9</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18</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27</a:t>
                      </a:r>
                      <a:endParaRPr lang="en-US" sz="1800">
                        <a:effectLst/>
                        <a:latin typeface="+mj-lt"/>
                        <a:ea typeface="Calibri"/>
                        <a:cs typeface="Times New Roman"/>
                      </a:endParaRPr>
                    </a:p>
                  </a:txBody>
                  <a:tcPr marL="68580" marR="68580" marT="0" marB="0" anchor="b"/>
                </a:tc>
                <a:extLst>
                  <a:ext uri="{0D108BD9-81ED-4DB2-BD59-A6C34878D82A}">
                    <a16:rowId xmlns:a16="http://schemas.microsoft.com/office/drawing/2014/main" val="10002"/>
                  </a:ext>
                </a:extLst>
              </a:tr>
              <a:tr h="334633">
                <a:tc>
                  <a:txBody>
                    <a:bodyPr/>
                    <a:lstStyle/>
                    <a:p>
                      <a:pPr marL="0" marR="0" algn="just">
                        <a:lnSpc>
                          <a:spcPct val="115000"/>
                        </a:lnSpc>
                        <a:spcBef>
                          <a:spcPts val="0"/>
                        </a:spcBef>
                        <a:spcAft>
                          <a:spcPts val="0"/>
                        </a:spcAft>
                      </a:pPr>
                      <a:r>
                        <a:rPr lang="en-US" sz="1800" dirty="0">
                          <a:effectLst/>
                          <a:latin typeface="+mj-lt"/>
                        </a:rPr>
                        <a:t>1.00</a:t>
                      </a:r>
                      <a:endParaRPr lang="en-US" sz="1800" dirty="0">
                        <a:effectLst/>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latin typeface="+mj-lt"/>
                        </a:rPr>
                        <a:t>16</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latin typeface="+mj-lt"/>
                        </a:rPr>
                        <a:t>32</a:t>
                      </a:r>
                      <a:endParaRPr lang="en-US" sz="1800" dirty="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48</a:t>
                      </a:r>
                      <a:endParaRPr lang="en-US" sz="1800">
                        <a:effectLst/>
                        <a:latin typeface="+mj-lt"/>
                        <a:ea typeface="Calibri"/>
                        <a:cs typeface="Times New Roman"/>
                      </a:endParaRPr>
                    </a:p>
                  </a:txBody>
                  <a:tcPr marL="68580" marR="68580" marT="0" marB="0" anchor="b"/>
                </a:tc>
                <a:tc>
                  <a:txBody>
                    <a:bodyPr/>
                    <a:lstStyle/>
                    <a:p>
                      <a:pPr>
                        <a:lnSpc>
                          <a:spcPct val="115000"/>
                        </a:lnSpc>
                      </a:pPr>
                      <a:endParaRPr lang="en-US" sz="1800">
                        <a:effectLst/>
                        <a:latin typeface="+mj-lt"/>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18</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36</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54</a:t>
                      </a:r>
                      <a:endParaRPr lang="en-US" sz="1800">
                        <a:effectLst/>
                        <a:latin typeface="+mj-lt"/>
                        <a:ea typeface="Calibri"/>
                        <a:cs typeface="Times New Roman"/>
                      </a:endParaRPr>
                    </a:p>
                  </a:txBody>
                  <a:tcPr marL="68580" marR="68580" marT="0" marB="0" anchor="b"/>
                </a:tc>
                <a:extLst>
                  <a:ext uri="{0D108BD9-81ED-4DB2-BD59-A6C34878D82A}">
                    <a16:rowId xmlns:a16="http://schemas.microsoft.com/office/drawing/2014/main" val="10003"/>
                  </a:ext>
                </a:extLst>
              </a:tr>
              <a:tr h="334633">
                <a:tc>
                  <a:txBody>
                    <a:bodyPr/>
                    <a:lstStyle/>
                    <a:p>
                      <a:pPr marL="0" marR="0" algn="just">
                        <a:lnSpc>
                          <a:spcPct val="115000"/>
                        </a:lnSpc>
                        <a:spcBef>
                          <a:spcPts val="0"/>
                        </a:spcBef>
                        <a:spcAft>
                          <a:spcPts val="0"/>
                        </a:spcAft>
                      </a:pPr>
                      <a:r>
                        <a:rPr lang="en-US" sz="1800" dirty="0">
                          <a:effectLst/>
                          <a:latin typeface="+mj-lt"/>
                        </a:rPr>
                        <a:t>1.50</a:t>
                      </a:r>
                      <a:endParaRPr lang="en-US" sz="1800" dirty="0">
                        <a:effectLst/>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latin typeface="+mj-lt"/>
                        </a:rPr>
                        <a:t>24</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48</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72</a:t>
                      </a:r>
                      <a:endParaRPr lang="en-US" sz="1800">
                        <a:effectLst/>
                        <a:latin typeface="+mj-lt"/>
                        <a:ea typeface="Calibri"/>
                        <a:cs typeface="Times New Roman"/>
                      </a:endParaRPr>
                    </a:p>
                  </a:txBody>
                  <a:tcPr marL="68580" marR="68580" marT="0" marB="0" anchor="b"/>
                </a:tc>
                <a:tc>
                  <a:txBody>
                    <a:bodyPr/>
                    <a:lstStyle/>
                    <a:p>
                      <a:pPr>
                        <a:lnSpc>
                          <a:spcPct val="115000"/>
                        </a:lnSpc>
                      </a:pPr>
                      <a:endParaRPr lang="en-US" sz="1800">
                        <a:effectLst/>
                        <a:latin typeface="+mj-lt"/>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27</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latin typeface="+mj-lt"/>
                        </a:rPr>
                        <a:t>54</a:t>
                      </a:r>
                      <a:endParaRPr lang="en-US" sz="1800" dirty="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latin typeface="+mj-lt"/>
                        </a:rPr>
                        <a:t>81</a:t>
                      </a:r>
                      <a:endParaRPr lang="en-US" sz="1800" dirty="0">
                        <a:effectLst/>
                        <a:latin typeface="+mj-lt"/>
                        <a:ea typeface="Calibri"/>
                        <a:cs typeface="Times New Roman"/>
                      </a:endParaRPr>
                    </a:p>
                  </a:txBody>
                  <a:tcPr marL="68580" marR="68580" marT="0" marB="0" anchor="b"/>
                </a:tc>
                <a:extLst>
                  <a:ext uri="{0D108BD9-81ED-4DB2-BD59-A6C34878D82A}">
                    <a16:rowId xmlns:a16="http://schemas.microsoft.com/office/drawing/2014/main" val="10004"/>
                  </a:ext>
                </a:extLst>
              </a:tr>
              <a:tr h="334633">
                <a:tc>
                  <a:txBody>
                    <a:bodyPr/>
                    <a:lstStyle/>
                    <a:p>
                      <a:pPr marL="0" marR="0" algn="just">
                        <a:lnSpc>
                          <a:spcPct val="115000"/>
                        </a:lnSpc>
                        <a:spcBef>
                          <a:spcPts val="0"/>
                        </a:spcBef>
                        <a:spcAft>
                          <a:spcPts val="0"/>
                        </a:spcAft>
                      </a:pPr>
                      <a:r>
                        <a:rPr lang="en-US" sz="1800" dirty="0">
                          <a:effectLst/>
                          <a:latin typeface="+mj-lt"/>
                        </a:rPr>
                        <a:t>2.00</a:t>
                      </a:r>
                      <a:endParaRPr lang="en-US" sz="1800" dirty="0">
                        <a:effectLst/>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latin typeface="+mj-lt"/>
                        </a:rPr>
                        <a:t>32</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64</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96</a:t>
                      </a:r>
                      <a:endParaRPr lang="en-US" sz="1800">
                        <a:effectLst/>
                        <a:latin typeface="+mj-lt"/>
                        <a:ea typeface="Calibri"/>
                        <a:cs typeface="Times New Roman"/>
                      </a:endParaRPr>
                    </a:p>
                  </a:txBody>
                  <a:tcPr marL="68580" marR="68580" marT="0" marB="0" anchor="b"/>
                </a:tc>
                <a:tc>
                  <a:txBody>
                    <a:bodyPr/>
                    <a:lstStyle/>
                    <a:p>
                      <a:pPr>
                        <a:lnSpc>
                          <a:spcPct val="115000"/>
                        </a:lnSpc>
                      </a:pPr>
                      <a:endParaRPr lang="en-US" sz="1800">
                        <a:effectLst/>
                        <a:latin typeface="+mj-lt"/>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36</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72</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108</a:t>
                      </a:r>
                      <a:endParaRPr lang="en-US" sz="1800">
                        <a:effectLst/>
                        <a:latin typeface="+mj-lt"/>
                        <a:ea typeface="Calibri"/>
                        <a:cs typeface="Times New Roman"/>
                      </a:endParaRPr>
                    </a:p>
                  </a:txBody>
                  <a:tcPr marL="68580" marR="68580" marT="0" marB="0" anchor="b"/>
                </a:tc>
                <a:extLst>
                  <a:ext uri="{0D108BD9-81ED-4DB2-BD59-A6C34878D82A}">
                    <a16:rowId xmlns:a16="http://schemas.microsoft.com/office/drawing/2014/main" val="10005"/>
                  </a:ext>
                </a:extLst>
              </a:tr>
              <a:tr h="334633">
                <a:tc>
                  <a:txBody>
                    <a:bodyPr/>
                    <a:lstStyle/>
                    <a:p>
                      <a:pPr marL="0" marR="0" algn="just">
                        <a:lnSpc>
                          <a:spcPct val="115000"/>
                        </a:lnSpc>
                        <a:spcBef>
                          <a:spcPts val="0"/>
                        </a:spcBef>
                        <a:spcAft>
                          <a:spcPts val="0"/>
                        </a:spcAft>
                      </a:pPr>
                      <a:r>
                        <a:rPr lang="en-US" sz="1800" dirty="0">
                          <a:effectLst/>
                          <a:latin typeface="+mj-lt"/>
                        </a:rPr>
                        <a:t>2.50</a:t>
                      </a:r>
                      <a:endParaRPr lang="en-US" sz="1800" dirty="0">
                        <a:effectLst/>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latin typeface="+mj-lt"/>
                        </a:rPr>
                        <a:t>40</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80</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120</a:t>
                      </a:r>
                      <a:endParaRPr lang="en-US" sz="1800">
                        <a:effectLst/>
                        <a:latin typeface="+mj-lt"/>
                        <a:ea typeface="Calibri"/>
                        <a:cs typeface="Times New Roman"/>
                      </a:endParaRPr>
                    </a:p>
                  </a:txBody>
                  <a:tcPr marL="68580" marR="68580" marT="0" marB="0" anchor="b"/>
                </a:tc>
                <a:tc>
                  <a:txBody>
                    <a:bodyPr/>
                    <a:lstStyle/>
                    <a:p>
                      <a:pPr>
                        <a:lnSpc>
                          <a:spcPct val="115000"/>
                        </a:lnSpc>
                      </a:pPr>
                      <a:endParaRPr lang="en-US" sz="1800">
                        <a:effectLst/>
                        <a:latin typeface="+mj-lt"/>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45</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90</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135</a:t>
                      </a:r>
                      <a:endParaRPr lang="en-US" sz="1800">
                        <a:effectLst/>
                        <a:latin typeface="+mj-lt"/>
                        <a:ea typeface="Calibri"/>
                        <a:cs typeface="Times New Roman"/>
                      </a:endParaRPr>
                    </a:p>
                  </a:txBody>
                  <a:tcPr marL="68580" marR="68580" marT="0" marB="0" anchor="b"/>
                </a:tc>
                <a:extLst>
                  <a:ext uri="{0D108BD9-81ED-4DB2-BD59-A6C34878D82A}">
                    <a16:rowId xmlns:a16="http://schemas.microsoft.com/office/drawing/2014/main" val="10006"/>
                  </a:ext>
                </a:extLst>
              </a:tr>
              <a:tr h="334633">
                <a:tc>
                  <a:txBody>
                    <a:bodyPr/>
                    <a:lstStyle/>
                    <a:p>
                      <a:pPr marL="0" marR="0" algn="just">
                        <a:lnSpc>
                          <a:spcPct val="115000"/>
                        </a:lnSpc>
                        <a:spcBef>
                          <a:spcPts val="0"/>
                        </a:spcBef>
                        <a:spcAft>
                          <a:spcPts val="0"/>
                        </a:spcAft>
                      </a:pPr>
                      <a:r>
                        <a:rPr lang="en-US" sz="1800" dirty="0">
                          <a:effectLst/>
                          <a:latin typeface="+mj-lt"/>
                        </a:rPr>
                        <a:t>3.00</a:t>
                      </a:r>
                      <a:endParaRPr lang="en-US" sz="1800" dirty="0">
                        <a:effectLst/>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latin typeface="+mj-lt"/>
                        </a:rPr>
                        <a:t>48</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96</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144</a:t>
                      </a:r>
                      <a:endParaRPr lang="en-US" sz="1800">
                        <a:effectLst/>
                        <a:latin typeface="+mj-lt"/>
                        <a:ea typeface="Calibri"/>
                        <a:cs typeface="Times New Roman"/>
                      </a:endParaRPr>
                    </a:p>
                  </a:txBody>
                  <a:tcPr marL="68580" marR="68580" marT="0" marB="0" anchor="b"/>
                </a:tc>
                <a:tc>
                  <a:txBody>
                    <a:bodyPr/>
                    <a:lstStyle/>
                    <a:p>
                      <a:pPr>
                        <a:lnSpc>
                          <a:spcPct val="115000"/>
                        </a:lnSpc>
                      </a:pPr>
                      <a:endParaRPr lang="en-US" sz="1800">
                        <a:effectLst/>
                        <a:latin typeface="+mj-lt"/>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54</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108</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162</a:t>
                      </a:r>
                      <a:endParaRPr lang="en-US" sz="1800">
                        <a:effectLst/>
                        <a:latin typeface="+mj-lt"/>
                        <a:ea typeface="Calibri"/>
                        <a:cs typeface="Times New Roman"/>
                      </a:endParaRPr>
                    </a:p>
                  </a:txBody>
                  <a:tcPr marL="68580" marR="68580" marT="0" marB="0" anchor="b"/>
                </a:tc>
                <a:extLst>
                  <a:ext uri="{0D108BD9-81ED-4DB2-BD59-A6C34878D82A}">
                    <a16:rowId xmlns:a16="http://schemas.microsoft.com/office/drawing/2014/main" val="10007"/>
                  </a:ext>
                </a:extLst>
              </a:tr>
              <a:tr h="334633">
                <a:tc>
                  <a:txBody>
                    <a:bodyPr/>
                    <a:lstStyle/>
                    <a:p>
                      <a:pPr marL="0" marR="0" algn="just">
                        <a:lnSpc>
                          <a:spcPct val="115000"/>
                        </a:lnSpc>
                        <a:spcBef>
                          <a:spcPts val="0"/>
                        </a:spcBef>
                        <a:spcAft>
                          <a:spcPts val="0"/>
                        </a:spcAft>
                      </a:pPr>
                      <a:r>
                        <a:rPr lang="en-US" sz="1800" dirty="0">
                          <a:effectLst/>
                          <a:latin typeface="+mj-lt"/>
                        </a:rPr>
                        <a:t>3.50</a:t>
                      </a:r>
                      <a:endParaRPr lang="en-US" sz="1800" dirty="0">
                        <a:effectLst/>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latin typeface="+mj-lt"/>
                        </a:rPr>
                        <a:t>56</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112</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168</a:t>
                      </a:r>
                      <a:endParaRPr lang="en-US" sz="1800">
                        <a:effectLst/>
                        <a:latin typeface="+mj-lt"/>
                        <a:ea typeface="Calibri"/>
                        <a:cs typeface="Times New Roman"/>
                      </a:endParaRPr>
                    </a:p>
                  </a:txBody>
                  <a:tcPr marL="68580" marR="68580" marT="0" marB="0" anchor="b"/>
                </a:tc>
                <a:tc>
                  <a:txBody>
                    <a:bodyPr/>
                    <a:lstStyle/>
                    <a:p>
                      <a:pPr>
                        <a:lnSpc>
                          <a:spcPct val="115000"/>
                        </a:lnSpc>
                      </a:pPr>
                      <a:endParaRPr lang="en-US" sz="1800">
                        <a:effectLst/>
                        <a:latin typeface="+mj-lt"/>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63</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mj-lt"/>
                        </a:rPr>
                        <a:t>126</a:t>
                      </a:r>
                      <a:endParaRPr lang="en-US" sz="1800">
                        <a:effectLst/>
                        <a:latin typeface="+mj-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latin typeface="+mj-lt"/>
                        </a:rPr>
                        <a:t>189</a:t>
                      </a:r>
                      <a:endParaRPr lang="en-US" sz="1800" dirty="0">
                        <a:effectLst/>
                        <a:latin typeface="+mj-lt"/>
                        <a:ea typeface="Calibri"/>
                        <a:cs typeface="Times New Roman"/>
                      </a:endParaRPr>
                    </a:p>
                  </a:txBody>
                  <a:tcPr marL="68580" marR="68580" marT="0" marB="0" anchor="b"/>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4294967295"/>
          </p:nvPr>
        </p:nvSpPr>
        <p:spPr/>
        <p:txBody>
          <a:bodyPr/>
          <a:lstStyle/>
          <a:p>
            <a:fld id="{E5E507D8-6DC6-4D2C-8233-08C18F3EF4D6}" type="slidenum">
              <a:rPr lang="en-US" smtClean="0"/>
              <a:t>10</a:t>
            </a:fld>
            <a:endParaRPr lang="en-US" dirty="0"/>
          </a:p>
        </p:txBody>
      </p:sp>
    </p:spTree>
    <p:extLst>
      <p:ext uri="{BB962C8B-B14F-4D97-AF65-F5344CB8AC3E}">
        <p14:creationId xmlns:p14="http://schemas.microsoft.com/office/powerpoint/2010/main" val="18111276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latin typeface="Tahoma" panose="020B0604030504040204" pitchFamily="34" charset="0"/>
                <a:ea typeface="Tahoma" panose="020B0604030504040204" pitchFamily="34" charset="0"/>
                <a:cs typeface="Tahoma" panose="020B0604030504040204" pitchFamily="34" charset="0"/>
              </a:rPr>
              <a:t>Credit Courses</a:t>
            </a:r>
          </a:p>
        </p:txBody>
      </p:sp>
      <p:sp>
        <p:nvSpPr>
          <p:cNvPr id="4" name="Slide Number Placeholder 3"/>
          <p:cNvSpPr>
            <a:spLocks noGrp="1"/>
          </p:cNvSpPr>
          <p:nvPr>
            <p:ph type="sldNum" sz="quarter" idx="10"/>
          </p:nvPr>
        </p:nvSpPr>
        <p:spPr/>
        <p:txBody>
          <a:bodyPr/>
          <a:lstStyle/>
          <a:p>
            <a:fld id="{7934E7AA-586C-4B13-A389-1429762DA247}" type="slidenum">
              <a:rPr lang="en-US" smtClean="0">
                <a:latin typeface="Tahoma" panose="020B0604030504040204" pitchFamily="34" charset="0"/>
                <a:ea typeface="Tahoma" panose="020B0604030504040204" pitchFamily="34" charset="0"/>
                <a:cs typeface="Tahoma" panose="020B0604030504040204" pitchFamily="34" charset="0"/>
              </a:rPr>
              <a:pPr/>
              <a:t>11</a:t>
            </a:fld>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8787" y="1825625"/>
            <a:ext cx="3654425" cy="365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67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Credit Course Review</a:t>
            </a:r>
          </a:p>
        </p:txBody>
      </p:sp>
      <p:sp>
        <p:nvSpPr>
          <p:cNvPr id="3" name="Content Placeholder 2"/>
          <p:cNvSpPr>
            <a:spLocks noGrp="1"/>
          </p:cNvSpPr>
          <p:nvPr>
            <p:ph idx="1"/>
          </p:nvPr>
        </p:nvSpPr>
        <p:spPr/>
        <p:txBody>
          <a:bodyPr>
            <a:normAutofit fontScale="92500" lnSpcReduction="10000"/>
          </a:bodyPr>
          <a:lstStyle/>
          <a:p>
            <a:pPr marL="457200" indent="-457200"/>
            <a:r>
              <a:rPr lang="en-US" sz="3200" dirty="0">
                <a:latin typeface="Tahoma" panose="020B0604030504040204" pitchFamily="34" charset="0"/>
                <a:ea typeface="Tahoma" panose="020B0604030504040204" pitchFamily="34" charset="0"/>
                <a:cs typeface="Tahoma" panose="020B0604030504040204" pitchFamily="34" charset="0"/>
              </a:rPr>
              <a:t>Review CB fields</a:t>
            </a:r>
          </a:p>
          <a:p>
            <a:pPr marL="914400" lvl="1" indent="-4572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Credit Status 	– CB04</a:t>
            </a:r>
          </a:p>
          <a:p>
            <a:pPr marL="914400" lvl="1" indent="-4572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Course Title 	– CB02</a:t>
            </a:r>
          </a:p>
          <a:p>
            <a:pPr marL="914400" lvl="1" indent="-4572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TOP Code 		– CB03</a:t>
            </a:r>
          </a:p>
          <a:p>
            <a:pPr marL="914400" lvl="1" indent="-4572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Sam Code 		– CB09</a:t>
            </a:r>
          </a:p>
          <a:p>
            <a:pPr marL="914400" lvl="1" indent="-4572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Unit fields 		– CB06 &amp; CB07</a:t>
            </a:r>
          </a:p>
          <a:p>
            <a:pPr marL="457200" indent="-457200"/>
            <a:r>
              <a:rPr lang="en-US" sz="3200" dirty="0">
                <a:latin typeface="Tahoma" panose="020B0604030504040204" pitchFamily="34" charset="0"/>
                <a:ea typeface="Tahoma" panose="020B0604030504040204" pitchFamily="34" charset="0"/>
                <a:cs typeface="Tahoma" panose="020B0604030504040204" pitchFamily="34" charset="0"/>
              </a:rPr>
              <a:t>Ensure the completeness of the COR</a:t>
            </a:r>
          </a:p>
          <a:p>
            <a:pPr marL="457200" indent="-457200"/>
            <a:r>
              <a:rPr lang="en-US" sz="3200" dirty="0">
                <a:latin typeface="Tahoma" panose="020B0604030504040204" pitchFamily="34" charset="0"/>
                <a:ea typeface="Tahoma" panose="020B0604030504040204" pitchFamily="34" charset="0"/>
                <a:cs typeface="Tahoma" panose="020B0604030504040204" pitchFamily="34" charset="0"/>
              </a:rPr>
              <a:t>Verify hours and units</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934E7AA-586C-4B13-A389-1429762DA247}" type="slidenum">
              <a:rPr lang="en-US" smtClean="0">
                <a:latin typeface="Tahoma" panose="020B0604030504040204" pitchFamily="34" charset="0"/>
                <a:ea typeface="Tahoma" panose="020B0604030504040204" pitchFamily="34" charset="0"/>
                <a:cs typeface="Tahoma" panose="020B0604030504040204" pitchFamily="34" charset="0"/>
              </a:rPr>
              <a:pPr/>
              <a:t>12</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3581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Modified </a:t>
            </a:r>
            <a:r>
              <a:rPr lang="en-US" dirty="0">
                <a:latin typeface="Tahoma" panose="020B0604030504040204" pitchFamily="34" charset="0"/>
                <a:ea typeface="Tahoma" panose="020B0604030504040204" pitchFamily="34" charset="0"/>
                <a:cs typeface="Tahoma" panose="020B0604030504040204" pitchFamily="34" charset="0"/>
              </a:rPr>
              <a:t>&amp; Substantial Changes to Credit Courses</a:t>
            </a:r>
          </a:p>
        </p:txBody>
      </p:sp>
      <p:sp>
        <p:nvSpPr>
          <p:cNvPr id="3" name="Content Placeholder 2"/>
          <p:cNvSpPr>
            <a:spLocks noGrp="1"/>
          </p:cNvSpPr>
          <p:nvPr>
            <p:ph idx="1"/>
          </p:nvPr>
        </p:nvSpPr>
        <p:spPr/>
        <p:txBody>
          <a:bodyPr>
            <a:normAutofit fontScale="92500" lnSpcReduction="20000"/>
          </a:bodyPr>
          <a:lstStyle/>
          <a:p>
            <a:r>
              <a:rPr lang="en-US" b="1" u="sng" dirty="0" smtClean="0">
                <a:latin typeface="Tahoma" panose="020B0604030504040204" pitchFamily="34" charset="0"/>
                <a:ea typeface="Tahoma" panose="020B0604030504040204" pitchFamily="34" charset="0"/>
                <a:cs typeface="Tahoma" panose="020B0604030504040204" pitchFamily="34" charset="0"/>
              </a:rPr>
              <a:t>Modified </a:t>
            </a:r>
            <a:r>
              <a:rPr lang="en-US" b="1" u="sng" dirty="0">
                <a:latin typeface="Tahoma" panose="020B0604030504040204" pitchFamily="34" charset="0"/>
                <a:ea typeface="Tahoma" panose="020B0604030504040204" pitchFamily="34" charset="0"/>
                <a:cs typeface="Tahoma" panose="020B0604030504040204" pitchFamily="34" charset="0"/>
              </a:rPr>
              <a:t>Change </a:t>
            </a:r>
          </a:p>
          <a:p>
            <a:r>
              <a:rPr lang="en-US" dirty="0">
                <a:latin typeface="Tahoma" panose="020B0604030504040204" pitchFamily="34" charset="0"/>
                <a:ea typeface="Tahoma" panose="020B0604030504040204" pitchFamily="34" charset="0"/>
                <a:cs typeface="Tahoma" panose="020B0604030504040204" pitchFamily="34" charset="0"/>
              </a:rPr>
              <a:t>An action to change an active course record that </a:t>
            </a:r>
            <a:r>
              <a:rPr lang="en-US" u="sng" dirty="0">
                <a:latin typeface="Tahoma" panose="020B0604030504040204" pitchFamily="34" charset="0"/>
                <a:ea typeface="Tahoma" panose="020B0604030504040204" pitchFamily="34" charset="0"/>
                <a:cs typeface="Tahoma" panose="020B0604030504040204" pitchFamily="34" charset="0"/>
              </a:rPr>
              <a:t>will not </a:t>
            </a:r>
            <a:r>
              <a:rPr lang="en-US" dirty="0">
                <a:latin typeface="Tahoma" panose="020B0604030504040204" pitchFamily="34" charset="0"/>
                <a:ea typeface="Tahoma" panose="020B0604030504040204" pitchFamily="34" charset="0"/>
                <a:cs typeface="Tahoma" panose="020B0604030504040204" pitchFamily="34" charset="0"/>
              </a:rPr>
              <a:t>initiate a new control number.</a:t>
            </a:r>
          </a:p>
          <a:p>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(Example: Course Title or Transfer Status)</a:t>
            </a:r>
          </a:p>
          <a:p>
            <a:endParaRPr lang="en-US" b="1" u="sng" dirty="0">
              <a:latin typeface="Tahoma" panose="020B0604030504040204" pitchFamily="34" charset="0"/>
              <a:ea typeface="Tahoma" panose="020B0604030504040204" pitchFamily="34" charset="0"/>
              <a:cs typeface="Tahoma" panose="020B0604030504040204" pitchFamily="34" charset="0"/>
            </a:endParaRPr>
          </a:p>
          <a:p>
            <a:r>
              <a:rPr lang="en-US" b="1" u="sng" dirty="0">
                <a:latin typeface="Tahoma" panose="020B0604030504040204" pitchFamily="34" charset="0"/>
                <a:ea typeface="Tahoma" panose="020B0604030504040204" pitchFamily="34" charset="0"/>
                <a:cs typeface="Tahoma" panose="020B0604030504040204" pitchFamily="34" charset="0"/>
              </a:rPr>
              <a:t>Substantial Change</a:t>
            </a:r>
          </a:p>
          <a:p>
            <a:r>
              <a:rPr lang="en-US" dirty="0">
                <a:latin typeface="Tahoma" panose="020B0604030504040204" pitchFamily="34" charset="0"/>
                <a:ea typeface="Tahoma" panose="020B0604030504040204" pitchFamily="34" charset="0"/>
                <a:cs typeface="Tahoma" panose="020B0604030504040204" pitchFamily="34" charset="0"/>
              </a:rPr>
              <a:t>An action to create a new course record based upon an active course record.  This action </a:t>
            </a:r>
            <a:r>
              <a:rPr lang="en-US" u="sng" dirty="0">
                <a:latin typeface="Tahoma" panose="020B0604030504040204" pitchFamily="34" charset="0"/>
                <a:ea typeface="Tahoma" panose="020B0604030504040204" pitchFamily="34" charset="0"/>
                <a:cs typeface="Tahoma" panose="020B0604030504040204" pitchFamily="34" charset="0"/>
              </a:rPr>
              <a:t>will</a:t>
            </a:r>
            <a:r>
              <a:rPr lang="en-US" dirty="0">
                <a:latin typeface="Tahoma" panose="020B0604030504040204" pitchFamily="34" charset="0"/>
                <a:ea typeface="Tahoma" panose="020B0604030504040204" pitchFamily="34" charset="0"/>
                <a:cs typeface="Tahoma" panose="020B0604030504040204" pitchFamily="34" charset="0"/>
              </a:rPr>
              <a:t> initiate a new control number. </a:t>
            </a:r>
          </a:p>
          <a:p>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(Example:  TOP Code, Number of Units or SAM Priority Code)</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934E7AA-586C-4B13-A389-1429762DA247}" type="slidenum">
              <a:rPr lang="en-US" smtClean="0">
                <a:latin typeface="Tahoma" panose="020B0604030504040204" pitchFamily="34" charset="0"/>
                <a:ea typeface="Tahoma" panose="020B0604030504040204" pitchFamily="34" charset="0"/>
                <a:cs typeface="Tahoma" panose="020B0604030504040204" pitchFamily="34" charset="0"/>
              </a:rPr>
              <a:pPr/>
              <a:t>13</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0193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Credit Course Submission</a:t>
            </a:r>
          </a:p>
        </p:txBody>
      </p:sp>
      <p:sp>
        <p:nvSpPr>
          <p:cNvPr id="3" name="Content Placeholder 2"/>
          <p:cNvSpPr>
            <a:spLocks noGrp="1"/>
          </p:cNvSpPr>
          <p:nvPr>
            <p:ph idx="1"/>
          </p:nvPr>
        </p:nvSpPr>
        <p:spPr/>
        <p:txBody>
          <a:bodyPr/>
          <a:lstStyle/>
          <a:p>
            <a:pPr marL="457200" indent="-457200"/>
            <a:r>
              <a:rPr lang="en-US" dirty="0">
                <a:latin typeface="Tahoma" panose="020B0604030504040204" pitchFamily="34" charset="0"/>
                <a:ea typeface="Tahoma" panose="020B0604030504040204" pitchFamily="34" charset="0"/>
                <a:cs typeface="Tahoma" panose="020B0604030504040204" pitchFamily="34" charset="0"/>
              </a:rPr>
              <a:t>Complete proposal record</a:t>
            </a:r>
          </a:p>
          <a:p>
            <a:pPr marL="457200" indent="-457200"/>
            <a:r>
              <a:rPr lang="en-US" dirty="0">
                <a:latin typeface="Tahoma" panose="020B0604030504040204" pitchFamily="34" charset="0"/>
                <a:ea typeface="Tahoma" panose="020B0604030504040204" pitchFamily="34" charset="0"/>
                <a:cs typeface="Tahoma" panose="020B0604030504040204" pitchFamily="34" charset="0"/>
              </a:rPr>
              <a:t>Units to Hours calculations</a:t>
            </a:r>
          </a:p>
          <a:p>
            <a:pPr marL="457200" indent="-457200"/>
            <a:r>
              <a:rPr lang="en-US" dirty="0">
                <a:latin typeface="Tahoma" panose="020B0604030504040204" pitchFamily="34" charset="0"/>
                <a:ea typeface="Tahoma" panose="020B0604030504040204" pitchFamily="34" charset="0"/>
                <a:cs typeface="Tahoma" panose="020B0604030504040204" pitchFamily="34" charset="0"/>
              </a:rPr>
              <a:t>Attached Course Outline of Records (CORs)</a:t>
            </a:r>
          </a:p>
          <a:p>
            <a:pPr marL="457200" indent="-457200"/>
            <a:r>
              <a:rPr lang="en-US" dirty="0">
                <a:latin typeface="Tahoma" panose="020B0604030504040204" pitchFamily="34" charset="0"/>
                <a:ea typeface="Tahoma" panose="020B0604030504040204" pitchFamily="34" charset="0"/>
                <a:cs typeface="Tahoma" panose="020B0604030504040204" pitchFamily="34" charset="0"/>
              </a:rPr>
              <a:t>CB03 (TOP Code) - CB09 (Sam Priority Code) Relationship</a:t>
            </a:r>
          </a:p>
          <a:p>
            <a:pPr marL="457200" indent="-457200"/>
            <a:r>
              <a:rPr lang="en-US" dirty="0">
                <a:latin typeface="Tahoma" panose="020B0604030504040204" pitchFamily="34" charset="0"/>
                <a:ea typeface="Tahoma" panose="020B0604030504040204" pitchFamily="34" charset="0"/>
                <a:cs typeface="Tahoma" panose="020B0604030504040204" pitchFamily="34" charset="0"/>
              </a:rPr>
              <a:t>Repeatable/Repeatability</a:t>
            </a:r>
          </a:p>
          <a:p>
            <a:pPr marL="457200" indent="-457200"/>
            <a:r>
              <a:rPr lang="en-US" dirty="0">
                <a:latin typeface="Tahoma" panose="020B0604030504040204" pitchFamily="34" charset="0"/>
                <a:ea typeface="Tahoma" panose="020B0604030504040204" pitchFamily="34" charset="0"/>
                <a:cs typeface="Tahoma" panose="020B0604030504040204" pitchFamily="34" charset="0"/>
              </a:rPr>
              <a:t>Cooperative Work Experience</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934E7AA-586C-4B13-A389-1429762DA247}" type="slidenum">
              <a:rPr lang="en-US" smtClean="0">
                <a:latin typeface="Tahoma" panose="020B0604030504040204" pitchFamily="34" charset="0"/>
                <a:ea typeface="Tahoma" panose="020B0604030504040204" pitchFamily="34" charset="0"/>
                <a:cs typeface="Tahoma" panose="020B0604030504040204" pitchFamily="34" charset="0"/>
              </a:rPr>
              <a:pPr/>
              <a:t>14</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4959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p:txBody>
          <a:bodyPr>
            <a:normAutofit/>
          </a:bodyPr>
          <a:lstStyle/>
          <a:p>
            <a:r>
              <a:rPr lang="en-US" sz="3200" dirty="0"/>
              <a:t>Cooperative Work experience</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500921" y="1698863"/>
            <a:ext cx="10852879" cy="3672591"/>
          </a:xfrm>
        </p:spPr>
        <p:txBody>
          <a:bodyPr>
            <a:normAutofit fontScale="92500" lnSpcReduction="20000"/>
          </a:bodyPr>
          <a:lstStyle/>
          <a:p>
            <a:r>
              <a:rPr lang="en-US" b="1" dirty="0"/>
              <a:t>APPROVED PLAN REQUIRED - § 55250</a:t>
            </a:r>
            <a:endParaRPr lang="en-US" dirty="0"/>
          </a:p>
          <a:p>
            <a:r>
              <a:rPr lang="en-US" b="1" dirty="0"/>
              <a:t>REQUIREMENTS OF THE PLAN - § 55251</a:t>
            </a:r>
            <a:endParaRPr lang="en-US" dirty="0"/>
          </a:p>
          <a:p>
            <a:r>
              <a:rPr lang="en-US" b="1" dirty="0"/>
              <a:t>WORK EXPERIENCE CREDIT - § 55265.5</a:t>
            </a:r>
            <a:endParaRPr lang="en-US" dirty="0"/>
          </a:p>
          <a:p>
            <a:pPr marL="0" indent="0">
              <a:buNone/>
            </a:pPr>
            <a:endParaRPr lang="en-US" dirty="0"/>
          </a:p>
          <a:p>
            <a:r>
              <a:rPr lang="en-US" dirty="0"/>
              <a:t>Approved at the March Board of Governor’s meeting and the revisions to regulations for CWE plans and courses</a:t>
            </a:r>
            <a:r>
              <a:rPr lang="en-US" b="1" dirty="0"/>
              <a:t> </a:t>
            </a:r>
            <a:r>
              <a:rPr lang="en-US" dirty="0"/>
              <a:t>will:</a:t>
            </a:r>
          </a:p>
          <a:p>
            <a:r>
              <a:rPr lang="en-US" dirty="0"/>
              <a:t>Support the streamlining of curriculum by transferring authority from the Chancellor’s Office to local districts to approve CWE plans and courses.</a:t>
            </a:r>
          </a:p>
          <a:p>
            <a:r>
              <a:rPr lang="en-US" dirty="0"/>
              <a:t>Allow colleges to incremental units.</a:t>
            </a:r>
          </a:p>
          <a:p>
            <a:endParaRPr lang="en-US" sz="2400" dirty="0"/>
          </a:p>
        </p:txBody>
      </p:sp>
    </p:spTree>
    <p:extLst>
      <p:ext uri="{BB962C8B-B14F-4D97-AF65-F5344CB8AC3E}">
        <p14:creationId xmlns:p14="http://schemas.microsoft.com/office/powerpoint/2010/main" val="292566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Cooperative Work Experience (CWE)</a:t>
            </a:r>
          </a:p>
        </p:txBody>
      </p:sp>
      <p:sp>
        <p:nvSpPr>
          <p:cNvPr id="3" name="Content Placeholder 2"/>
          <p:cNvSpPr>
            <a:spLocks noGrp="1"/>
          </p:cNvSpPr>
          <p:nvPr>
            <p:ph idx="1"/>
          </p:nvPr>
        </p:nvSpPr>
        <p:spPr/>
        <p:txBody>
          <a:bodyPr>
            <a:normAutofit fontScale="92500"/>
          </a:bodyPr>
          <a:lstStyle/>
          <a:p>
            <a:pPr marL="457200" indent="-457200"/>
            <a:r>
              <a:rPr lang="en-US" dirty="0">
                <a:latin typeface="Tahoma" panose="020B0604030504040204" pitchFamily="34" charset="0"/>
                <a:ea typeface="Tahoma" panose="020B0604030504040204" pitchFamily="34" charset="0"/>
                <a:cs typeface="Tahoma" panose="020B0604030504040204" pitchFamily="34" charset="0"/>
              </a:rPr>
              <a:t>Title 5 was revised for CWE to transfer local authority to the districts/colleges</a:t>
            </a:r>
          </a:p>
          <a:p>
            <a:pPr marL="457200" indent="-457200"/>
            <a:r>
              <a:rPr lang="en-US" dirty="0">
                <a:latin typeface="Tahoma" panose="020B0604030504040204" pitchFamily="34" charset="0"/>
                <a:ea typeface="Tahoma" panose="020B0604030504040204" pitchFamily="34" charset="0"/>
                <a:cs typeface="Tahoma" panose="020B0604030504040204" pitchFamily="34" charset="0"/>
              </a:rPr>
              <a:t>CWE plans are now required to be approved by the district governing boards</a:t>
            </a:r>
          </a:p>
          <a:p>
            <a:pPr marL="457200" indent="-457200"/>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Recommend submitting a new plan to the district governing board</a:t>
            </a:r>
          </a:p>
          <a:p>
            <a:pPr marL="457200" indent="-457200"/>
            <a:r>
              <a:rPr lang="en-US" dirty="0">
                <a:latin typeface="Tahoma" panose="020B0604030504040204" pitchFamily="34" charset="0"/>
                <a:ea typeface="Tahoma" panose="020B0604030504040204" pitchFamily="34" charset="0"/>
                <a:cs typeface="Tahoma" panose="020B0604030504040204" pitchFamily="34" charset="0"/>
              </a:rPr>
              <a:t>Units are awarded based on student on-the-job-training hours </a:t>
            </a:r>
          </a:p>
          <a:p>
            <a:pPr marL="914400" lvl="1" indent="-457200"/>
            <a:r>
              <a:rPr lang="en-US" dirty="0">
                <a:latin typeface="Tahoma" panose="020B0604030504040204" pitchFamily="34" charset="0"/>
                <a:ea typeface="Tahoma" panose="020B0604030504040204" pitchFamily="34" charset="0"/>
                <a:cs typeface="Tahoma" panose="020B0604030504040204" pitchFamily="34" charset="0"/>
              </a:rPr>
              <a:t>(75 paid hours or 60 unpaid hours = 1 semester unit)</a:t>
            </a:r>
          </a:p>
          <a:p>
            <a:pPr marL="457200" indent="-457200"/>
            <a:r>
              <a:rPr lang="en-US" dirty="0">
                <a:latin typeface="Tahoma" panose="020B0604030504040204" pitchFamily="34" charset="0"/>
                <a:ea typeface="Tahoma" panose="020B0604030504040204" pitchFamily="34" charset="0"/>
                <a:cs typeface="Tahoma" panose="020B0604030504040204" pitchFamily="34" charset="0"/>
              </a:rPr>
              <a:t>Units are awarded for on-the-job training hours and not for lecture.</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934E7AA-586C-4B13-A389-1429762DA247}" type="slidenum">
              <a:rPr lang="en-US" smtClean="0">
                <a:latin typeface="Tahoma" panose="020B0604030504040204" pitchFamily="34" charset="0"/>
                <a:ea typeface="Tahoma" panose="020B0604030504040204" pitchFamily="34" charset="0"/>
                <a:cs typeface="Tahoma" panose="020B0604030504040204" pitchFamily="34" charset="0"/>
              </a:rPr>
              <a:pPr/>
              <a:t>16</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24124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Relationship: CB03 – CB09</a:t>
            </a:r>
          </a:p>
        </p:txBody>
      </p:sp>
      <p:sp>
        <p:nvSpPr>
          <p:cNvPr id="3" name="Content Placeholder 2"/>
          <p:cNvSpPr>
            <a:spLocks noGrp="1"/>
          </p:cNvSpPr>
          <p:nvPr>
            <p:ph sz="half" idx="1"/>
          </p:nvPr>
        </p:nvSpPr>
        <p:spPr>
          <a:xfrm>
            <a:off x="838199" y="1825623"/>
            <a:ext cx="5038596" cy="3506603"/>
          </a:xfrm>
        </p:spPr>
        <p:txBody>
          <a:bodyPr>
            <a:normAutofit/>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CB03: Top Code</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solidFill>
                  <a:srgbClr val="007A37"/>
                </a:solidFill>
                <a:latin typeface="Tahoma" panose="020B0604030504040204" pitchFamily="34" charset="0"/>
                <a:ea typeface="Tahoma" panose="020B0604030504040204" pitchFamily="34" charset="0"/>
                <a:cs typeface="Tahoma" panose="020B0604030504040204" pitchFamily="34" charset="0"/>
              </a:rPr>
              <a:t>Vocational TOP Code denoted in the inventory</a:t>
            </a:r>
          </a:p>
          <a:p>
            <a:r>
              <a:rPr lang="en-US" dirty="0">
                <a:solidFill>
                  <a:srgbClr val="007A37"/>
                </a:solidFill>
                <a:latin typeface="Tahoma" panose="020B0604030504040204" pitchFamily="34" charset="0"/>
                <a:ea typeface="Tahoma" panose="020B0604030504040204" pitchFamily="34" charset="0"/>
                <a:cs typeface="Tahoma" panose="020B0604030504040204" pitchFamily="34" charset="0"/>
              </a:rPr>
              <a:t>With an asterisk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Non-vocational (CTE)</a:t>
            </a:r>
          </a:p>
          <a:p>
            <a:pPr marL="0" indent="0">
              <a:buNone/>
            </a:pP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82C39493-59DA-BF4F-8142-39B793DD981E}"/>
              </a:ext>
            </a:extLst>
          </p:cNvPr>
          <p:cNvSpPr>
            <a:spLocks noGrp="1"/>
          </p:cNvSpPr>
          <p:nvPr>
            <p:ph sz="half" idx="10"/>
          </p:nvPr>
        </p:nvSpPr>
        <p:spPr>
          <a:xfrm>
            <a:off x="6315206" y="1825624"/>
            <a:ext cx="5038596" cy="3506603"/>
          </a:xfrm>
        </p:spPr>
        <p:txBody>
          <a:bodyPr>
            <a:noAutofit/>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CB09: SAM Priority Code</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lvl="1"/>
            <a:r>
              <a:rPr lang="en-US" sz="2800" dirty="0">
                <a:solidFill>
                  <a:srgbClr val="007E39"/>
                </a:solidFill>
                <a:latin typeface="Tahoma" panose="020B0604030504040204" pitchFamily="34" charset="0"/>
                <a:ea typeface="Tahoma" panose="020B0604030504040204" pitchFamily="34" charset="0"/>
                <a:cs typeface="Tahoma" panose="020B0604030504040204" pitchFamily="34" charset="0"/>
              </a:rPr>
              <a:t>A: Apprenticeship</a:t>
            </a:r>
          </a:p>
          <a:p>
            <a:pPr lvl="1"/>
            <a:r>
              <a:rPr lang="en-US" sz="2800" dirty="0">
                <a:solidFill>
                  <a:srgbClr val="007E39"/>
                </a:solidFill>
                <a:latin typeface="Tahoma" panose="020B0604030504040204" pitchFamily="34" charset="0"/>
                <a:ea typeface="Tahoma" panose="020B0604030504040204" pitchFamily="34" charset="0"/>
                <a:cs typeface="Tahoma" panose="020B0604030504040204" pitchFamily="34" charset="0"/>
              </a:rPr>
              <a:t>B: Advanced Occupational</a:t>
            </a:r>
          </a:p>
          <a:p>
            <a:pPr lvl="1"/>
            <a:r>
              <a:rPr lang="en-US" sz="2800" dirty="0">
                <a:solidFill>
                  <a:srgbClr val="007E39"/>
                </a:solidFill>
                <a:latin typeface="Tahoma" panose="020B0604030504040204" pitchFamily="34" charset="0"/>
                <a:ea typeface="Tahoma" panose="020B0604030504040204" pitchFamily="34" charset="0"/>
                <a:cs typeface="Tahoma" panose="020B0604030504040204" pitchFamily="34" charset="0"/>
              </a:rPr>
              <a:t>C: Clearly Occupational</a:t>
            </a:r>
          </a:p>
          <a:p>
            <a:pPr lvl="1"/>
            <a:r>
              <a:rPr lang="en-US" sz="2800" dirty="0">
                <a:solidFill>
                  <a:srgbClr val="007E39"/>
                </a:solidFill>
                <a:latin typeface="Tahoma" panose="020B0604030504040204" pitchFamily="34" charset="0"/>
                <a:ea typeface="Tahoma" panose="020B0604030504040204" pitchFamily="34" charset="0"/>
                <a:cs typeface="Tahoma" panose="020B0604030504040204" pitchFamily="34" charset="0"/>
              </a:rPr>
              <a:t>D: Possibly Occupational</a:t>
            </a:r>
          </a:p>
          <a:p>
            <a:pPr lvl="1"/>
            <a:endParaRPr lang="en-US" sz="2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lvl="1"/>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E: Non-Occupational</a:t>
            </a:r>
          </a:p>
          <a:p>
            <a:endParaRPr lang="en-US" dirty="0"/>
          </a:p>
        </p:txBody>
      </p:sp>
      <p:sp>
        <p:nvSpPr>
          <p:cNvPr id="4" name="Slide Number Placeholder 3"/>
          <p:cNvSpPr>
            <a:spLocks noGrp="1"/>
          </p:cNvSpPr>
          <p:nvPr>
            <p:ph type="sldNum" sz="quarter" idx="11"/>
          </p:nvPr>
        </p:nvSpPr>
        <p:spPr/>
        <p:txBody>
          <a:bodyPr/>
          <a:lstStyle/>
          <a:p>
            <a:fld id="{7934E7AA-586C-4B13-A389-1429762DA247}" type="slidenum">
              <a:rPr lang="en-US" smtClean="0"/>
              <a:pPr/>
              <a:t>17</a:t>
            </a:fld>
            <a:endParaRPr lang="en-US" dirty="0"/>
          </a:p>
        </p:txBody>
      </p:sp>
    </p:spTree>
    <p:extLst>
      <p:ext uri="{BB962C8B-B14F-4D97-AF65-F5344CB8AC3E}">
        <p14:creationId xmlns:p14="http://schemas.microsoft.com/office/powerpoint/2010/main" val="1465709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Repeatable Courses</a:t>
            </a:r>
          </a:p>
        </p:txBody>
      </p:sp>
      <p:sp>
        <p:nvSpPr>
          <p:cNvPr id="3" name="Content Placeholder 2"/>
          <p:cNvSpPr>
            <a:spLocks noGrp="1"/>
          </p:cNvSpPr>
          <p:nvPr>
            <p:ph idx="1"/>
          </p:nvPr>
        </p:nvSpPr>
        <p:spPr/>
        <p:txBody>
          <a:bodyPr>
            <a:noAutofit/>
          </a:bodyPr>
          <a:lstStyle/>
          <a:p>
            <a:pPr>
              <a:lnSpc>
                <a:spcPct val="100000"/>
              </a:lnSpc>
            </a:pPr>
            <a:r>
              <a:rPr lang="en-US" spc="-150" dirty="0">
                <a:latin typeface="Tahoma" panose="020B0604030504040204" pitchFamily="34" charset="0"/>
                <a:ea typeface="Tahoma" panose="020B0604030504040204" pitchFamily="34" charset="0"/>
                <a:cs typeface="Tahoma" panose="020B0604030504040204" pitchFamily="34" charset="0"/>
              </a:rPr>
              <a:t>Courses for which repetition is necessary to meet the major requirements of CSU or UC for completion of a bachelor’s degree</a:t>
            </a:r>
          </a:p>
          <a:p>
            <a:pPr>
              <a:lnSpc>
                <a:spcPct val="100000"/>
              </a:lnSpc>
            </a:pPr>
            <a:r>
              <a:rPr lang="en-US" spc="-150" dirty="0">
                <a:latin typeface="Tahoma" panose="020B0604030504040204" pitchFamily="34" charset="0"/>
                <a:ea typeface="Tahoma" panose="020B0604030504040204" pitchFamily="34" charset="0"/>
                <a:cs typeface="Tahoma" panose="020B0604030504040204" pitchFamily="34" charset="0"/>
              </a:rPr>
              <a:t>Intercollegiate Athletics</a:t>
            </a:r>
          </a:p>
          <a:p>
            <a:pPr>
              <a:lnSpc>
                <a:spcPct val="100000"/>
              </a:lnSpc>
            </a:pPr>
            <a:r>
              <a:rPr lang="en-US" spc="-150" dirty="0">
                <a:latin typeface="Tahoma" panose="020B0604030504040204" pitchFamily="34" charset="0"/>
                <a:ea typeface="Tahoma" panose="020B0604030504040204" pitchFamily="34" charset="0"/>
                <a:cs typeface="Tahoma" panose="020B0604030504040204" pitchFamily="34" charset="0"/>
              </a:rPr>
              <a:t>Intercollegiate academic or vocational competition</a:t>
            </a:r>
          </a:p>
          <a:p>
            <a:pPr>
              <a:lnSpc>
                <a:spcPct val="100000"/>
              </a:lnSpc>
            </a:pPr>
            <a:r>
              <a:rPr lang="en-US" spc="-150" dirty="0">
                <a:latin typeface="Tahoma" panose="020B0604030504040204" pitchFamily="34" charset="0"/>
                <a:ea typeface="Tahoma" panose="020B0604030504040204" pitchFamily="34" charset="0"/>
                <a:cs typeface="Tahoma" panose="020B0604030504040204" pitchFamily="34" charset="0"/>
              </a:rPr>
              <a:t>Cooperative Work Experience</a:t>
            </a:r>
          </a:p>
          <a:p>
            <a:pPr>
              <a:lnSpc>
                <a:spcPct val="100000"/>
              </a:lnSpc>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934E7AA-586C-4B13-A389-1429762DA247}" type="slidenum">
              <a:rPr lang="en-US" smtClean="0"/>
              <a:pPr/>
              <a:t>18</a:t>
            </a:fld>
            <a:endParaRPr lang="en-US" dirty="0"/>
          </a:p>
        </p:txBody>
      </p:sp>
    </p:spTree>
    <p:extLst>
      <p:ext uri="{BB962C8B-B14F-4D97-AF65-F5344CB8AC3E}">
        <p14:creationId xmlns:p14="http://schemas.microsoft.com/office/powerpoint/2010/main" val="481730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360" y="1279525"/>
            <a:ext cx="2969029" cy="1325563"/>
          </a:xfrm>
        </p:spPr>
        <p:txBody>
          <a:bodyPr/>
          <a:lstStyle/>
          <a:p>
            <a:r>
              <a:rPr lang="en-US" dirty="0" smtClean="0"/>
              <a:t>Programs</a:t>
            </a: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19</a:t>
            </a:fld>
            <a:endParaRPr lang="en-US" dirty="0"/>
          </a:p>
        </p:txBody>
      </p:sp>
      <p:pic>
        <p:nvPicPr>
          <p:cNvPr id="5" name="Picture 4" descr="C:\Users\rarambula\AppData\Local\Microsoft\Windows\INetCache\Content.MSO\DA54B5.tmp"/>
          <p:cNvPicPr/>
          <p:nvPr/>
        </p:nvPicPr>
        <p:blipFill>
          <a:blip r:embed="rId2">
            <a:extLst>
              <a:ext uri="{28A0092B-C50C-407E-A947-70E740481C1C}">
                <a14:useLocalDpi xmlns:a14="http://schemas.microsoft.com/office/drawing/2010/main" val="0"/>
              </a:ext>
            </a:extLst>
          </a:blip>
          <a:srcRect/>
          <a:stretch>
            <a:fillRect/>
          </a:stretch>
        </p:blipFill>
        <p:spPr bwMode="auto">
          <a:xfrm>
            <a:off x="3083328" y="2554604"/>
            <a:ext cx="5411585" cy="2887374"/>
          </a:xfrm>
          <a:prstGeom prst="rect">
            <a:avLst/>
          </a:prstGeom>
          <a:noFill/>
          <a:ln>
            <a:noFill/>
          </a:ln>
        </p:spPr>
      </p:pic>
    </p:spTree>
    <p:extLst>
      <p:ext uri="{BB962C8B-B14F-4D97-AF65-F5344CB8AC3E}">
        <p14:creationId xmlns:p14="http://schemas.microsoft.com/office/powerpoint/2010/main" val="1708555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COCI Submission Requirements</a:t>
            </a:r>
          </a:p>
        </p:txBody>
      </p:sp>
      <p:sp>
        <p:nvSpPr>
          <p:cNvPr id="3" name="Content Placeholder 2"/>
          <p:cNvSpPr>
            <a:spLocks noGrp="1"/>
          </p:cNvSpPr>
          <p:nvPr>
            <p:ph idx="1"/>
          </p:nvPr>
        </p:nvSpPr>
        <p:spPr/>
        <p:txBody>
          <a:bodyPr/>
          <a:lstStyle/>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Raul </a:t>
            </a:r>
            <a:r>
              <a:rPr lang="en-US" dirty="0" smtClean="0">
                <a:latin typeface="Tahoma" panose="020B0604030504040204" pitchFamily="34" charset="0"/>
                <a:ea typeface="Tahoma" panose="020B0604030504040204" pitchFamily="34" charset="0"/>
                <a:cs typeface="Tahoma" panose="020B0604030504040204" pitchFamily="34" charset="0"/>
              </a:rPr>
              <a:t>Arambula </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David Garcia</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Kevin Lovelace, Ed.D. </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Kevin Olson</a:t>
            </a:r>
          </a:p>
        </p:txBody>
      </p:sp>
      <p:sp>
        <p:nvSpPr>
          <p:cNvPr id="4" name="Slide Number Placeholder 3"/>
          <p:cNvSpPr>
            <a:spLocks noGrp="1"/>
          </p:cNvSpPr>
          <p:nvPr>
            <p:ph type="sldNum" sz="quarter" idx="10"/>
          </p:nvPr>
        </p:nvSpPr>
        <p:spPr/>
        <p:txBody>
          <a:bodyPr/>
          <a:lstStyle/>
          <a:p>
            <a:fld id="{7934E7AA-586C-4B13-A389-1429762DA247}" type="slidenum">
              <a:rPr lang="en-US" smtClean="0">
                <a:latin typeface="Tahoma" panose="020B0604030504040204" pitchFamily="34" charset="0"/>
                <a:ea typeface="Tahoma" panose="020B0604030504040204" pitchFamily="34" charset="0"/>
                <a:cs typeface="Tahoma" panose="020B0604030504040204" pitchFamily="34" charset="0"/>
              </a:rPr>
              <a:pPr/>
              <a:t>2</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4685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Chancellor’s Office Review:</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Certificate of Achievement </a:t>
            </a:r>
          </a:p>
        </p:txBody>
      </p:sp>
      <p:sp>
        <p:nvSpPr>
          <p:cNvPr id="3" name="Content Placeholder 2"/>
          <p:cNvSpPr>
            <a:spLocks noGrp="1"/>
          </p:cNvSpPr>
          <p:nvPr>
            <p:ph idx="1"/>
          </p:nvPr>
        </p:nvSpPr>
        <p:spPr/>
        <p:txBody>
          <a:bodyPr/>
          <a:lstStyle/>
          <a:p>
            <a:pPr marL="457200" indent="-457200">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Proposal fields filled in correctly</a:t>
            </a:r>
          </a:p>
          <a:p>
            <a:pPr marL="457200" indent="-457200">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Course Outline of Records (CORs) attached</a:t>
            </a:r>
          </a:p>
          <a:p>
            <a:pPr marL="457200" indent="-457200">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CORs match throughout submitted documentation</a:t>
            </a:r>
          </a:p>
          <a:p>
            <a:pPr marL="457200" indent="-457200">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Course units in Narrative match those in COR</a:t>
            </a:r>
          </a:p>
          <a:p>
            <a:pPr marL="457200" indent="-457200">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Narrative is complete and accurate</a:t>
            </a:r>
          </a:p>
          <a:p>
            <a:pPr marL="457200" indent="-457200">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Total units on proposal match total units on Narrative</a:t>
            </a:r>
          </a:p>
          <a:p>
            <a:pPr marL="0" indent="0">
              <a:buNone/>
            </a:pP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20</a:t>
            </a:fld>
            <a:endParaRPr lang="en-US" dirty="0"/>
          </a:p>
        </p:txBody>
      </p:sp>
    </p:spTree>
    <p:extLst>
      <p:ext uri="{BB962C8B-B14F-4D97-AF65-F5344CB8AC3E}">
        <p14:creationId xmlns:p14="http://schemas.microsoft.com/office/powerpoint/2010/main" val="4225238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Chancellor’s Office Review for CTE</a:t>
            </a:r>
          </a:p>
        </p:txBody>
      </p:sp>
      <p:sp>
        <p:nvSpPr>
          <p:cNvPr id="3" name="Content Placeholder 2"/>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Supporting Documentation</a:t>
            </a:r>
          </a:p>
          <a:p>
            <a:r>
              <a:rPr lang="en-US" dirty="0">
                <a:latin typeface="Tahoma" panose="020B0604030504040204" pitchFamily="34" charset="0"/>
                <a:ea typeface="Tahoma" panose="020B0604030504040204" pitchFamily="34" charset="0"/>
                <a:cs typeface="Tahoma" panose="020B0604030504040204" pitchFamily="34" charset="0"/>
              </a:rPr>
              <a:t>Labor market Information (LMI) &amp; Analysis</a:t>
            </a:r>
          </a:p>
          <a:p>
            <a:r>
              <a:rPr lang="en-US" dirty="0">
                <a:latin typeface="Tahoma" panose="020B0604030504040204" pitchFamily="34" charset="0"/>
                <a:ea typeface="Tahoma" panose="020B0604030504040204" pitchFamily="34" charset="0"/>
                <a:cs typeface="Tahoma" panose="020B0604030504040204" pitchFamily="34" charset="0"/>
              </a:rPr>
              <a:t>Regional Consortia Recommendation</a:t>
            </a:r>
          </a:p>
          <a:p>
            <a:r>
              <a:rPr lang="en-US" dirty="0">
                <a:latin typeface="Tahoma" panose="020B0604030504040204" pitchFamily="34" charset="0"/>
                <a:ea typeface="Tahoma" panose="020B0604030504040204" pitchFamily="34" charset="0"/>
                <a:cs typeface="Tahoma" panose="020B0604030504040204" pitchFamily="34" charset="0"/>
              </a:rPr>
              <a:t>Advisory Committee Recommendation</a:t>
            </a:r>
          </a:p>
          <a:p>
            <a:r>
              <a:rPr lang="en-US" dirty="0">
                <a:latin typeface="Tahoma" panose="020B0604030504040204" pitchFamily="34" charset="0"/>
                <a:ea typeface="Tahoma" panose="020B0604030504040204" pitchFamily="34" charset="0"/>
                <a:cs typeface="Tahoma" panose="020B0604030504040204" pitchFamily="34" charset="0"/>
              </a:rPr>
              <a:t>Program Review Date: </a:t>
            </a:r>
          </a:p>
          <a:p>
            <a:pPr lvl="1"/>
            <a:r>
              <a:rPr lang="en-US" sz="3000" dirty="0">
                <a:latin typeface="Tahoma" panose="020B0604030504040204" pitchFamily="34" charset="0"/>
                <a:ea typeface="Tahoma" panose="020B0604030504040204" pitchFamily="34" charset="0"/>
                <a:cs typeface="Tahoma" panose="020B0604030504040204" pitchFamily="34" charset="0"/>
              </a:rPr>
              <a:t>Must be every 2 years, </a:t>
            </a:r>
          </a:p>
          <a:p>
            <a:pPr lvl="1"/>
            <a:r>
              <a:rPr lang="en-US" sz="3000" dirty="0">
                <a:latin typeface="Tahoma" panose="020B0604030504040204" pitchFamily="34" charset="0"/>
                <a:ea typeface="Tahoma" panose="020B0604030504040204" pitchFamily="34" charset="0"/>
                <a:cs typeface="Tahoma" panose="020B0604030504040204" pitchFamily="34" charset="0"/>
              </a:rPr>
              <a:t>Education Code 78016</a:t>
            </a:r>
          </a:p>
        </p:txBody>
      </p:sp>
      <p:sp>
        <p:nvSpPr>
          <p:cNvPr id="4" name="Slide Number Placeholder 3"/>
          <p:cNvSpPr>
            <a:spLocks noGrp="1"/>
          </p:cNvSpPr>
          <p:nvPr>
            <p:ph type="sldNum" sz="quarter" idx="10"/>
          </p:nvPr>
        </p:nvSpPr>
        <p:spPr/>
        <p:txBody>
          <a:bodyPr/>
          <a:lstStyle/>
          <a:p>
            <a:fld id="{7934E7AA-586C-4B13-A389-1429762DA247}" type="slidenum">
              <a:rPr lang="en-US" smtClean="0"/>
              <a:pPr/>
              <a:t>21</a:t>
            </a:fld>
            <a:endParaRPr lang="en-US" dirty="0"/>
          </a:p>
        </p:txBody>
      </p:sp>
    </p:spTree>
    <p:extLst>
      <p:ext uri="{BB962C8B-B14F-4D97-AF65-F5344CB8AC3E}">
        <p14:creationId xmlns:p14="http://schemas.microsoft.com/office/powerpoint/2010/main" val="4134375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Noteworthy</a:t>
            </a:r>
          </a:p>
        </p:txBody>
      </p:sp>
      <p:sp>
        <p:nvSpPr>
          <p:cNvPr id="3" name="Content Placeholder 2"/>
          <p:cNvSpPr>
            <a:spLocks noGrp="1"/>
          </p:cNvSpPr>
          <p:nvPr>
            <p:ph idx="1"/>
          </p:nvPr>
        </p:nvSpPr>
        <p:spPr>
          <a:xfrm>
            <a:off x="838200" y="1825625"/>
            <a:ext cx="10515600" cy="2787318"/>
          </a:xfrm>
        </p:spPr>
        <p:txBody>
          <a:bodyPr>
            <a:normAutofit fontScale="70000" lnSpcReduction="20000"/>
          </a:bodyPr>
          <a:lstStyle/>
          <a:p>
            <a:pPr marL="457200" indent="-457200">
              <a:lnSpc>
                <a:spcPct val="120000"/>
              </a:lnSpc>
            </a:pPr>
            <a:r>
              <a:rPr lang="en-US" sz="4000" dirty="0">
                <a:latin typeface="Tahoma" panose="020B0604030504040204" pitchFamily="34" charset="0"/>
                <a:ea typeface="Tahoma" panose="020B0604030504040204" pitchFamily="34" charset="0"/>
                <a:cs typeface="Tahoma" panose="020B0604030504040204" pitchFamily="34" charset="0"/>
              </a:rPr>
              <a:t>Program Award</a:t>
            </a:r>
            <a:endParaRPr lang="en-US" sz="4000" strike="sngStrike" dirty="0">
              <a:latin typeface="Tahoma" panose="020B0604030504040204" pitchFamily="34" charset="0"/>
              <a:ea typeface="Tahoma" panose="020B0604030504040204" pitchFamily="34" charset="0"/>
              <a:cs typeface="Tahoma" panose="020B0604030504040204" pitchFamily="34" charset="0"/>
            </a:endParaRPr>
          </a:p>
          <a:p>
            <a:pPr marL="457200" indent="-457200">
              <a:lnSpc>
                <a:spcPct val="120000"/>
              </a:lnSpc>
            </a:pPr>
            <a:r>
              <a:rPr lang="en-US" sz="4000" dirty="0">
                <a:latin typeface="Tahoma" panose="020B0604030504040204" pitchFamily="34" charset="0"/>
                <a:ea typeface="Tahoma" panose="020B0604030504040204" pitchFamily="34" charset="0"/>
                <a:cs typeface="Tahoma" panose="020B0604030504040204" pitchFamily="34" charset="0"/>
              </a:rPr>
              <a:t>Program Goal</a:t>
            </a:r>
          </a:p>
          <a:p>
            <a:pPr marL="457200" indent="-457200">
              <a:lnSpc>
                <a:spcPct val="120000"/>
              </a:lnSpc>
            </a:pPr>
            <a:r>
              <a:rPr lang="en-US" sz="4000" dirty="0">
                <a:latin typeface="Tahoma" panose="020B0604030504040204" pitchFamily="34" charset="0"/>
                <a:ea typeface="Tahoma" panose="020B0604030504040204" pitchFamily="34" charset="0"/>
                <a:cs typeface="Tahoma" panose="020B0604030504040204" pitchFamily="34" charset="0"/>
              </a:rPr>
              <a:t>Units matching the Narrative</a:t>
            </a:r>
          </a:p>
          <a:p>
            <a:pPr marL="457200" indent="-457200">
              <a:lnSpc>
                <a:spcPct val="120000"/>
              </a:lnSpc>
            </a:pPr>
            <a:r>
              <a:rPr lang="en-US" sz="4000" dirty="0">
                <a:latin typeface="Tahoma" panose="020B0604030504040204" pitchFamily="34" charset="0"/>
                <a:ea typeface="Tahoma" panose="020B0604030504040204" pitchFamily="34" charset="0"/>
                <a:cs typeface="Tahoma" panose="020B0604030504040204" pitchFamily="34" charset="0"/>
              </a:rPr>
              <a:t>Supporting Documentation</a:t>
            </a:r>
          </a:p>
          <a:p>
            <a:pPr marL="457200" indent="-457200">
              <a:lnSpc>
                <a:spcPct val="120000"/>
              </a:lnSpc>
            </a:pPr>
            <a:r>
              <a:rPr lang="en-US" sz="4000" dirty="0">
                <a:latin typeface="Tahoma" panose="020B0604030504040204" pitchFamily="34" charset="0"/>
                <a:ea typeface="Tahoma" panose="020B0604030504040204" pitchFamily="34" charset="0"/>
                <a:cs typeface="Tahoma" panose="020B0604030504040204" pitchFamily="34" charset="0"/>
              </a:rPr>
              <a:t>Listing all CORs</a:t>
            </a:r>
          </a:p>
          <a:p>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22</a:t>
            </a:fld>
            <a:endParaRPr lang="en-US" dirty="0"/>
          </a:p>
        </p:txBody>
      </p:sp>
    </p:spTree>
    <p:extLst>
      <p:ext uri="{BB962C8B-B14F-4D97-AF65-F5344CB8AC3E}">
        <p14:creationId xmlns:p14="http://schemas.microsoft.com/office/powerpoint/2010/main" val="931080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Chancellor’s Office Review:</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Associate Degrees</a:t>
            </a:r>
          </a:p>
        </p:txBody>
      </p:sp>
      <p:sp>
        <p:nvSpPr>
          <p:cNvPr id="3" name="Content Placeholder 2"/>
          <p:cNvSpPr>
            <a:spLocks noGrp="1"/>
          </p:cNvSpPr>
          <p:nvPr>
            <p:ph idx="1"/>
          </p:nvPr>
        </p:nvSpPr>
        <p:spPr/>
        <p:txBody>
          <a:bodyPr/>
          <a:lstStyle/>
          <a:p>
            <a:pPr marL="457200" indent="-457200">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Proposal fields filled in and accurate</a:t>
            </a:r>
          </a:p>
          <a:p>
            <a:pPr marL="457200" indent="-457200">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CORs attached</a:t>
            </a:r>
          </a:p>
          <a:p>
            <a:pPr marL="457200" indent="-457200">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CORs in Narrative, Course Report &amp; Supporting Documentation match</a:t>
            </a:r>
          </a:p>
          <a:p>
            <a:pPr marL="457200" indent="-457200">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Narrative is complete and accurate       </a:t>
            </a:r>
          </a:p>
          <a:p>
            <a:pPr marL="457200" indent="-457200">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Course units in the Narrative match those in the COR</a:t>
            </a:r>
          </a:p>
          <a:p>
            <a:pPr marL="457200" indent="-457200">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Major and Total units on proposal match Narrative</a:t>
            </a:r>
          </a:p>
          <a:p>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23</a:t>
            </a:fld>
            <a:endParaRPr lang="en-US" dirty="0"/>
          </a:p>
        </p:txBody>
      </p:sp>
    </p:spTree>
    <p:extLst>
      <p:ext uri="{BB962C8B-B14F-4D97-AF65-F5344CB8AC3E}">
        <p14:creationId xmlns:p14="http://schemas.microsoft.com/office/powerpoint/2010/main" val="3384524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Common Errors</a:t>
            </a:r>
          </a:p>
        </p:txBody>
      </p:sp>
      <p:sp>
        <p:nvSpPr>
          <p:cNvPr id="3" name="Content Placeholder 2"/>
          <p:cNvSpPr>
            <a:spLocks noGrp="1"/>
          </p:cNvSpPr>
          <p:nvPr>
            <p:ph idx="1"/>
          </p:nvPr>
        </p:nvSpPr>
        <p:spPr/>
        <p:txBody>
          <a:bodyPr/>
          <a:lstStyle/>
          <a:p>
            <a:pPr marL="457200" indent="-457200"/>
            <a:r>
              <a:rPr lang="en-US" dirty="0">
                <a:latin typeface="Tahoma" panose="020B0604030504040204" pitchFamily="34" charset="0"/>
                <a:ea typeface="Tahoma" panose="020B0604030504040204" pitchFamily="34" charset="0"/>
                <a:cs typeface="Tahoma" panose="020B0604030504040204" pitchFamily="34" charset="0"/>
              </a:rPr>
              <a:t>Proposal:</a:t>
            </a:r>
          </a:p>
          <a:p>
            <a:pPr marL="857250" lvl="1" indent="-457200"/>
            <a:r>
              <a:rPr lang="en-US" sz="2800" dirty="0">
                <a:latin typeface="Tahoma" panose="020B0604030504040204" pitchFamily="34" charset="0"/>
                <a:ea typeface="Tahoma" panose="020B0604030504040204" pitchFamily="34" charset="0"/>
                <a:cs typeface="Tahoma" panose="020B0604030504040204" pitchFamily="34" charset="0"/>
              </a:rPr>
              <a:t>Units don’t match Narrative</a:t>
            </a:r>
          </a:p>
          <a:p>
            <a:pPr marL="857250" lvl="1" indent="-457200"/>
            <a:r>
              <a:rPr lang="en-US" sz="2800" dirty="0">
                <a:latin typeface="Tahoma" panose="020B0604030504040204" pitchFamily="34" charset="0"/>
                <a:ea typeface="Tahoma" panose="020B0604030504040204" pitchFamily="34" charset="0"/>
                <a:cs typeface="Tahoma" panose="020B0604030504040204" pitchFamily="34" charset="0"/>
              </a:rPr>
              <a:t>Missing Supporting Documentation</a:t>
            </a:r>
          </a:p>
          <a:p>
            <a:pPr marL="857250" lvl="1" indent="-457200"/>
            <a:r>
              <a:rPr lang="en-US" sz="2800" dirty="0">
                <a:latin typeface="Tahoma" panose="020B0604030504040204" pitchFamily="34" charset="0"/>
                <a:ea typeface="Tahoma" panose="020B0604030504040204" pitchFamily="34" charset="0"/>
                <a:cs typeface="Tahoma" panose="020B0604030504040204" pitchFamily="34" charset="0"/>
              </a:rPr>
              <a:t>CORs not listed</a:t>
            </a:r>
          </a:p>
          <a:p>
            <a:pPr marL="857250" lvl="1" indent="-457200"/>
            <a:r>
              <a:rPr lang="en-US" sz="2800" dirty="0">
                <a:latin typeface="Tahoma" panose="020B0604030504040204" pitchFamily="34" charset="0"/>
                <a:ea typeface="Tahoma" panose="020B0604030504040204" pitchFamily="34" charset="0"/>
                <a:cs typeface="Tahoma" panose="020B0604030504040204" pitchFamily="34" charset="0"/>
              </a:rPr>
              <a:t>ASSIST/Articulation Agreement for Transfer degrees</a:t>
            </a:r>
          </a:p>
          <a:p>
            <a:pPr marL="0" indent="0">
              <a:buNone/>
            </a:pP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24</a:t>
            </a:fld>
            <a:endParaRPr lang="en-US" dirty="0"/>
          </a:p>
        </p:txBody>
      </p:sp>
    </p:spTree>
    <p:extLst>
      <p:ext uri="{BB962C8B-B14F-4D97-AF65-F5344CB8AC3E}">
        <p14:creationId xmlns:p14="http://schemas.microsoft.com/office/powerpoint/2010/main" val="1679812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Common Errors</a:t>
            </a:r>
          </a:p>
        </p:txBody>
      </p:sp>
      <p:sp>
        <p:nvSpPr>
          <p:cNvPr id="3" name="Content Placeholder 2"/>
          <p:cNvSpPr>
            <a:spLocks noGrp="1"/>
          </p:cNvSpPr>
          <p:nvPr>
            <p:ph idx="1"/>
          </p:nvPr>
        </p:nvSpPr>
        <p:spPr/>
        <p:txBody>
          <a:bodyPr/>
          <a:lstStyle/>
          <a:p>
            <a:pPr marL="457200" indent="-457200"/>
            <a:r>
              <a:rPr lang="en-US" dirty="0">
                <a:latin typeface="Tahoma" panose="020B0604030504040204" pitchFamily="34" charset="0"/>
                <a:ea typeface="Tahoma" panose="020B0604030504040204" pitchFamily="34" charset="0"/>
                <a:cs typeface="Tahoma" panose="020B0604030504040204" pitchFamily="34" charset="0"/>
              </a:rPr>
              <a:t>Program Requirement section:</a:t>
            </a:r>
          </a:p>
          <a:p>
            <a:pPr marL="857250" lvl="1" indent="-457200"/>
            <a:r>
              <a:rPr lang="en-US" sz="2800" dirty="0">
                <a:latin typeface="Tahoma" panose="020B0604030504040204" pitchFamily="34" charset="0"/>
                <a:ea typeface="Tahoma" panose="020B0604030504040204" pitchFamily="34" charset="0"/>
                <a:cs typeface="Tahoma" panose="020B0604030504040204" pitchFamily="34" charset="0"/>
              </a:rPr>
              <a:t>Units don’t match the program proposal record</a:t>
            </a:r>
          </a:p>
          <a:p>
            <a:pPr marL="857250" lvl="1" indent="-457200"/>
            <a:r>
              <a:rPr lang="en-US" sz="2800" dirty="0">
                <a:latin typeface="Tahoma" panose="020B0604030504040204" pitchFamily="34" charset="0"/>
                <a:ea typeface="Tahoma" panose="020B0604030504040204" pitchFamily="34" charset="0"/>
                <a:cs typeface="Tahoma" panose="020B0604030504040204" pitchFamily="34" charset="0"/>
              </a:rPr>
              <a:t>Courses listed don’t match the courses listed in the program proposal record</a:t>
            </a:r>
          </a:p>
          <a:p>
            <a:pPr marL="857250" lvl="1" indent="-457200"/>
            <a:r>
              <a:rPr lang="en-US" sz="2800" dirty="0">
                <a:latin typeface="Tahoma" panose="020B0604030504040204" pitchFamily="34" charset="0"/>
                <a:ea typeface="Tahoma" panose="020B0604030504040204" pitchFamily="34" charset="0"/>
                <a:cs typeface="Tahoma" panose="020B0604030504040204" pitchFamily="34" charset="0"/>
              </a:rPr>
              <a:t>Must use the appropriate General Education pattern for the degree (e.g., CSU GE or IGETC for Transfer degrees, local college GE pattern for CTE or local degrees)</a:t>
            </a:r>
          </a:p>
          <a:p>
            <a:pPr marL="0" indent="0">
              <a:buNone/>
            </a:pP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25</a:t>
            </a:fld>
            <a:endParaRPr lang="en-US" dirty="0"/>
          </a:p>
        </p:txBody>
      </p:sp>
    </p:spTree>
    <p:extLst>
      <p:ext uri="{BB962C8B-B14F-4D97-AF65-F5344CB8AC3E}">
        <p14:creationId xmlns:p14="http://schemas.microsoft.com/office/powerpoint/2010/main" val="3589923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Program Goals for non-ADT Degrees</a:t>
            </a:r>
          </a:p>
        </p:txBody>
      </p:sp>
      <p:sp>
        <p:nvSpPr>
          <p:cNvPr id="3" name="Content Placeholder 2"/>
          <p:cNvSpPr>
            <a:spLocks noGrp="1"/>
          </p:cNvSpPr>
          <p:nvPr>
            <p:ph idx="1"/>
          </p:nvPr>
        </p:nvSpPr>
        <p:spPr/>
        <p:txBody>
          <a:bodyPr>
            <a:normAutofit/>
          </a:bodyPr>
          <a:lstStyle/>
          <a:p>
            <a:pPr marL="171450" lvl="0" indent="-171450"/>
            <a:r>
              <a:rPr lang="en-US" sz="2400" b="1" dirty="0">
                <a:latin typeface="Tahoma" panose="020B0604030504040204" pitchFamily="34" charset="0"/>
                <a:ea typeface="Tahoma" panose="020B0604030504040204" pitchFamily="34" charset="0"/>
                <a:cs typeface="Tahoma" panose="020B0604030504040204" pitchFamily="34" charset="0"/>
              </a:rPr>
              <a:t>Transfer (T):  </a:t>
            </a:r>
            <a:r>
              <a:rPr lang="en-US" sz="2400" dirty="0">
                <a:latin typeface="Tahoma" panose="020B0604030504040204" pitchFamily="34" charset="0"/>
                <a:ea typeface="Tahoma" panose="020B0604030504040204" pitchFamily="34" charset="0"/>
                <a:cs typeface="Tahoma" panose="020B0604030504040204" pitchFamily="34" charset="0"/>
              </a:rPr>
              <a:t>All ADTs and Certificates of Achievement for CSU GE-Breadth or IGETC</a:t>
            </a:r>
          </a:p>
          <a:p>
            <a:pPr marL="171450" lvl="0" indent="-171450"/>
            <a:r>
              <a:rPr lang="en-US" sz="2400" b="1" dirty="0">
                <a:latin typeface="Tahoma" panose="020B0604030504040204" pitchFamily="34" charset="0"/>
                <a:ea typeface="Tahoma" panose="020B0604030504040204" pitchFamily="34" charset="0"/>
                <a:cs typeface="Tahoma" panose="020B0604030504040204" pitchFamily="34" charset="0"/>
              </a:rPr>
              <a:t>Local (O):  </a:t>
            </a:r>
            <a:r>
              <a:rPr lang="en-US" sz="2400" dirty="0">
                <a:latin typeface="Tahoma" panose="020B0604030504040204" pitchFamily="34" charset="0"/>
                <a:ea typeface="Tahoma" panose="020B0604030504040204" pitchFamily="34" charset="0"/>
                <a:cs typeface="Tahoma" panose="020B0604030504040204" pitchFamily="34" charset="0"/>
              </a:rPr>
              <a:t>All other AA and AS degrees and certificates not in a CTE TOP Code, that are developed to meet locally defined needs. </a:t>
            </a:r>
          </a:p>
          <a:p>
            <a:pPr marL="171450" lvl="0" indent="-171450"/>
            <a:r>
              <a:rPr lang="en-US" sz="2400" b="1" dirty="0">
                <a:latin typeface="Tahoma" panose="020B0604030504040204" pitchFamily="34" charset="0"/>
                <a:ea typeface="Tahoma" panose="020B0604030504040204" pitchFamily="34" charset="0"/>
                <a:cs typeface="Tahoma" panose="020B0604030504040204" pitchFamily="34" charset="0"/>
              </a:rPr>
              <a:t>Career Technical Education (C):  </a:t>
            </a:r>
            <a:r>
              <a:rPr lang="en-US" sz="2400" dirty="0">
                <a:latin typeface="Tahoma" panose="020B0604030504040204" pitchFamily="34" charset="0"/>
                <a:ea typeface="Tahoma" panose="020B0604030504040204" pitchFamily="34" charset="0"/>
                <a:cs typeface="Tahoma" panose="020B0604030504040204" pitchFamily="34" charset="0"/>
              </a:rPr>
              <a:t>Limited to a program in a CTE TOP Code. </a:t>
            </a:r>
          </a:p>
          <a:p>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26</a:t>
            </a:fld>
            <a:endParaRPr lang="en-US" dirty="0"/>
          </a:p>
        </p:txBody>
      </p:sp>
    </p:spTree>
    <p:extLst>
      <p:ext uri="{BB962C8B-B14F-4D97-AF65-F5344CB8AC3E}">
        <p14:creationId xmlns:p14="http://schemas.microsoft.com/office/powerpoint/2010/main" val="2080221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LMI for CTE COAs &amp; Degrees</a:t>
            </a:r>
          </a:p>
        </p:txBody>
      </p:sp>
      <p:sp>
        <p:nvSpPr>
          <p:cNvPr id="3" name="Content Placeholder 2"/>
          <p:cNvSpPr>
            <a:spLocks noGrp="1"/>
          </p:cNvSpPr>
          <p:nvPr>
            <p:ph idx="1"/>
          </p:nvPr>
        </p:nvSpPr>
        <p:spPr/>
        <p:txBody>
          <a:bodyPr/>
          <a:lstStyle/>
          <a:p>
            <a:r>
              <a:rPr lang="en-US" sz="2400" dirty="0">
                <a:latin typeface="Tahoma" panose="020B0604030504040204" pitchFamily="34" charset="0"/>
                <a:ea typeface="Tahoma" panose="020B0604030504040204" pitchFamily="34" charset="0"/>
                <a:cs typeface="Tahoma" panose="020B0604030504040204" pitchFamily="34" charset="0"/>
              </a:rPr>
              <a:t>Required for CTE programs</a:t>
            </a:r>
          </a:p>
          <a:p>
            <a:r>
              <a:rPr lang="en-US" sz="2400" dirty="0">
                <a:latin typeface="Tahoma" panose="020B0604030504040204" pitchFamily="34" charset="0"/>
                <a:ea typeface="Tahoma" panose="020B0604030504040204" pitchFamily="34" charset="0"/>
                <a:cs typeface="Tahoma" panose="020B0604030504040204" pitchFamily="34" charset="0"/>
              </a:rPr>
              <a:t>Within two years &amp; region college serves</a:t>
            </a:r>
          </a:p>
          <a:p>
            <a:r>
              <a:rPr lang="en-US" sz="2400" dirty="0">
                <a:latin typeface="Tahoma" panose="020B0604030504040204" pitchFamily="34" charset="0"/>
                <a:ea typeface="Tahoma" panose="020B0604030504040204" pitchFamily="34" charset="0"/>
                <a:cs typeface="Tahoma" panose="020B0604030504040204" pitchFamily="34" charset="0"/>
              </a:rPr>
              <a:t>Employer survey okay in lieu of LMI</a:t>
            </a:r>
          </a:p>
          <a:p>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Data on Wages should be included</a:t>
            </a:r>
          </a:p>
          <a:p>
            <a:r>
              <a:rPr lang="en-US" sz="2400" dirty="0">
                <a:latin typeface="Tahoma" panose="020B0604030504040204" pitchFamily="34" charset="0"/>
                <a:ea typeface="Tahoma" panose="020B0604030504040204" pitchFamily="34" charset="0"/>
                <a:cs typeface="Tahoma" panose="020B0604030504040204" pitchFamily="34" charset="0"/>
              </a:rPr>
              <a:t>Regional Net Annual Labor Demand </a:t>
            </a:r>
            <a:r>
              <a:rPr lang="en-US" dirty="0">
                <a:latin typeface="Tahoma" panose="020B0604030504040204" pitchFamily="34" charset="0"/>
                <a:ea typeface="Tahoma" panose="020B0604030504040204" pitchFamily="34" charset="0"/>
                <a:cs typeface="Tahoma" panose="020B0604030504040204" pitchFamily="34" charset="0"/>
              </a:rPr>
              <a:t>matches Proposal</a:t>
            </a:r>
          </a:p>
        </p:txBody>
      </p:sp>
      <p:sp>
        <p:nvSpPr>
          <p:cNvPr id="4" name="Slide Number Placeholder 3"/>
          <p:cNvSpPr>
            <a:spLocks noGrp="1"/>
          </p:cNvSpPr>
          <p:nvPr>
            <p:ph type="sldNum" sz="quarter" idx="10"/>
          </p:nvPr>
        </p:nvSpPr>
        <p:spPr/>
        <p:txBody>
          <a:bodyPr/>
          <a:lstStyle/>
          <a:p>
            <a:fld id="{7934E7AA-586C-4B13-A389-1429762DA247}" type="slidenum">
              <a:rPr lang="en-US" smtClean="0"/>
              <a:pPr/>
              <a:t>27</a:t>
            </a:fld>
            <a:endParaRPr lang="en-US" dirty="0"/>
          </a:p>
        </p:txBody>
      </p:sp>
    </p:spTree>
    <p:extLst>
      <p:ext uri="{BB962C8B-B14F-4D97-AF65-F5344CB8AC3E}">
        <p14:creationId xmlns:p14="http://schemas.microsoft.com/office/powerpoint/2010/main" val="35029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Associate Degrees for Transfer</a:t>
            </a:r>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838200" y="1690687"/>
            <a:ext cx="10515600" cy="4327975"/>
          </a:xfrm>
        </p:spPr>
        <p:txBody>
          <a:bodyPr anchor="ctr">
            <a:normAutofit fontScale="62500" lnSpcReduction="20000"/>
          </a:bodyPr>
          <a:lstStyle/>
          <a:p>
            <a:pPr marL="0" indent="0">
              <a:lnSpc>
                <a:spcPct val="150000"/>
              </a:lnSpc>
              <a:buNone/>
            </a:pPr>
            <a:r>
              <a:rPr lang="en-US" sz="3800" b="1" dirty="0">
                <a:latin typeface="Tahoma" panose="020B0604030504040204" pitchFamily="34" charset="0"/>
                <a:ea typeface="Tahoma" panose="020B0604030504040204" pitchFamily="34" charset="0"/>
                <a:cs typeface="Tahoma" panose="020B0604030504040204" pitchFamily="34" charset="0"/>
              </a:rPr>
              <a:t>Common Submission Errors</a:t>
            </a:r>
          </a:p>
          <a:p>
            <a:pPr lvl="1">
              <a:lnSpc>
                <a:spcPct val="150000"/>
              </a:lnSpc>
            </a:pPr>
            <a:r>
              <a:rPr lang="en-US" sz="3800" dirty="0">
                <a:latin typeface="Tahoma" panose="020B0604030504040204" pitchFamily="34" charset="0"/>
                <a:ea typeface="Tahoma" panose="020B0604030504040204" pitchFamily="34" charset="0"/>
                <a:cs typeface="Tahoma" panose="020B0604030504040204" pitchFamily="34" charset="0"/>
              </a:rPr>
              <a:t>Missing Course Outline of Records (CORs) for the associated courses</a:t>
            </a:r>
          </a:p>
          <a:p>
            <a:pPr lvl="2">
              <a:lnSpc>
                <a:spcPct val="150000"/>
              </a:lnSpc>
            </a:pPr>
            <a:r>
              <a:rPr lang="en-US" sz="3800" dirty="0">
                <a:latin typeface="Tahoma" panose="020B0604030504040204" pitchFamily="34" charset="0"/>
                <a:ea typeface="Tahoma" panose="020B0604030504040204" pitchFamily="34" charset="0"/>
                <a:cs typeface="Tahoma" panose="020B0604030504040204" pitchFamily="34" charset="0"/>
              </a:rPr>
              <a:t>All COR’s must meet Title 5, Section 55002 (a)(3) regulations</a:t>
            </a:r>
          </a:p>
          <a:p>
            <a:pPr lvl="1">
              <a:lnSpc>
                <a:spcPct val="150000"/>
              </a:lnSpc>
            </a:pPr>
            <a:r>
              <a:rPr lang="en-US" sz="3800" dirty="0">
                <a:latin typeface="Tahoma" panose="020B0604030504040204" pitchFamily="34" charset="0"/>
                <a:ea typeface="Tahoma" panose="020B0604030504040204" pitchFamily="34" charset="0"/>
                <a:cs typeface="Tahoma" panose="020B0604030504040204" pitchFamily="34" charset="0"/>
              </a:rPr>
              <a:t>Missing required articulation documents:</a:t>
            </a:r>
          </a:p>
          <a:p>
            <a:pPr lvl="2">
              <a:lnSpc>
                <a:spcPct val="150000"/>
              </a:lnSpc>
            </a:pPr>
            <a:r>
              <a:rPr lang="en-US" sz="3800" dirty="0">
                <a:latin typeface="Tahoma" panose="020B0604030504040204" pitchFamily="34" charset="0"/>
                <a:ea typeface="Tahoma" panose="020B0604030504040204" pitchFamily="34" charset="0"/>
                <a:cs typeface="Tahoma" panose="020B0604030504040204" pitchFamily="34" charset="0"/>
              </a:rPr>
              <a:t>Articulation Agreement by Major (</a:t>
            </a:r>
            <a:r>
              <a:rPr lang="en-US" sz="3800" b="1" dirty="0">
                <a:latin typeface="Tahoma" panose="020B0604030504040204" pitchFamily="34" charset="0"/>
                <a:ea typeface="Tahoma" panose="020B0604030504040204" pitchFamily="34" charset="0"/>
                <a:cs typeface="Tahoma" panose="020B0604030504040204" pitchFamily="34" charset="0"/>
              </a:rPr>
              <a:t>AAM</a:t>
            </a:r>
            <a:r>
              <a:rPr lang="en-US" sz="3800" dirty="0">
                <a:latin typeface="Tahoma" panose="020B0604030504040204" pitchFamily="34" charset="0"/>
                <a:ea typeface="Tahoma" panose="020B0604030504040204" pitchFamily="34" charset="0"/>
                <a:cs typeface="Tahoma" panose="020B0604030504040204" pitchFamily="34" charset="0"/>
              </a:rPr>
              <a:t>) from ASSIST</a:t>
            </a:r>
          </a:p>
          <a:p>
            <a:pPr lvl="2">
              <a:lnSpc>
                <a:spcPct val="150000"/>
              </a:lnSpc>
            </a:pPr>
            <a:r>
              <a:rPr lang="en-US" sz="3800" dirty="0">
                <a:latin typeface="Tahoma" panose="020B0604030504040204" pitchFamily="34" charset="0"/>
                <a:ea typeface="Tahoma" panose="020B0604030504040204" pitchFamily="34" charset="0"/>
                <a:cs typeface="Tahoma" panose="020B0604030504040204" pitchFamily="34" charset="0"/>
              </a:rPr>
              <a:t>CSU Baccalaureate Level Course List by Department (</a:t>
            </a:r>
            <a:r>
              <a:rPr lang="en-US" sz="3800" b="1" dirty="0">
                <a:latin typeface="Tahoma" panose="020B0604030504040204" pitchFamily="34" charset="0"/>
                <a:ea typeface="Tahoma" panose="020B0604030504040204" pitchFamily="34" charset="0"/>
                <a:cs typeface="Tahoma" panose="020B0604030504040204" pitchFamily="34" charset="0"/>
              </a:rPr>
              <a:t>BCT</a:t>
            </a:r>
            <a:r>
              <a:rPr lang="en-US" sz="3800" dirty="0">
                <a:latin typeface="Tahoma" panose="020B0604030504040204" pitchFamily="34" charset="0"/>
                <a:ea typeface="Tahoma" panose="020B0604030504040204" pitchFamily="34" charset="0"/>
                <a:cs typeface="Tahoma" panose="020B0604030504040204" pitchFamily="34" charset="0"/>
              </a:rPr>
              <a:t>) from ASSIST</a:t>
            </a:r>
          </a:p>
          <a:p>
            <a:pPr lvl="2">
              <a:lnSpc>
                <a:spcPct val="150000"/>
              </a:lnSpc>
            </a:pPr>
            <a:r>
              <a:rPr lang="en-US" sz="3800" dirty="0">
                <a:latin typeface="Tahoma" panose="020B0604030504040204" pitchFamily="34" charset="0"/>
                <a:ea typeface="Tahoma" panose="020B0604030504040204" pitchFamily="34" charset="0"/>
                <a:cs typeface="Tahoma" panose="020B0604030504040204" pitchFamily="34" charset="0"/>
              </a:rPr>
              <a:t>CSU GE Certification Course List by Area (</a:t>
            </a:r>
            <a:r>
              <a:rPr lang="en-US" sz="3800" b="1" dirty="0">
                <a:latin typeface="Tahoma" panose="020B0604030504040204" pitchFamily="34" charset="0"/>
                <a:ea typeface="Tahoma" panose="020B0604030504040204" pitchFamily="34" charset="0"/>
                <a:cs typeface="Tahoma" panose="020B0604030504040204" pitchFamily="34" charset="0"/>
              </a:rPr>
              <a:t>GECC</a:t>
            </a:r>
            <a:r>
              <a:rPr lang="en-US" sz="3800" dirty="0">
                <a:latin typeface="Tahoma" panose="020B0604030504040204" pitchFamily="34" charset="0"/>
                <a:ea typeface="Tahoma" panose="020B0604030504040204" pitchFamily="34" charset="0"/>
                <a:cs typeface="Tahoma" panose="020B0604030504040204" pitchFamily="34" charset="0"/>
              </a:rPr>
              <a:t>) from ASSIST</a:t>
            </a:r>
          </a:p>
          <a:p>
            <a:pPr marL="1371600" lvl="3"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fld id="{7934E7AA-586C-4B13-A389-1429762DA247}" type="slidenum">
              <a:rPr lang="en-US" smtClean="0"/>
              <a:pPr/>
              <a:t>28</a:t>
            </a:fld>
            <a:endParaRPr lang="en-US" dirty="0"/>
          </a:p>
        </p:txBody>
      </p:sp>
    </p:spTree>
    <p:extLst>
      <p:ext uri="{BB962C8B-B14F-4D97-AF65-F5344CB8AC3E}">
        <p14:creationId xmlns:p14="http://schemas.microsoft.com/office/powerpoint/2010/main" val="3769927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Associate Degrees for Transfer</a:t>
            </a:r>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838200" y="1487095"/>
            <a:ext cx="10515600" cy="4081191"/>
          </a:xfrm>
        </p:spPr>
        <p:txBody>
          <a:bodyPr anchor="t">
            <a:normAutofit fontScale="92500" lnSpcReduction="10000"/>
          </a:bodyPr>
          <a:lstStyle/>
          <a:p>
            <a:pPr marL="0" indent="0">
              <a:lnSpc>
                <a:spcPct val="150000"/>
              </a:lnSpc>
              <a:buNone/>
            </a:pPr>
            <a:r>
              <a:rPr lang="en-US" sz="2600" b="1" dirty="0">
                <a:latin typeface="Tahoma" panose="020B0604030504040204" pitchFamily="34" charset="0"/>
                <a:ea typeface="Tahoma" panose="020B0604030504040204" pitchFamily="34" charset="0"/>
                <a:cs typeface="Tahoma" panose="020B0604030504040204" pitchFamily="34" charset="0"/>
              </a:rPr>
              <a:t>Common Submission Errors</a:t>
            </a:r>
          </a:p>
          <a:p>
            <a:pPr lvl="1">
              <a:lnSpc>
                <a:spcPct val="150000"/>
              </a:lnSpc>
            </a:pPr>
            <a:r>
              <a:rPr lang="en-US" sz="2600" dirty="0">
                <a:latin typeface="Tahoma" panose="020B0604030504040204" pitchFamily="34" charset="0"/>
                <a:ea typeface="Tahoma" panose="020B0604030504040204" pitchFamily="34" charset="0"/>
                <a:cs typeface="Tahoma" panose="020B0604030504040204" pitchFamily="34" charset="0"/>
              </a:rPr>
              <a:t>CCCCO access C-ID to confirm if a course is C-ID approved to the descriptor on the TMC. </a:t>
            </a:r>
          </a:p>
          <a:p>
            <a:pPr lvl="1">
              <a:lnSpc>
                <a:spcPct val="150000"/>
              </a:lnSpc>
            </a:pPr>
            <a:r>
              <a:rPr lang="en-US" sz="2600" dirty="0">
                <a:latin typeface="Tahoma" panose="020B0604030504040204" pitchFamily="34" charset="0"/>
                <a:ea typeface="Tahoma" panose="020B0604030504040204" pitchFamily="34" charset="0"/>
                <a:cs typeface="Tahoma" panose="020B0604030504040204" pitchFamily="34" charset="0"/>
              </a:rPr>
              <a:t>No need to attach documentation if courses are C-ID approved.</a:t>
            </a:r>
          </a:p>
          <a:p>
            <a:pPr lvl="1">
              <a:lnSpc>
                <a:spcPct val="150000"/>
              </a:lnSpc>
            </a:pPr>
            <a:r>
              <a:rPr lang="en-US" sz="2600" dirty="0">
                <a:latin typeface="Tahoma" panose="020B0604030504040204" pitchFamily="34" charset="0"/>
                <a:ea typeface="Tahoma" panose="020B0604030504040204" pitchFamily="34" charset="0"/>
                <a:cs typeface="Tahoma" panose="020B0604030504040204" pitchFamily="34" charset="0"/>
              </a:rPr>
              <a:t>If a course is not yet C-ID approved but has been submitted to C-ID over 45 days, must provide </a:t>
            </a:r>
            <a:r>
              <a:rPr lang="en-US" sz="2600" b="1" dirty="0">
                <a:latin typeface="Tahoma" panose="020B0604030504040204" pitchFamily="34" charset="0"/>
                <a:ea typeface="Tahoma" panose="020B0604030504040204" pitchFamily="34" charset="0"/>
                <a:cs typeface="Tahoma" panose="020B0604030504040204" pitchFamily="34" charset="0"/>
              </a:rPr>
              <a:t>verifiable documentation </a:t>
            </a:r>
            <a:r>
              <a:rPr lang="en-US" sz="2600" dirty="0">
                <a:latin typeface="Tahoma" panose="020B0604030504040204" pitchFamily="34" charset="0"/>
                <a:ea typeface="Tahoma" panose="020B0604030504040204" pitchFamily="34" charset="0"/>
                <a:cs typeface="Tahoma" panose="020B0604030504040204" pitchFamily="34" charset="0"/>
              </a:rPr>
              <a:t>of the course submittal to C-ID.</a:t>
            </a:r>
          </a:p>
          <a:p>
            <a:pPr marL="0" indent="0">
              <a:buNone/>
            </a:pPr>
            <a:endParaRPr lang="en-US" dirty="0"/>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fld id="{7934E7AA-586C-4B13-A389-1429762DA247}" type="slidenum">
              <a:rPr lang="en-US" smtClean="0"/>
              <a:pPr/>
              <a:t>29</a:t>
            </a:fld>
            <a:endParaRPr lang="en-US" dirty="0"/>
          </a:p>
        </p:txBody>
      </p:sp>
    </p:spTree>
    <p:extLst>
      <p:ext uri="{BB962C8B-B14F-4D97-AF65-F5344CB8AC3E}">
        <p14:creationId xmlns:p14="http://schemas.microsoft.com/office/powerpoint/2010/main" val="598829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Overview</a:t>
            </a:r>
          </a:p>
        </p:txBody>
      </p:sp>
      <p:sp>
        <p:nvSpPr>
          <p:cNvPr id="3" name="Content Placeholder 2"/>
          <p:cNvSpPr>
            <a:spLocks noGrp="1"/>
          </p:cNvSpPr>
          <p:nvPr>
            <p:ph idx="1"/>
          </p:nvPr>
        </p:nvSpPr>
        <p:spPr/>
        <p:txBody>
          <a:bodyPr/>
          <a:lstStyle/>
          <a:p>
            <a:pPr lvl="0"/>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Curriculum Process</a:t>
            </a:r>
          </a:p>
          <a:p>
            <a:pPr lvl="0"/>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Credit Courses</a:t>
            </a:r>
          </a:p>
          <a:p>
            <a:pPr lvl="0"/>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Certificates of Achievement (COA)</a:t>
            </a:r>
          </a:p>
          <a:p>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IGETC/CSU GE Breadth COAs</a:t>
            </a:r>
          </a:p>
          <a:p>
            <a:pPr lvl="0"/>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Associate Degrees (non-ADTs)</a:t>
            </a:r>
          </a:p>
          <a:p>
            <a:pPr lvl="0"/>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934E7AA-586C-4B13-A389-1429762DA247}" type="slidenum">
              <a:rPr lang="en-US" smtClean="0">
                <a:latin typeface="Tahoma" panose="020B0604030504040204" pitchFamily="34" charset="0"/>
                <a:ea typeface="Tahoma" panose="020B0604030504040204" pitchFamily="34" charset="0"/>
                <a:cs typeface="Tahoma" panose="020B0604030504040204" pitchFamily="34" charset="0"/>
              </a:rPr>
              <a:pPr/>
              <a:t>3</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7860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Associate Degrees for Transfer</a:t>
            </a:r>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838200" y="1487096"/>
            <a:ext cx="10515600" cy="3654512"/>
          </a:xfrm>
        </p:spPr>
        <p:txBody>
          <a:bodyPr anchor="t">
            <a:normAutofit/>
          </a:bodyPr>
          <a:lstStyle/>
          <a:p>
            <a:pPr marL="0" indent="0">
              <a:lnSpc>
                <a:spcPct val="150000"/>
              </a:lnSpc>
              <a:buNone/>
            </a:pPr>
            <a:r>
              <a:rPr lang="en-US" sz="2400" b="1" dirty="0">
                <a:latin typeface="Tahoma" panose="020B0604030504040204" pitchFamily="34" charset="0"/>
                <a:ea typeface="Tahoma" panose="020B0604030504040204" pitchFamily="34" charset="0"/>
                <a:cs typeface="Tahoma" panose="020B0604030504040204" pitchFamily="34" charset="0"/>
              </a:rPr>
              <a:t>Common Submission Errors</a:t>
            </a:r>
          </a:p>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Course information on the TMC does not match corresponding CORs</a:t>
            </a:r>
          </a:p>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TMC attached is not the most recent updated template.</a:t>
            </a:r>
          </a:p>
          <a:p>
            <a:pPr lvl="2">
              <a:lnSpc>
                <a:spcPct val="150000"/>
              </a:lnSpc>
            </a:pPr>
            <a:r>
              <a:rPr lang="en-US" sz="2400" dirty="0">
                <a:latin typeface="Tahoma" panose="020B0604030504040204" pitchFamily="34" charset="0"/>
                <a:ea typeface="Tahoma" panose="020B0604030504040204" pitchFamily="34" charset="0"/>
                <a:cs typeface="Tahoma" panose="020B0604030504040204" pitchFamily="34" charset="0"/>
              </a:rPr>
              <a:t>ICW Policies (SB 1440/SB 440): TMC Review and Revision Criteria and Processes During 5-year Review</a:t>
            </a:r>
          </a:p>
          <a:p>
            <a:pPr lvl="1">
              <a:lnSpc>
                <a:spcPct val="150000"/>
              </a:lnSpc>
            </a:pPr>
            <a:endParaRPr lang="en-US" dirty="0"/>
          </a:p>
          <a:p>
            <a:pPr lvl="2">
              <a:lnSpc>
                <a:spcPct val="150000"/>
              </a:lnSpc>
            </a:pPr>
            <a:endParaRPr lang="en-US" b="1" dirty="0"/>
          </a:p>
          <a:p>
            <a:pPr lvl="1">
              <a:lnSpc>
                <a:spcPct val="150000"/>
              </a:lnSpc>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fld id="{7934E7AA-586C-4B13-A389-1429762DA247}" type="slidenum">
              <a:rPr lang="en-US" smtClean="0"/>
              <a:pPr/>
              <a:t>30</a:t>
            </a:fld>
            <a:endParaRPr lang="en-US" dirty="0"/>
          </a:p>
        </p:txBody>
      </p:sp>
    </p:spTree>
    <p:extLst>
      <p:ext uri="{BB962C8B-B14F-4D97-AF65-F5344CB8AC3E}">
        <p14:creationId xmlns:p14="http://schemas.microsoft.com/office/powerpoint/2010/main" val="3565437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38199" y="365125"/>
            <a:ext cx="11103591" cy="1325563"/>
          </a:xfrm>
        </p:spPr>
        <p:txBody>
          <a:bodyPr>
            <a:noAutofit/>
          </a:bodyPr>
          <a:lstStyle/>
          <a:p>
            <a:pPr>
              <a:lnSpc>
                <a:spcPct val="100000"/>
              </a:lnSpc>
            </a:pPr>
            <a:r>
              <a:rPr lang="en-US" sz="2800" b="1" dirty="0">
                <a:latin typeface="Tahoma" panose="020B0604030504040204" pitchFamily="34" charset="0"/>
                <a:ea typeface="Tahoma" panose="020B0604030504040204" pitchFamily="34" charset="0"/>
                <a:cs typeface="Tahoma" panose="020B0604030504040204" pitchFamily="34" charset="0"/>
              </a:rPr>
              <a:t>ICW Policies (SB 1440/SB 440): </a:t>
            </a:r>
            <a:br>
              <a:rPr lang="en-US" sz="28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TMC Review and Revision Criteria and Processes During 5-year Review</a:t>
            </a:r>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838200" y="1549371"/>
            <a:ext cx="10515600" cy="4262351"/>
          </a:xfrm>
        </p:spPr>
        <p:txBody>
          <a:bodyPr anchor="t">
            <a:noAutofit/>
          </a:bodyPr>
          <a:lstStyle/>
          <a:p>
            <a:pPr marL="0" indent="0">
              <a:lnSpc>
                <a:spcPct val="100000"/>
              </a:lnSpc>
              <a:buNone/>
            </a:pPr>
            <a:r>
              <a:rPr lang="en-US" dirty="0">
                <a:latin typeface="Tahoma" panose="020B0604030504040204" pitchFamily="34" charset="0"/>
                <a:ea typeface="Tahoma" panose="020B0604030504040204" pitchFamily="34" charset="0"/>
                <a:cs typeface="Tahoma" panose="020B0604030504040204" pitchFamily="34" charset="0"/>
              </a:rPr>
              <a:t>4. If a TMC is revised, a determination must be made as to whether the revision will:</a:t>
            </a:r>
          </a:p>
          <a:p>
            <a:pPr marL="971550" lvl="1" indent="-514350">
              <a:lnSpc>
                <a:spcPct val="100000"/>
              </a:lnSpc>
              <a:buAutoNum type="alphaLcPeriod"/>
            </a:pPr>
            <a:r>
              <a:rPr lang="en-US" sz="2800" dirty="0">
                <a:latin typeface="Tahoma" panose="020B0604030504040204" pitchFamily="34" charset="0"/>
                <a:ea typeface="Tahoma" panose="020B0604030504040204" pitchFamily="34" charset="0"/>
                <a:cs typeface="Tahoma" panose="020B0604030504040204" pitchFamily="34" charset="0"/>
              </a:rPr>
              <a:t>Require existing degrees to be revised </a:t>
            </a:r>
          </a:p>
          <a:p>
            <a:pPr marL="971550" lvl="1" indent="-514350">
              <a:lnSpc>
                <a:spcPct val="100000"/>
              </a:lnSpc>
              <a:buAutoNum type="alphaLcPeriod"/>
            </a:pPr>
            <a:r>
              <a:rPr lang="en-US" sz="2800" dirty="0">
                <a:latin typeface="Tahoma" panose="020B0604030504040204" pitchFamily="34" charset="0"/>
                <a:ea typeface="Tahoma" panose="020B0604030504040204" pitchFamily="34" charset="0"/>
                <a:cs typeface="Tahoma" panose="020B0604030504040204" pitchFamily="34" charset="0"/>
              </a:rPr>
              <a:t>Impact determinations of similar</a:t>
            </a:r>
          </a:p>
          <a:p>
            <a:pPr marL="971550" lvl="1" indent="0">
              <a:lnSpc>
                <a:spcPct val="100000"/>
              </a:lnSpc>
              <a:buNone/>
            </a:pPr>
            <a:r>
              <a:rPr lang="en-US" dirty="0" err="1" smtClean="0">
                <a:latin typeface="Tahoma" panose="020B0604030504040204" pitchFamily="34" charset="0"/>
                <a:ea typeface="Tahoma" panose="020B0604030504040204" pitchFamily="34" charset="0"/>
                <a:cs typeface="Tahoma" panose="020B0604030504040204" pitchFamily="34" charset="0"/>
              </a:rPr>
              <a:t>i</a:t>
            </a:r>
            <a:r>
              <a:rPr lang="en-US" dirty="0">
                <a:latin typeface="Tahoma" panose="020B0604030504040204" pitchFamily="34" charset="0"/>
                <a:ea typeface="Tahoma" panose="020B0604030504040204" pitchFamily="34" charset="0"/>
                <a:cs typeface="Tahoma" panose="020B0604030504040204" pitchFamily="34" charset="0"/>
              </a:rPr>
              <a:t>. If the revision will require a and or b, the FDRG must provide a rationale for the change and the resulting impact. The impact on determinations of similar will be determined prior to the review of the rationale. The rationale will be reviewed and accepted or denied by the faculty subgroup of the ICW.</a:t>
            </a:r>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fld id="{7934E7AA-586C-4B13-A389-1429762DA247}" type="slidenum">
              <a:rPr lang="en-US" smtClean="0"/>
              <a:pPr/>
              <a:t>31</a:t>
            </a:fld>
            <a:endParaRPr lang="en-US" dirty="0"/>
          </a:p>
        </p:txBody>
      </p:sp>
    </p:spTree>
    <p:extLst>
      <p:ext uri="{BB962C8B-B14F-4D97-AF65-F5344CB8AC3E}">
        <p14:creationId xmlns:p14="http://schemas.microsoft.com/office/powerpoint/2010/main" val="3259967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38200" y="365125"/>
            <a:ext cx="11035352" cy="1325563"/>
          </a:xfrm>
        </p:spPr>
        <p:txBody>
          <a:bodyPr>
            <a:noAutofit/>
          </a:bodyPr>
          <a:lstStyle/>
          <a:p>
            <a:pPr>
              <a:lnSpc>
                <a:spcPct val="100000"/>
              </a:lnSpc>
            </a:pPr>
            <a:r>
              <a:rPr lang="en-US" sz="2800" b="1" dirty="0">
                <a:latin typeface="Tahoma" panose="020B0604030504040204" pitchFamily="34" charset="0"/>
                <a:ea typeface="Tahoma" panose="020B0604030504040204" pitchFamily="34" charset="0"/>
                <a:cs typeface="Tahoma" panose="020B0604030504040204" pitchFamily="34" charset="0"/>
              </a:rPr>
              <a:t>ICW Policies (SB 1440/SB 440): </a:t>
            </a:r>
            <a:br>
              <a:rPr lang="en-US" sz="28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TMC Review and Revision Criteria and Processes During 5-year Review</a:t>
            </a:r>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838200" y="1590314"/>
            <a:ext cx="10515600" cy="4262351"/>
          </a:xfrm>
        </p:spPr>
        <p:txBody>
          <a:bodyPr anchor="t">
            <a:noAutofit/>
          </a:bodyPr>
          <a:lstStyle/>
          <a:p>
            <a:pPr marL="0" indent="0">
              <a:lnSpc>
                <a:spcPct val="100000"/>
              </a:lnSpc>
              <a:buNone/>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1. If the rationale is accepted and existing degrees will need revision, CCCs will have </a:t>
            </a:r>
            <a:r>
              <a:rPr lang="en-US" b="1" u="sng" dirty="0">
                <a:solidFill>
                  <a:srgbClr val="000000"/>
                </a:solidFill>
                <a:latin typeface="Tahoma" panose="020B0604030504040204" pitchFamily="34" charset="0"/>
                <a:ea typeface="Tahoma" panose="020B0604030504040204" pitchFamily="34" charset="0"/>
                <a:cs typeface="Tahoma" panose="020B0604030504040204" pitchFamily="34" charset="0"/>
              </a:rPr>
              <a:t>one</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year from the determination to make the required degree modification.</a:t>
            </a:r>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fld id="{7934E7AA-586C-4B13-A389-1429762DA247}" type="slidenum">
              <a:rPr lang="en-US" smtClean="0"/>
              <a:pPr/>
              <a:t>32</a:t>
            </a:fld>
            <a:endParaRPr lang="en-US" dirty="0"/>
          </a:p>
        </p:txBody>
      </p:sp>
    </p:spTree>
    <p:extLst>
      <p:ext uri="{BB962C8B-B14F-4D97-AF65-F5344CB8AC3E}">
        <p14:creationId xmlns:p14="http://schemas.microsoft.com/office/powerpoint/2010/main" val="3974760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38199" y="365125"/>
            <a:ext cx="11103592" cy="1325563"/>
          </a:xfrm>
        </p:spPr>
        <p:txBody>
          <a:bodyPr>
            <a:noAutofit/>
          </a:bodyPr>
          <a:lstStyle/>
          <a:p>
            <a:pPr>
              <a:lnSpc>
                <a:spcPct val="100000"/>
              </a:lnSpc>
            </a:pPr>
            <a:r>
              <a:rPr lang="en-US" sz="2800" b="1" dirty="0">
                <a:latin typeface="Tahoma" panose="020B0604030504040204" pitchFamily="34" charset="0"/>
                <a:ea typeface="Tahoma" panose="020B0604030504040204" pitchFamily="34" charset="0"/>
                <a:cs typeface="Tahoma" panose="020B0604030504040204" pitchFamily="34" charset="0"/>
              </a:rPr>
              <a:t>ICW Policies (SB 1440/SB 440): </a:t>
            </a:r>
            <a:br>
              <a:rPr lang="en-US" sz="28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TMC Review and Revision Criteria and Processes During 5-year Review</a:t>
            </a:r>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838200" y="1590314"/>
            <a:ext cx="10515600" cy="4262351"/>
          </a:xfrm>
        </p:spPr>
        <p:txBody>
          <a:bodyPr anchor="t">
            <a:noAutofit/>
          </a:bodyPr>
          <a:lstStyle/>
          <a:p>
            <a:pPr marL="0" indent="0">
              <a:lnSpc>
                <a:spcPct val="100000"/>
              </a:lnSpc>
              <a:buNone/>
            </a:pPr>
            <a:r>
              <a:rPr lang="en-US" dirty="0">
                <a:latin typeface="Tahoma" panose="020B0604030504040204" pitchFamily="34" charset="0"/>
                <a:ea typeface="Tahoma" panose="020B0604030504040204" pitchFamily="34" charset="0"/>
                <a:cs typeface="Tahoma" panose="020B0604030504040204" pitchFamily="34" charset="0"/>
              </a:rPr>
              <a:t>c. If a TMC is revised, it will need to be resubmitted to the CSU for determinations of “similar” and will necessitate recertification of all currently approved transfer degrees.</a:t>
            </a:r>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fld id="{7934E7AA-586C-4B13-A389-1429762DA247}" type="slidenum">
              <a:rPr lang="en-US" smtClean="0">
                <a:latin typeface="Tahoma" panose="020B0604030504040204" pitchFamily="34" charset="0"/>
                <a:ea typeface="Tahoma" panose="020B0604030504040204" pitchFamily="34" charset="0"/>
                <a:cs typeface="Tahoma" panose="020B0604030504040204" pitchFamily="34" charset="0"/>
              </a:rPr>
              <a:pPr/>
              <a:t>33</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496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Associate Degrees for Transfer</a:t>
            </a:r>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838200" y="1487096"/>
            <a:ext cx="10515600" cy="3654512"/>
          </a:xfrm>
        </p:spPr>
        <p:txBody>
          <a:bodyPr anchor="t">
            <a:normAutofit/>
          </a:bodyPr>
          <a:lstStyle/>
          <a:p>
            <a:pPr marL="0" indent="0">
              <a:lnSpc>
                <a:spcPct val="100000"/>
              </a:lnSpc>
              <a:buNone/>
            </a:pPr>
            <a:r>
              <a:rPr lang="en-US" sz="2400" b="1" dirty="0">
                <a:latin typeface="Tahoma" panose="020B0604030504040204" pitchFamily="34" charset="0"/>
                <a:ea typeface="Tahoma" panose="020B0604030504040204" pitchFamily="34" charset="0"/>
                <a:cs typeface="Tahoma" panose="020B0604030504040204" pitchFamily="34" charset="0"/>
              </a:rPr>
              <a:t>Common Submission Errors</a:t>
            </a:r>
          </a:p>
          <a:p>
            <a:pPr lvl="1">
              <a:lnSpc>
                <a:spcPct val="100000"/>
              </a:lnSpc>
            </a:pPr>
            <a:r>
              <a:rPr lang="en-US" dirty="0">
                <a:latin typeface="Tahoma" panose="020B0604030504040204" pitchFamily="34" charset="0"/>
                <a:ea typeface="Tahoma" panose="020B0604030504040204" pitchFamily="34" charset="0"/>
                <a:cs typeface="Tahoma" panose="020B0604030504040204" pitchFamily="34" charset="0"/>
              </a:rPr>
              <a:t>Information on the Narrative does not correspond with the TMC.</a:t>
            </a:r>
          </a:p>
          <a:p>
            <a:pPr lvl="2">
              <a:lnSpc>
                <a:spcPct val="100000"/>
              </a:lnSpc>
            </a:pPr>
            <a:r>
              <a:rPr lang="en-US" sz="2400" dirty="0">
                <a:latin typeface="Tahoma" panose="020B0604030504040204" pitchFamily="34" charset="0"/>
                <a:ea typeface="Tahoma" panose="020B0604030504040204" pitchFamily="34" charset="0"/>
                <a:cs typeface="Tahoma" panose="020B0604030504040204" pitchFamily="34" charset="0"/>
              </a:rPr>
              <a:t>Units for major does not match the TMC</a:t>
            </a:r>
          </a:p>
          <a:p>
            <a:pPr lvl="2">
              <a:lnSpc>
                <a:spcPct val="100000"/>
              </a:lnSpc>
            </a:pPr>
            <a:r>
              <a:rPr lang="en-US" sz="2400" dirty="0">
                <a:latin typeface="Tahoma" panose="020B0604030504040204" pitchFamily="34" charset="0"/>
                <a:ea typeface="Tahoma" panose="020B0604030504040204" pitchFamily="34" charset="0"/>
                <a:cs typeface="Tahoma" panose="020B0604030504040204" pitchFamily="34" charset="0"/>
              </a:rPr>
              <a:t>Courses are different</a:t>
            </a:r>
          </a:p>
          <a:p>
            <a:pPr lvl="2">
              <a:lnSpc>
                <a:spcPct val="100000"/>
              </a:lnSpc>
            </a:pPr>
            <a:r>
              <a:rPr lang="en-US" sz="2400" dirty="0">
                <a:latin typeface="Tahoma" panose="020B0604030504040204" pitchFamily="34" charset="0"/>
                <a:ea typeface="Tahoma" panose="020B0604030504040204" pitchFamily="34" charset="0"/>
                <a:cs typeface="Tahoma" panose="020B0604030504040204" pitchFamily="34" charset="0"/>
              </a:rPr>
              <a:t>Double-count does not match the TMC</a:t>
            </a:r>
          </a:p>
          <a:p>
            <a:pPr lvl="1">
              <a:lnSpc>
                <a:spcPct val="100000"/>
              </a:lnSpc>
            </a:pPr>
            <a:endParaRPr lang="en-US" dirty="0">
              <a:latin typeface="Tahoma" panose="020B0604030504040204" pitchFamily="34" charset="0"/>
              <a:ea typeface="Tahoma" panose="020B0604030504040204" pitchFamily="34" charset="0"/>
              <a:cs typeface="Tahoma" panose="020B0604030504040204" pitchFamily="34" charset="0"/>
            </a:endParaRPr>
          </a:p>
          <a:p>
            <a:pPr lvl="2">
              <a:lnSpc>
                <a:spcPct val="10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a:p>
            <a:pPr lvl="1">
              <a:lnSpc>
                <a:spcPct val="100000"/>
              </a:lnSpc>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fld id="{7934E7AA-586C-4B13-A389-1429762DA247}" type="slidenum">
              <a:rPr lang="en-US" smtClean="0">
                <a:latin typeface="Tahoma" panose="020B0604030504040204" pitchFamily="34" charset="0"/>
                <a:ea typeface="Tahoma" panose="020B0604030504040204" pitchFamily="34" charset="0"/>
                <a:cs typeface="Tahoma" panose="020B0604030504040204" pitchFamily="34" charset="0"/>
              </a:rPr>
              <a:pPr/>
              <a:t>34</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41990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Associate Degrees for Transfer</a:t>
            </a:r>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838200" y="1487096"/>
            <a:ext cx="10515600" cy="3654512"/>
          </a:xfrm>
        </p:spPr>
        <p:txBody>
          <a:bodyPr anchor="t">
            <a:noAutofit/>
          </a:bodyPr>
          <a:lstStyle/>
          <a:p>
            <a:pPr marL="0" indent="0">
              <a:lnSpc>
                <a:spcPct val="150000"/>
              </a:lnSpc>
              <a:buNone/>
            </a:pPr>
            <a:r>
              <a:rPr lang="en-US" sz="2400" b="1" dirty="0">
                <a:latin typeface="Tahoma" panose="020B0604030504040204" pitchFamily="34" charset="0"/>
                <a:ea typeface="Tahoma" panose="020B0604030504040204" pitchFamily="34" charset="0"/>
                <a:cs typeface="Tahoma" panose="020B0604030504040204" pitchFamily="34" charset="0"/>
              </a:rPr>
              <a:t>Common Submission Errors</a:t>
            </a:r>
          </a:p>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Double-count on the TMC</a:t>
            </a:r>
          </a:p>
          <a:p>
            <a:pPr lvl="2">
              <a:lnSpc>
                <a:spcPct val="150000"/>
              </a:lnSpc>
            </a:pPr>
            <a:r>
              <a:rPr lang="en-US" sz="2400" dirty="0">
                <a:latin typeface="Tahoma" panose="020B0604030504040204" pitchFamily="34" charset="0"/>
                <a:ea typeface="Tahoma" panose="020B0604030504040204" pitchFamily="34" charset="0"/>
                <a:cs typeface="Tahoma" panose="020B0604030504040204" pitchFamily="34" charset="0"/>
              </a:rPr>
              <a:t>Maximum double-count from any single course is 3 units, regardless of the local college unit value of that course.</a:t>
            </a:r>
          </a:p>
          <a:p>
            <a:pPr lvl="1">
              <a:lnSpc>
                <a:spcPct val="150000"/>
              </a:lnSpc>
            </a:pPr>
            <a:endParaRPr lang="en-US" dirty="0">
              <a:latin typeface="Tahoma" panose="020B0604030504040204" pitchFamily="34" charset="0"/>
              <a:ea typeface="Tahoma" panose="020B0604030504040204" pitchFamily="34" charset="0"/>
              <a:cs typeface="Tahoma" panose="020B0604030504040204" pitchFamily="34" charset="0"/>
            </a:endParaRPr>
          </a:p>
          <a:p>
            <a:pPr lvl="2">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a:p>
            <a:pPr lvl="1">
              <a:lnSpc>
                <a:spcPct val="150000"/>
              </a:lnSpc>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fld id="{7934E7AA-586C-4B13-A389-1429762DA247}" type="slidenum">
              <a:rPr lang="en-US" smtClean="0">
                <a:latin typeface="Tahoma" panose="020B0604030504040204" pitchFamily="34" charset="0"/>
                <a:ea typeface="Tahoma" panose="020B0604030504040204" pitchFamily="34" charset="0"/>
                <a:cs typeface="Tahoma" panose="020B0604030504040204" pitchFamily="34" charset="0"/>
              </a:rPr>
              <a:pPr/>
              <a:t>35</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0332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Associate Degrees for Transfer</a:t>
            </a:r>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838200" y="1487096"/>
            <a:ext cx="10515600" cy="3654512"/>
          </a:xfrm>
        </p:spPr>
        <p:txBody>
          <a:bodyPr anchor="t">
            <a:noAutofit/>
          </a:bodyPr>
          <a:lstStyle/>
          <a:p>
            <a:pPr marL="0" indent="0">
              <a:lnSpc>
                <a:spcPct val="150000"/>
              </a:lnSpc>
              <a:buNone/>
            </a:pPr>
            <a:r>
              <a:rPr lang="en-US" sz="2400" b="1" dirty="0">
                <a:latin typeface="Tahoma" panose="020B0604030504040204" pitchFamily="34" charset="0"/>
                <a:ea typeface="Tahoma" panose="020B0604030504040204" pitchFamily="34" charset="0"/>
                <a:cs typeface="Tahoma" panose="020B0604030504040204" pitchFamily="34" charset="0"/>
              </a:rPr>
              <a:t>Common Submission Errors</a:t>
            </a:r>
          </a:p>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Double-count on the TMC</a:t>
            </a:r>
          </a:p>
          <a:p>
            <a:pPr lvl="2">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Area B </a:t>
            </a:r>
            <a:r>
              <a:rPr lang="en-US" sz="2400" dirty="0">
                <a:latin typeface="Tahoma" panose="020B0604030504040204" pitchFamily="34" charset="0"/>
                <a:ea typeface="Tahoma" panose="020B0604030504040204" pitchFamily="34" charset="0"/>
                <a:cs typeface="Tahoma" panose="020B0604030504040204" pitchFamily="34" charset="0"/>
              </a:rPr>
              <a:t>(CSU GE) has a maximum of 9 units that may be double-counted. Therefore, B3 (1 unit) may only be counted when the total from this area is less than 9 units. </a:t>
            </a:r>
          </a:p>
          <a:p>
            <a:pPr lvl="1">
              <a:lnSpc>
                <a:spcPct val="150000"/>
              </a:lnSpc>
            </a:pPr>
            <a:endParaRPr lang="en-US" dirty="0">
              <a:latin typeface="Tahoma" panose="020B0604030504040204" pitchFamily="34" charset="0"/>
              <a:ea typeface="Tahoma" panose="020B0604030504040204" pitchFamily="34" charset="0"/>
              <a:cs typeface="Tahoma" panose="020B0604030504040204" pitchFamily="34" charset="0"/>
            </a:endParaRPr>
          </a:p>
          <a:p>
            <a:pPr lvl="2">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a:p>
            <a:pPr lvl="1">
              <a:lnSpc>
                <a:spcPct val="150000"/>
              </a:lnSpc>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fld id="{7934E7AA-586C-4B13-A389-1429762DA247}" type="slidenum">
              <a:rPr lang="en-US" smtClean="0">
                <a:latin typeface="Tahoma" panose="020B0604030504040204" pitchFamily="34" charset="0"/>
                <a:ea typeface="Tahoma" panose="020B0604030504040204" pitchFamily="34" charset="0"/>
                <a:cs typeface="Tahoma" panose="020B0604030504040204" pitchFamily="34" charset="0"/>
              </a:rPr>
              <a:pPr/>
              <a:t>36</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92813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Associate Degrees for Transfer</a:t>
            </a:r>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838200" y="1487096"/>
            <a:ext cx="10515600" cy="3654512"/>
          </a:xfrm>
        </p:spPr>
        <p:txBody>
          <a:bodyPr anchor="t">
            <a:noAutofit/>
          </a:bodyPr>
          <a:lstStyle/>
          <a:p>
            <a:pPr marL="0" indent="0">
              <a:lnSpc>
                <a:spcPct val="150000"/>
              </a:lnSpc>
              <a:buNone/>
            </a:pPr>
            <a:r>
              <a:rPr lang="en-US" sz="2400" b="1" dirty="0">
                <a:latin typeface="Tahoma" panose="020B0604030504040204" pitchFamily="34" charset="0"/>
                <a:ea typeface="Tahoma" panose="020B0604030504040204" pitchFamily="34" charset="0"/>
                <a:cs typeface="Tahoma" panose="020B0604030504040204" pitchFamily="34" charset="0"/>
              </a:rPr>
              <a:t>Common Submission Errors</a:t>
            </a:r>
          </a:p>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Double-count on the TMC</a:t>
            </a:r>
            <a:endParaRPr lang="en-US" sz="2400" dirty="0">
              <a:latin typeface="Tahoma" panose="020B0604030504040204" pitchFamily="34" charset="0"/>
              <a:ea typeface="Tahoma" panose="020B0604030504040204" pitchFamily="34" charset="0"/>
              <a:cs typeface="Tahoma" panose="020B0604030504040204" pitchFamily="34" charset="0"/>
            </a:endParaRPr>
          </a:p>
          <a:p>
            <a:pPr lvl="2">
              <a:lnSpc>
                <a:spcPct val="150000"/>
              </a:lnSpc>
            </a:pPr>
            <a:r>
              <a:rPr lang="en-US" sz="2400" dirty="0">
                <a:latin typeface="Tahoma" panose="020B0604030504040204" pitchFamily="34" charset="0"/>
                <a:ea typeface="Tahoma" panose="020B0604030504040204" pitchFamily="34" charset="0"/>
                <a:cs typeface="Tahoma" panose="020B0604030504040204" pitchFamily="34" charset="0"/>
              </a:rPr>
              <a:t>In </a:t>
            </a:r>
            <a:r>
              <a:rPr lang="en-US" sz="2400" b="1" dirty="0">
                <a:latin typeface="Tahoma" panose="020B0604030504040204" pitchFamily="34" charset="0"/>
                <a:ea typeface="Tahoma" panose="020B0604030504040204" pitchFamily="34" charset="0"/>
                <a:cs typeface="Tahoma" panose="020B0604030504040204" pitchFamily="34" charset="0"/>
              </a:rPr>
              <a:t>Area C</a:t>
            </a:r>
            <a:r>
              <a:rPr lang="en-US" sz="2400" dirty="0">
                <a:latin typeface="Tahoma" panose="020B0604030504040204" pitchFamily="34" charset="0"/>
                <a:ea typeface="Tahoma" panose="020B0604030504040204" pitchFamily="34" charset="0"/>
                <a:cs typeface="Tahoma" panose="020B0604030504040204" pitchFamily="34" charset="0"/>
              </a:rPr>
              <a:t> (CSU GE)/</a:t>
            </a:r>
            <a:r>
              <a:rPr lang="en-US" sz="2400" b="1" dirty="0">
                <a:latin typeface="Tahoma" panose="020B0604030504040204" pitchFamily="34" charset="0"/>
                <a:ea typeface="Tahoma" panose="020B0604030504040204" pitchFamily="34" charset="0"/>
                <a:cs typeface="Tahoma" panose="020B0604030504040204" pitchFamily="34" charset="0"/>
              </a:rPr>
              <a:t>Area 3</a:t>
            </a:r>
            <a:r>
              <a:rPr lang="en-US" sz="2400" dirty="0">
                <a:latin typeface="Tahoma" panose="020B0604030504040204" pitchFamily="34" charset="0"/>
                <a:ea typeface="Tahoma" panose="020B0604030504040204" pitchFamily="34" charset="0"/>
                <a:cs typeface="Tahoma" panose="020B0604030504040204" pitchFamily="34" charset="0"/>
              </a:rPr>
              <a:t> (IGETC) and </a:t>
            </a:r>
            <a:r>
              <a:rPr lang="en-US" sz="2400" b="1" dirty="0">
                <a:latin typeface="Tahoma" panose="020B0604030504040204" pitchFamily="34" charset="0"/>
                <a:ea typeface="Tahoma" panose="020B0604030504040204" pitchFamily="34" charset="0"/>
                <a:cs typeface="Tahoma" panose="020B0604030504040204" pitchFamily="34" charset="0"/>
              </a:rPr>
              <a:t>Area D </a:t>
            </a:r>
            <a:r>
              <a:rPr lang="en-US" sz="2400" dirty="0">
                <a:latin typeface="Tahoma" panose="020B0604030504040204" pitchFamily="34" charset="0"/>
                <a:ea typeface="Tahoma" panose="020B0604030504040204" pitchFamily="34" charset="0"/>
                <a:cs typeface="Tahoma" panose="020B0604030504040204" pitchFamily="34" charset="0"/>
              </a:rPr>
              <a:t>(CSU GE)/</a:t>
            </a:r>
            <a:r>
              <a:rPr lang="en-US" sz="2400" b="1" dirty="0">
                <a:latin typeface="Tahoma" panose="020B0604030504040204" pitchFamily="34" charset="0"/>
                <a:ea typeface="Tahoma" panose="020B0604030504040204" pitchFamily="34" charset="0"/>
                <a:cs typeface="Tahoma" panose="020B0604030504040204" pitchFamily="34" charset="0"/>
              </a:rPr>
              <a:t>Area 4 </a:t>
            </a:r>
            <a:r>
              <a:rPr lang="en-US" sz="2400" dirty="0">
                <a:latin typeface="Tahoma" panose="020B0604030504040204" pitchFamily="34" charset="0"/>
                <a:ea typeface="Tahoma" panose="020B0604030504040204" pitchFamily="34" charset="0"/>
                <a:cs typeface="Tahoma" panose="020B0604030504040204" pitchFamily="34" charset="0"/>
              </a:rPr>
              <a:t>(IGETC), only two courses from </a:t>
            </a:r>
            <a:r>
              <a:rPr lang="en-US" sz="2400" b="1" u="sng" dirty="0">
                <a:latin typeface="Tahoma" panose="020B0604030504040204" pitchFamily="34" charset="0"/>
                <a:ea typeface="Tahoma" panose="020B0604030504040204" pitchFamily="34" charset="0"/>
                <a:cs typeface="Tahoma" panose="020B0604030504040204" pitchFamily="34" charset="0"/>
              </a:rPr>
              <a:t>one</a:t>
            </a:r>
            <a:r>
              <a:rPr lang="en-US" sz="2400" u="sng" dirty="0">
                <a:latin typeface="Tahoma" panose="020B0604030504040204" pitchFamily="34" charset="0"/>
                <a:ea typeface="Tahoma" panose="020B0604030504040204" pitchFamily="34" charset="0"/>
                <a:cs typeface="Tahoma" panose="020B0604030504040204" pitchFamily="34" charset="0"/>
              </a:rPr>
              <a:t> subject area </a:t>
            </a:r>
            <a:r>
              <a:rPr lang="en-US" sz="2400" dirty="0">
                <a:latin typeface="Tahoma" panose="020B0604030504040204" pitchFamily="34" charset="0"/>
                <a:ea typeface="Tahoma" panose="020B0604030504040204" pitchFamily="34" charset="0"/>
                <a:cs typeface="Tahoma" panose="020B0604030504040204" pitchFamily="34" charset="0"/>
              </a:rPr>
              <a:t>may be counted towards double-count. </a:t>
            </a:r>
          </a:p>
          <a:p>
            <a:pPr lvl="3">
              <a:lnSpc>
                <a:spcPct val="150000"/>
              </a:lnSpc>
            </a:pPr>
            <a:r>
              <a:rPr lang="en-US" sz="2400" dirty="0">
                <a:latin typeface="Tahoma" panose="020B0604030504040204" pitchFamily="34" charset="0"/>
                <a:ea typeface="Tahoma" panose="020B0604030504040204" pitchFamily="34" charset="0"/>
                <a:cs typeface="Tahoma" panose="020B0604030504040204" pitchFamily="34" charset="0"/>
              </a:rPr>
              <a:t>The </a:t>
            </a:r>
            <a:r>
              <a:rPr lang="en-US" sz="2400" u="sng" dirty="0">
                <a:latin typeface="Tahoma" panose="020B0604030504040204" pitchFamily="34" charset="0"/>
                <a:ea typeface="Tahoma" panose="020B0604030504040204" pitchFamily="34" charset="0"/>
                <a:cs typeface="Tahoma" panose="020B0604030504040204" pitchFamily="34" charset="0"/>
              </a:rPr>
              <a:t>maximum</a:t>
            </a:r>
            <a:r>
              <a:rPr lang="en-US" sz="2400" dirty="0">
                <a:latin typeface="Tahoma" panose="020B0604030504040204" pitchFamily="34" charset="0"/>
                <a:ea typeface="Tahoma" panose="020B0604030504040204" pitchFamily="34" charset="0"/>
                <a:cs typeface="Tahoma" panose="020B0604030504040204" pitchFamily="34" charset="0"/>
              </a:rPr>
              <a:t> units counted towards double-count in these areas are </a:t>
            </a:r>
            <a:r>
              <a:rPr lang="en-US" sz="2400" u="sng" dirty="0">
                <a:latin typeface="Tahoma" panose="020B0604030504040204" pitchFamily="34" charset="0"/>
                <a:ea typeface="Tahoma" panose="020B0604030504040204" pitchFamily="34" charset="0"/>
                <a:cs typeface="Tahoma" panose="020B0604030504040204" pitchFamily="34" charset="0"/>
              </a:rPr>
              <a:t>9 units</a:t>
            </a:r>
            <a:r>
              <a:rPr lang="en-US" sz="2400" dirty="0">
                <a:latin typeface="Tahoma" panose="020B0604030504040204" pitchFamily="34" charset="0"/>
                <a:ea typeface="Tahoma" panose="020B0604030504040204" pitchFamily="34" charset="0"/>
                <a:cs typeface="Tahoma" panose="020B0604030504040204" pitchFamily="34" charset="0"/>
              </a:rPr>
              <a:t>.</a:t>
            </a:r>
          </a:p>
          <a:p>
            <a:pPr lvl="1">
              <a:lnSpc>
                <a:spcPct val="150000"/>
              </a:lnSpc>
            </a:pPr>
            <a:endParaRPr lang="en-US" dirty="0">
              <a:latin typeface="Tahoma" panose="020B0604030504040204" pitchFamily="34" charset="0"/>
              <a:ea typeface="Tahoma" panose="020B0604030504040204" pitchFamily="34" charset="0"/>
              <a:cs typeface="Tahoma" panose="020B0604030504040204" pitchFamily="34" charset="0"/>
            </a:endParaRPr>
          </a:p>
          <a:p>
            <a:pPr lvl="2">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a:p>
            <a:pPr lvl="1">
              <a:lnSpc>
                <a:spcPct val="150000"/>
              </a:lnSpc>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fld id="{7934E7AA-586C-4B13-A389-1429762DA247}" type="slidenum">
              <a:rPr lang="en-US" smtClean="0"/>
              <a:pPr/>
              <a:t>37</a:t>
            </a:fld>
            <a:endParaRPr lang="en-US" dirty="0"/>
          </a:p>
        </p:txBody>
      </p:sp>
    </p:spTree>
    <p:extLst>
      <p:ext uri="{BB962C8B-B14F-4D97-AF65-F5344CB8AC3E}">
        <p14:creationId xmlns:p14="http://schemas.microsoft.com/office/powerpoint/2010/main" val="995077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40873" y="1633934"/>
            <a:ext cx="9144000" cy="786809"/>
          </a:xfrm>
        </p:spPr>
        <p:txBody>
          <a:bodyPr/>
          <a:lstStyle/>
          <a:p>
            <a:pPr algn="ctr"/>
            <a:r>
              <a:rPr lang="en-US" dirty="0" smtClean="0"/>
              <a:t>Distance Education</a:t>
            </a:r>
            <a:endParaRPr lang="en-US" dirty="0"/>
          </a:p>
        </p:txBody>
      </p:sp>
      <p:sp>
        <p:nvSpPr>
          <p:cNvPr id="5" name="Slide Number Placeholder 4"/>
          <p:cNvSpPr>
            <a:spLocks noGrp="1"/>
          </p:cNvSpPr>
          <p:nvPr>
            <p:ph type="sldNum" sz="quarter" idx="4294967295"/>
          </p:nvPr>
        </p:nvSpPr>
        <p:spPr/>
        <p:txBody>
          <a:bodyPr/>
          <a:lstStyle/>
          <a:p>
            <a:fld id="{E5E507D8-6DC6-4D2C-8233-08C18F3EF4D6}" type="slidenum">
              <a:rPr lang="en-US" smtClean="0"/>
              <a:t>38</a:t>
            </a:fld>
            <a:endParaRPr lang="en-US" dirty="0"/>
          </a:p>
        </p:txBody>
      </p:sp>
      <p:pic>
        <p:nvPicPr>
          <p:cNvPr id="8" name="Picture 7" descr="C:\Users\rarambula\AppData\Local\Microsoft\Windows\INetCache\Content.MSO\4166A29E.tmp"/>
          <p:cNvPicPr/>
          <p:nvPr/>
        </p:nvPicPr>
        <p:blipFill>
          <a:blip r:embed="rId2">
            <a:extLst>
              <a:ext uri="{28A0092B-C50C-407E-A947-70E740481C1C}">
                <a14:useLocalDpi xmlns:a14="http://schemas.microsoft.com/office/drawing/2010/main" val="0"/>
              </a:ext>
            </a:extLst>
          </a:blip>
          <a:srcRect/>
          <a:stretch>
            <a:fillRect/>
          </a:stretch>
        </p:blipFill>
        <p:spPr bwMode="auto">
          <a:xfrm>
            <a:off x="4185113" y="2793077"/>
            <a:ext cx="3836670" cy="2300547"/>
          </a:xfrm>
          <a:prstGeom prst="rect">
            <a:avLst/>
          </a:prstGeom>
          <a:noFill/>
          <a:ln>
            <a:noFill/>
          </a:ln>
        </p:spPr>
      </p:pic>
    </p:spTree>
    <p:extLst>
      <p:ext uri="{BB962C8B-B14F-4D97-AF65-F5344CB8AC3E}">
        <p14:creationId xmlns:p14="http://schemas.microsoft.com/office/powerpoint/2010/main" val="31167625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Instructor Contact</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Any portion of a course conducted through distance education includes regular effective contact between instructor and students, and among students, either synchronously or asynchronously, through group or individual meetings, orientation and review sessions, supplemental seminar or study sessions, field trips, library workshops, telephone contact, voice mail, e-mail, or other activities. Regular effective contact is an academic and professional matter pursuant to sections 53200 et seq.</a:t>
            </a:r>
          </a:p>
          <a:p>
            <a:r>
              <a:rPr lang="en-US" dirty="0"/>
              <a:t>(b) Any portion of a course provided through distance education is conducted consistent with guidelines issued by the Chancellor pursuant to section 409 of the Procedures and Standing Orders of the Board of Governors</a:t>
            </a:r>
          </a:p>
          <a:p>
            <a:endParaRPr lang="en-US" dirty="0"/>
          </a:p>
        </p:txBody>
      </p:sp>
      <p:sp>
        <p:nvSpPr>
          <p:cNvPr id="4" name="Slide Number Placeholder 3"/>
          <p:cNvSpPr>
            <a:spLocks noGrp="1"/>
          </p:cNvSpPr>
          <p:nvPr>
            <p:ph type="sldNum" sz="quarter" idx="4294967295"/>
          </p:nvPr>
        </p:nvSpPr>
        <p:spPr/>
        <p:txBody>
          <a:bodyPr/>
          <a:lstStyle/>
          <a:p>
            <a:fld id="{E5E507D8-6DC6-4D2C-8233-08C18F3EF4D6}" type="slidenum">
              <a:rPr lang="en-US" smtClean="0"/>
              <a:t>39</a:t>
            </a:fld>
            <a:endParaRPr lang="en-US" dirty="0"/>
          </a:p>
        </p:txBody>
      </p:sp>
    </p:spTree>
    <p:extLst>
      <p:ext uri="{BB962C8B-B14F-4D97-AF65-F5344CB8AC3E}">
        <p14:creationId xmlns:p14="http://schemas.microsoft.com/office/powerpoint/2010/main" val="26808939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14600" y="419100"/>
            <a:ext cx="5966714" cy="952500"/>
          </a:xfr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a:noAutofit/>
          </a:bodyPr>
          <a:lstStyle/>
          <a:p>
            <a:pPr algn="ctr">
              <a:defRPr/>
            </a:pPr>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Curriculum Process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97879540"/>
              </p:ext>
            </p:extLst>
          </p:nvPr>
        </p:nvGraphicFramePr>
        <p:xfrm>
          <a:off x="1726057" y="1779902"/>
          <a:ext cx="7543800" cy="427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p:txBody>
          <a:bodyPr/>
          <a:lstStyle/>
          <a:p>
            <a:pPr>
              <a:defRPr/>
            </a:pPr>
            <a:fld id="{A9F93476-2060-4679-BEF9-AC6F90D5F1D4}" type="slidenum">
              <a:rPr lang="en-US" smtClean="0">
                <a:latin typeface="Tahoma" panose="020B0604030504040204" pitchFamily="34" charset="0"/>
                <a:ea typeface="Tahoma" panose="020B0604030504040204" pitchFamily="34" charset="0"/>
                <a:cs typeface="Tahoma" panose="020B0604030504040204" pitchFamily="34" charset="0"/>
              </a:rPr>
              <a:pPr>
                <a:defRPr/>
              </a:pPr>
              <a:t>4</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Right Arrow 4"/>
          <p:cNvSpPr/>
          <p:nvPr/>
        </p:nvSpPr>
        <p:spPr>
          <a:xfrm>
            <a:off x="6378772" y="2641466"/>
            <a:ext cx="627256" cy="35900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Right Arrow 5"/>
          <p:cNvSpPr/>
          <p:nvPr/>
        </p:nvSpPr>
        <p:spPr>
          <a:xfrm rot="2709210">
            <a:off x="5822391" y="3796648"/>
            <a:ext cx="1112760" cy="39551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9982344" y="3000468"/>
            <a:ext cx="1676399"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ACCJC and External Accreditation</a:t>
            </a:r>
          </a:p>
        </p:txBody>
      </p:sp>
    </p:spTree>
    <p:extLst>
      <p:ext uri="{BB962C8B-B14F-4D97-AF65-F5344CB8AC3E}">
        <p14:creationId xmlns:p14="http://schemas.microsoft.com/office/powerpoint/2010/main" val="2270614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764465"/>
            <a:ext cx="9144000" cy="1160554"/>
          </a:xfrm>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Noncredit Philosophy and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Founding Legislation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53575A"/>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2763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t>Noncredit Legal Authority</a:t>
            </a:r>
            <a:endParaRPr dirty="0"/>
          </a:p>
        </p:txBody>
      </p:sp>
      <p:sp>
        <p:nvSpPr>
          <p:cNvPr id="92" name="Google Shape;92;p19"/>
          <p:cNvSpPr txBox="1">
            <a:spLocks noGrp="1"/>
          </p:cNvSpPr>
          <p:nvPr>
            <p:ph type="body" idx="1"/>
          </p:nvPr>
        </p:nvSpPr>
        <p:spPr>
          <a:xfrm>
            <a:off x="355215" y="1392604"/>
            <a:ext cx="11360800" cy="4555200"/>
          </a:xfrm>
          <a:prstGeom prst="rect">
            <a:avLst/>
          </a:prstGeom>
        </p:spPr>
        <p:txBody>
          <a:bodyPr spcFirstLastPara="1" vert="horz" wrap="square" lIns="121900" tIns="121900" rIns="121900" bIns="121900" rtlCol="0" anchor="t" anchorCtr="0">
            <a:noAutofit/>
          </a:bodyPr>
          <a:lstStyle/>
          <a:p>
            <a:pPr marL="0" indent="0">
              <a:spcBef>
                <a:spcPts val="1333"/>
              </a:spcBef>
              <a:buClr>
                <a:schemeClr val="dk1"/>
              </a:buClr>
              <a:buSzPts val="1100"/>
              <a:buNone/>
            </a:pPr>
            <a:r>
              <a:rPr lang="en-US" dirty="0">
                <a:solidFill>
                  <a:schemeClr val="dk1"/>
                </a:solidFill>
                <a:latin typeface="Tahoma" panose="020B0604030504040204" pitchFamily="34" charset="0"/>
                <a:ea typeface="Tahoma" panose="020B0604030504040204" pitchFamily="34" charset="0"/>
                <a:cs typeface="Tahoma" panose="020B0604030504040204" pitchFamily="34" charset="0"/>
              </a:rPr>
              <a:t>•</a:t>
            </a:r>
            <a:r>
              <a:rPr lang="en-US"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Education Code § 70901</a:t>
            </a:r>
          </a:p>
          <a:p>
            <a:pPr marL="0" indent="0">
              <a:spcBef>
                <a:spcPts val="667"/>
              </a:spcBef>
              <a:buClr>
                <a:schemeClr val="dk1"/>
              </a:buClr>
              <a:buSzPts val="1100"/>
              <a:buNone/>
            </a:pPr>
            <a:r>
              <a:rPr lang="en-US" dirty="0">
                <a:solidFill>
                  <a:schemeClr val="dk1"/>
                </a:solidFill>
                <a:latin typeface="Tahoma" panose="020B0604030504040204" pitchFamily="34" charset="0"/>
                <a:ea typeface="Tahoma" panose="020B0604030504040204" pitchFamily="34" charset="0"/>
                <a:cs typeface="Tahoma" panose="020B0604030504040204" pitchFamily="34" charset="0"/>
              </a:rPr>
              <a:t>•</a:t>
            </a:r>
            <a:r>
              <a:rPr lang="en-US"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The Board of Governors, by statute, has statewide responsibility for approving all new instructional noncredit programs in community colleges.</a:t>
            </a:r>
          </a:p>
          <a:p>
            <a:pPr marL="0" indent="0">
              <a:spcBef>
                <a:spcPts val="1333"/>
              </a:spcBef>
              <a:buClr>
                <a:schemeClr val="dk1"/>
              </a:buClr>
              <a:buSzPts val="1100"/>
              <a:buNone/>
            </a:pPr>
            <a:r>
              <a:rPr lang="en-US" dirty="0">
                <a:solidFill>
                  <a:schemeClr val="dk1"/>
                </a:solidFill>
                <a:latin typeface="Tahoma" panose="020B0604030504040204" pitchFamily="34" charset="0"/>
                <a:ea typeface="Tahoma" panose="020B0604030504040204" pitchFamily="34" charset="0"/>
                <a:cs typeface="Tahoma" panose="020B0604030504040204" pitchFamily="34" charset="0"/>
              </a:rPr>
              <a:t>•</a:t>
            </a:r>
            <a:r>
              <a:rPr lang="en-US"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Title 5, </a:t>
            </a:r>
            <a:r>
              <a:rPr lang="en-US"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58050 - Conditions for Claiming Attendance</a:t>
            </a:r>
          </a:p>
        </p:txBody>
      </p:sp>
    </p:spTree>
    <p:extLst>
      <p:ext uri="{BB962C8B-B14F-4D97-AF65-F5344CB8AC3E}">
        <p14:creationId xmlns:p14="http://schemas.microsoft.com/office/powerpoint/2010/main" val="654852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15600" y="230033"/>
            <a:ext cx="11360800" cy="763600"/>
          </a:xfrm>
          <a:prstGeom prst="rect">
            <a:avLst/>
          </a:prstGeom>
        </p:spPr>
        <p:txBody>
          <a:bodyPr spcFirstLastPara="1" vert="horz" wrap="square" lIns="121900" tIns="121900" rIns="121900" bIns="121900" rtlCol="0" anchor="t" anchorCtr="0">
            <a:noAutofit/>
          </a:bodyPr>
          <a:lstStyle/>
          <a:p>
            <a:r>
              <a:rPr lang="en" dirty="0"/>
              <a:t>Noncredit Curriculum Categories </a:t>
            </a:r>
            <a:endParaRPr dirty="0"/>
          </a:p>
        </p:txBody>
      </p:sp>
      <p:sp>
        <p:nvSpPr>
          <p:cNvPr id="98" name="Google Shape;98;p20"/>
          <p:cNvSpPr txBox="1">
            <a:spLocks noGrp="1"/>
          </p:cNvSpPr>
          <p:nvPr>
            <p:ph type="body" idx="1"/>
          </p:nvPr>
        </p:nvSpPr>
        <p:spPr>
          <a:xfrm>
            <a:off x="415600" y="1161774"/>
            <a:ext cx="11360800" cy="4555200"/>
          </a:xfrm>
          <a:prstGeom prst="rect">
            <a:avLst/>
          </a:prstGeom>
        </p:spPr>
        <p:txBody>
          <a:bodyPr spcFirstLastPara="1" vert="horz" wrap="square" lIns="121900" tIns="121900" rIns="121900" bIns="121900" rtlCol="0" anchor="t" anchorCtr="0">
            <a:noAutofit/>
          </a:bodyPr>
          <a:lstStyle/>
          <a:p>
            <a:pPr marL="457200" indent="-457200">
              <a:buClr>
                <a:schemeClr val="dk1"/>
              </a:buClr>
              <a:buSzPts val="1100"/>
            </a:pP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Noncredit courses are classified into 10 legislated instructional categories (nine defined in Ed. Code § 84757 and the tenth defined in Ed. Code § 84760.5 for CDCP). </a:t>
            </a:r>
          </a:p>
          <a:p>
            <a:pPr marL="457200" indent="-457200">
              <a:buClr>
                <a:schemeClr val="dk1"/>
              </a:buClr>
              <a:buSzPts val="1100"/>
            </a:pPr>
            <a:endPar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indent="-457200">
              <a:buClr>
                <a:schemeClr val="dk1"/>
              </a:buClr>
              <a:buSzPts val="1100"/>
            </a:pPr>
            <a:r>
              <a:rPr lang="en"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The placement of a course into an instructional category is driven by the objectives of the course, and in limited circumstances as permitted by statute, the target population served.</a:t>
            </a: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0" indent="0">
              <a:buNone/>
            </a:pPr>
            <a:endParaRPr dirty="0">
              <a:latin typeface="Tahoma" panose="020B0604030504040204" pitchFamily="34" charset="0"/>
              <a:ea typeface="Tahoma" panose="020B0604030504040204" pitchFamily="34" charset="0"/>
              <a:cs typeface="Tahoma" panose="020B0604030504040204" pitchFamily="34" charset="0"/>
            </a:endParaRPr>
          </a:p>
          <a:p>
            <a:pPr marL="0" indent="0">
              <a:spcBef>
                <a:spcPts val="2133"/>
              </a:spcBef>
              <a:spcAft>
                <a:spcPts val="2133"/>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0882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15600" y="230033"/>
            <a:ext cx="11360800" cy="763600"/>
          </a:xfrm>
          <a:prstGeom prst="rect">
            <a:avLst/>
          </a:prstGeom>
        </p:spPr>
        <p:txBody>
          <a:bodyPr spcFirstLastPara="1" vert="horz" wrap="square" lIns="121900" tIns="121900" rIns="121900" bIns="121900" rtlCol="0" anchor="t" anchorCtr="0">
            <a:noAutofit/>
          </a:bodyPr>
          <a:lstStyle/>
          <a:p>
            <a:r>
              <a:rPr lang="en" dirty="0"/>
              <a:t>Noncredit Curriculum Categories </a:t>
            </a:r>
            <a:endParaRPr dirty="0"/>
          </a:p>
        </p:txBody>
      </p:sp>
      <p:sp>
        <p:nvSpPr>
          <p:cNvPr id="98" name="Google Shape;98;p20"/>
          <p:cNvSpPr txBox="1">
            <a:spLocks noGrp="1"/>
          </p:cNvSpPr>
          <p:nvPr>
            <p:ph type="body" idx="1"/>
          </p:nvPr>
        </p:nvSpPr>
        <p:spPr>
          <a:xfrm>
            <a:off x="415600" y="1161774"/>
            <a:ext cx="11360800" cy="4555200"/>
          </a:xfrm>
          <a:prstGeom prst="rect">
            <a:avLst/>
          </a:prstGeom>
        </p:spPr>
        <p:txBody>
          <a:bodyPr spcFirstLastPara="1" vert="horz" wrap="square" lIns="121900" tIns="121900" rIns="121900" bIns="121900" rtlCol="0" anchor="t" anchorCtr="0">
            <a:noAutofit/>
          </a:bodyPr>
          <a:lstStyle/>
          <a:p>
            <a:pPr marL="0" indent="0">
              <a:buNone/>
            </a:pPr>
            <a:endParaRPr sz="1867" dirty="0">
              <a:latin typeface="Tahoma" panose="020B0604030504040204" pitchFamily="34" charset="0"/>
              <a:ea typeface="Tahoma" panose="020B0604030504040204" pitchFamily="34" charset="0"/>
              <a:cs typeface="Tahoma" panose="020B0604030504040204" pitchFamily="34" charset="0"/>
            </a:endParaRPr>
          </a:p>
          <a:p>
            <a:pPr marL="0" indent="0">
              <a:spcBef>
                <a:spcPts val="2133"/>
              </a:spcBef>
              <a:spcAft>
                <a:spcPts val="2133"/>
              </a:spcAft>
              <a:buNone/>
            </a:pPr>
            <a:endParaRPr sz="1867" dirty="0">
              <a:latin typeface="Tahoma" panose="020B0604030504040204" pitchFamily="34" charset="0"/>
              <a:ea typeface="Tahoma" panose="020B0604030504040204" pitchFamily="34" charset="0"/>
              <a:cs typeface="Tahoma" panose="020B0604030504040204" pitchFamily="34" charset="0"/>
            </a:endParaRPr>
          </a:p>
        </p:txBody>
      </p:sp>
      <p:pic>
        <p:nvPicPr>
          <p:cNvPr id="99" name="Google Shape;99;p20"/>
          <p:cNvPicPr preferRelativeResize="0"/>
          <p:nvPr/>
        </p:nvPicPr>
        <p:blipFill>
          <a:blip r:embed="rId3">
            <a:alphaModFix/>
          </a:blip>
          <a:stretch>
            <a:fillRect/>
          </a:stretch>
        </p:blipFill>
        <p:spPr>
          <a:xfrm>
            <a:off x="204716" y="1141026"/>
            <a:ext cx="11782568" cy="4912232"/>
          </a:xfrm>
          <a:prstGeom prst="rect">
            <a:avLst/>
          </a:prstGeom>
          <a:noFill/>
          <a:ln>
            <a:noFill/>
          </a:ln>
        </p:spPr>
      </p:pic>
    </p:spTree>
    <p:extLst>
      <p:ext uri="{BB962C8B-B14F-4D97-AF65-F5344CB8AC3E}">
        <p14:creationId xmlns:p14="http://schemas.microsoft.com/office/powerpoint/2010/main" val="918790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415600" y="300069"/>
            <a:ext cx="11360800" cy="763600"/>
          </a:xfrm>
          <a:prstGeom prst="rect">
            <a:avLst/>
          </a:prstGeom>
        </p:spPr>
        <p:txBody>
          <a:bodyPr spcFirstLastPara="1" vert="horz" wrap="square" lIns="121900" tIns="121900" rIns="121900" bIns="121900" rtlCol="0" anchor="t" anchorCtr="0">
            <a:noAutofit/>
          </a:bodyPr>
          <a:lstStyle/>
          <a:p>
            <a:r>
              <a:rPr lang="en" dirty="0"/>
              <a:t>Noncredit Course Outline of Record (COR)</a:t>
            </a:r>
            <a:r>
              <a:rPr lang="en-US" dirty="0"/>
              <a:t/>
            </a:r>
            <a:br>
              <a:rPr lang="en-US" dirty="0"/>
            </a:br>
            <a:endParaRPr dirty="0"/>
          </a:p>
        </p:txBody>
      </p:sp>
      <p:sp>
        <p:nvSpPr>
          <p:cNvPr id="105" name="Google Shape;105;p21"/>
          <p:cNvSpPr txBox="1">
            <a:spLocks noGrp="1"/>
          </p:cNvSpPr>
          <p:nvPr>
            <p:ph type="body" idx="1"/>
          </p:nvPr>
        </p:nvSpPr>
        <p:spPr>
          <a:xfrm>
            <a:off x="415600" y="1188538"/>
            <a:ext cx="11360800" cy="4444511"/>
          </a:xfrm>
          <a:prstGeom prst="rect">
            <a:avLst/>
          </a:prstGeom>
        </p:spPr>
        <p:txBody>
          <a:bodyPr spcFirstLastPara="1" vert="horz" wrap="square" lIns="121900" tIns="121900" rIns="121900" bIns="121900" rtlCol="0" anchor="t" anchorCtr="0">
            <a:noAutofit/>
          </a:bodyPr>
          <a:lstStyle/>
          <a:p>
            <a:pPr marL="0" indent="0">
              <a:spcBef>
                <a:spcPts val="1333"/>
              </a:spcBef>
              <a:buClr>
                <a:schemeClr val="dk1"/>
              </a:buClr>
              <a:buSzPts val="1100"/>
              <a:buNone/>
            </a:pPr>
            <a:r>
              <a:rPr lang="en" sz="24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•All courses are required to have an official COR</a:t>
            </a:r>
            <a:endParaRPr sz="24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0" indent="0">
              <a:spcBef>
                <a:spcPts val="1333"/>
              </a:spcBef>
              <a:buClr>
                <a:schemeClr val="dk1"/>
              </a:buClr>
              <a:buSzPts val="1100"/>
              <a:buNone/>
            </a:pPr>
            <a:r>
              <a:rPr lang="en" sz="24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•Current CORs must be maintained in the official college files (paper or electronic database) and made available to each instructor.</a:t>
            </a:r>
          </a:p>
          <a:p>
            <a:pPr marL="0" indent="0">
              <a:spcBef>
                <a:spcPts val="1333"/>
              </a:spcBef>
              <a:buClr>
                <a:schemeClr val="dk1"/>
              </a:buClr>
              <a:buSzPts val="1100"/>
              <a:buNone/>
            </a:pPr>
            <a:r>
              <a:rPr lang="en-US" sz="24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•For noncredit distance education, COR must specify expected hours of outside-of-class student work (§ 58003.1(f)(2))</a:t>
            </a:r>
          </a:p>
          <a:p>
            <a:pPr marL="0" indent="0">
              <a:spcBef>
                <a:spcPts val="800"/>
              </a:spcBef>
              <a:buClr>
                <a:schemeClr val="dk1"/>
              </a:buClr>
              <a:buSzPts val="1100"/>
              <a:buNone/>
            </a:pPr>
            <a:r>
              <a:rPr lang="en-US" sz="24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•“[o]</a:t>
            </a:r>
            <a:r>
              <a:rPr lang="en-US" sz="2400" dirty="0" err="1">
                <a:solidFill>
                  <a:schemeClr val="dk1"/>
                </a:solidFill>
                <a:latin typeface="Tahoma" panose="020B0604030504040204" pitchFamily="34" charset="0"/>
                <a:ea typeface="Tahoma" panose="020B0604030504040204" pitchFamily="34" charset="0"/>
                <a:cs typeface="Tahoma" panose="020B0604030504040204" pitchFamily="34" charset="0"/>
                <a:sym typeface="Calibri"/>
              </a:rPr>
              <a:t>utside</a:t>
            </a:r>
            <a:r>
              <a:rPr lang="en-US" sz="24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-of-class work expected as noted in the course outline of record…” (Title 5, 58003.1(f)(2))</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6508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415600" y="300069"/>
            <a:ext cx="11360800" cy="763600"/>
          </a:xfrm>
          <a:prstGeom prst="rect">
            <a:avLst/>
          </a:prstGeom>
        </p:spPr>
        <p:txBody>
          <a:bodyPr spcFirstLastPara="1" vert="horz" wrap="square" lIns="121900" tIns="121900" rIns="121900" bIns="121900" rtlCol="0" anchor="t" anchorCtr="0">
            <a:noAutofit/>
          </a:bodyPr>
          <a:lstStyle/>
          <a:p>
            <a:r>
              <a:rPr lang="en" dirty="0"/>
              <a:t>Noncredit Course Outline of Record (COR)</a:t>
            </a:r>
            <a:r>
              <a:rPr lang="en-US" dirty="0"/>
              <a:t/>
            </a:r>
            <a:br>
              <a:rPr lang="en-US" dirty="0"/>
            </a:br>
            <a:endParaRPr dirty="0"/>
          </a:p>
        </p:txBody>
      </p:sp>
      <p:sp>
        <p:nvSpPr>
          <p:cNvPr id="105" name="Google Shape;105;p21"/>
          <p:cNvSpPr txBox="1">
            <a:spLocks noGrp="1"/>
          </p:cNvSpPr>
          <p:nvPr>
            <p:ph type="body" idx="1"/>
          </p:nvPr>
        </p:nvSpPr>
        <p:spPr>
          <a:xfrm>
            <a:off x="415600" y="1188538"/>
            <a:ext cx="11360800" cy="4444511"/>
          </a:xfrm>
          <a:prstGeom prst="rect">
            <a:avLst/>
          </a:prstGeom>
        </p:spPr>
        <p:txBody>
          <a:bodyPr spcFirstLastPara="1" vert="horz" wrap="square" lIns="121900" tIns="121900" rIns="121900" bIns="121900" rtlCol="0" anchor="t" anchorCtr="0">
            <a:noAutofit/>
          </a:bodyPr>
          <a:lstStyle/>
          <a:p>
            <a:pPr marL="0" indent="0">
              <a:spcBef>
                <a:spcPts val="1333"/>
              </a:spcBef>
              <a:buClr>
                <a:schemeClr val="dk1"/>
              </a:buClr>
              <a:buSzPts val="1100"/>
              <a:buNone/>
            </a:pPr>
            <a:r>
              <a:rPr lang="en" sz="24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•Noncredit COR must meet the standards in title 5, § 55002 (c) and contain components described in subsection (2):</a:t>
            </a:r>
          </a:p>
          <a:p>
            <a:pPr marL="0" indent="0">
              <a:spcBef>
                <a:spcPts val="1333"/>
              </a:spcBef>
              <a:buClr>
                <a:schemeClr val="dk1"/>
              </a:buClr>
              <a:buSzPts val="1100"/>
              <a:buNone/>
            </a:pPr>
            <a:endParaRPr lang="en" sz="24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0" indent="0">
              <a:spcBef>
                <a:spcPts val="800"/>
              </a:spcBef>
              <a:buClr>
                <a:schemeClr val="dk1"/>
              </a:buClr>
              <a:buSzPts val="1100"/>
              <a:buNone/>
            </a:pPr>
            <a:r>
              <a:rPr lang="en-US" sz="24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“[(2)] Course Outline of Record. The course is described in a course outline of record that shall be maintained in the official college files and made available to each instructor. The course outline of record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shall specify </a:t>
            </a:r>
            <a:r>
              <a:rPr lang="en-US" sz="24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the number of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contact hours </a:t>
            </a:r>
            <a:r>
              <a:rPr lang="en-US" sz="24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normally required for a student to complete the course, the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catalog description</a:t>
            </a:r>
            <a:r>
              <a:rPr lang="en-US" sz="24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 the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objectives</a:t>
            </a:r>
            <a:r>
              <a:rPr lang="en-US" sz="24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contents </a:t>
            </a:r>
            <a:r>
              <a:rPr lang="en-US" sz="24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in terms of a specific body of knowledge,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instructional methodology</a:t>
            </a:r>
            <a:r>
              <a:rPr lang="en-US" sz="24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examples of assignments and/or activities</a:t>
            </a:r>
            <a:r>
              <a:rPr lang="en-US" sz="24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 and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methods of evaluation</a:t>
            </a:r>
            <a:r>
              <a:rPr lang="en-US" sz="24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a:t>
            </a:r>
          </a:p>
        </p:txBody>
      </p:sp>
    </p:spTree>
    <p:extLst>
      <p:ext uri="{BB962C8B-B14F-4D97-AF65-F5344CB8AC3E}">
        <p14:creationId xmlns:p14="http://schemas.microsoft.com/office/powerpoint/2010/main" val="2818275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43F99-9D34-4B5C-B57F-9F7A8961EBCC}"/>
              </a:ext>
            </a:extLst>
          </p:cNvPr>
          <p:cNvSpPr>
            <a:spLocks noGrp="1"/>
          </p:cNvSpPr>
          <p:nvPr>
            <p:ph type="ctrTitle"/>
          </p:nvPr>
        </p:nvSpPr>
        <p:spPr>
          <a:xfrm>
            <a:off x="1183548" y="562726"/>
            <a:ext cx="9724845" cy="731236"/>
          </a:xfrm>
        </p:spPr>
        <p:txBody>
          <a:bodyPr>
            <a:noAutofit/>
          </a:bodyPr>
          <a:lstStyle/>
          <a:p>
            <a:pPr algn="ctr"/>
            <a:r>
              <a:rPr lang="en-US" sz="3600" dirty="0"/>
              <a:t>Leveraging Noncredit to Promote and </a:t>
            </a:r>
            <a:br>
              <a:rPr lang="en-US" sz="3600" dirty="0"/>
            </a:br>
            <a:r>
              <a:rPr lang="en-US" sz="3600" dirty="0"/>
              <a:t>Sustain Equity </a:t>
            </a:r>
          </a:p>
        </p:txBody>
      </p:sp>
      <p:sp>
        <p:nvSpPr>
          <p:cNvPr id="2" name="Slide Number Placeholder 1">
            <a:extLst>
              <a:ext uri="{FF2B5EF4-FFF2-40B4-BE49-F238E27FC236}">
                <a16:creationId xmlns:a16="http://schemas.microsoft.com/office/drawing/2014/main" id="{0D63898F-1D1C-4D0D-9CF6-919342816274}"/>
              </a:ext>
            </a:extLst>
          </p:cNvPr>
          <p:cNvSpPr>
            <a:spLocks noGrp="1"/>
          </p:cNvSpPr>
          <p:nvPr>
            <p:ph type="sldNum" sz="quarter" idx="4294967295"/>
          </p:nvPr>
        </p:nvSpPr>
        <p:spPr>
          <a:xfrm>
            <a:off x="9448800" y="61166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pic>
        <p:nvPicPr>
          <p:cNvPr id="5" name="Picture 4"/>
          <p:cNvPicPr>
            <a:picLocks noChangeAspect="1"/>
          </p:cNvPicPr>
          <p:nvPr/>
        </p:nvPicPr>
        <p:blipFill>
          <a:blip r:embed="rId2"/>
          <a:stretch>
            <a:fillRect/>
          </a:stretch>
        </p:blipFill>
        <p:spPr>
          <a:xfrm rot="21327343">
            <a:off x="3878861" y="1346623"/>
            <a:ext cx="4334220" cy="5125778"/>
          </a:xfrm>
          <a:prstGeom prst="rect">
            <a:avLst/>
          </a:prstGeom>
          <a:ln>
            <a:noFill/>
          </a:ln>
          <a:effectLst>
            <a:softEdge rad="112500"/>
          </a:effectLst>
        </p:spPr>
      </p:pic>
    </p:spTree>
    <p:extLst>
      <p:ext uri="{BB962C8B-B14F-4D97-AF65-F5344CB8AC3E}">
        <p14:creationId xmlns:p14="http://schemas.microsoft.com/office/powerpoint/2010/main" val="3778260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43F99-9D34-4B5C-B57F-9F7A8961EBCC}"/>
              </a:ext>
            </a:extLst>
          </p:cNvPr>
          <p:cNvSpPr>
            <a:spLocks noGrp="1"/>
          </p:cNvSpPr>
          <p:nvPr>
            <p:ph type="title"/>
          </p:nvPr>
        </p:nvSpPr>
        <p:spPr/>
        <p:txBody>
          <a:bodyPr>
            <a:noAutofit/>
          </a:bodyPr>
          <a:lstStyle/>
          <a:p>
            <a:r>
              <a:rPr lang="en-US" sz="3200" dirty="0"/>
              <a:t>Equity in the Vision</a:t>
            </a:r>
            <a:br>
              <a:rPr lang="en-US" sz="3200" dirty="0"/>
            </a:br>
            <a:r>
              <a:rPr lang="en-US" sz="3200" i="1" dirty="0"/>
              <a:t>Keeping Equity at the Core of Noncredit Planning!</a:t>
            </a:r>
          </a:p>
        </p:txBody>
      </p:sp>
      <p:sp>
        <p:nvSpPr>
          <p:cNvPr id="8" name="Content Placeholder 7"/>
          <p:cNvSpPr>
            <a:spLocks noGrp="1"/>
          </p:cNvSpPr>
          <p:nvPr>
            <p:ph idx="1"/>
          </p:nvPr>
        </p:nvSpPr>
        <p:spPr>
          <a:xfrm>
            <a:off x="838200" y="1690688"/>
            <a:ext cx="10515600" cy="3654512"/>
          </a:xfrm>
        </p:spPr>
        <p:txBody>
          <a:bodyPr>
            <a:normAutofit/>
          </a:bodyPr>
          <a:lstStyle/>
          <a:p>
            <a:pPr>
              <a:buFont typeface="Wingdings" panose="05000000000000000000" pitchFamily="2" charset="2"/>
              <a:buChar char="q"/>
            </a:pPr>
            <a:r>
              <a:rPr lang="en-US" sz="2400" dirty="0">
                <a:latin typeface="Tahoma" panose="020B0604030504040204" pitchFamily="34" charset="0"/>
                <a:ea typeface="Tahoma" panose="020B0604030504040204" pitchFamily="34" charset="0"/>
                <a:cs typeface="Tahoma" panose="020B0604030504040204" pitchFamily="34" charset="0"/>
              </a:rPr>
              <a:t> 	Funding and leveraging resources (CAEP, Guided Pathways, AB 705, 	Strong Workforce, WIOA, etc.) </a:t>
            </a:r>
          </a:p>
          <a:p>
            <a:pPr>
              <a:buFont typeface="Wingdings" panose="05000000000000000000" pitchFamily="2" charset="2"/>
              <a:buChar char="q"/>
            </a:pPr>
            <a:r>
              <a:rPr lang="en-US" sz="2400" dirty="0">
                <a:latin typeface="Tahoma" panose="020B0604030504040204" pitchFamily="34" charset="0"/>
                <a:ea typeface="Tahoma" panose="020B0604030504040204" pitchFamily="34" charset="0"/>
                <a:cs typeface="Tahoma" panose="020B0604030504040204" pitchFamily="34" charset="0"/>
              </a:rPr>
              <a:t> 	Administration (local vision, mission, goals, short-term and long-term 	planning)</a:t>
            </a:r>
          </a:p>
          <a:p>
            <a:pPr>
              <a:buFont typeface="Wingdings" panose="05000000000000000000" pitchFamily="2" charset="2"/>
              <a:buChar char="q"/>
            </a:pPr>
            <a:r>
              <a:rPr lang="en-US" sz="2400" dirty="0">
                <a:latin typeface="Tahoma" panose="020B0604030504040204" pitchFamily="34" charset="0"/>
                <a:ea typeface="Tahoma" panose="020B0604030504040204" pitchFamily="34" charset="0"/>
                <a:cs typeface="Tahoma" panose="020B0604030504040204" pitchFamily="34" charset="0"/>
              </a:rPr>
              <a:t> 	Professional Development (CCC Virtual Resource Center for tools, 	learning communities, system-wide events, professional associations)</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0D63898F-1D1C-4D0D-9CF6-91934281627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pic>
        <p:nvPicPr>
          <p:cNvPr id="6" name="Picture 5"/>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508845" y="5594872"/>
            <a:ext cx="4735902" cy="5217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7842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43F99-9D34-4B5C-B57F-9F7A8961EBCC}"/>
              </a:ext>
            </a:extLst>
          </p:cNvPr>
          <p:cNvSpPr>
            <a:spLocks noGrp="1"/>
          </p:cNvSpPr>
          <p:nvPr>
            <p:ph type="ctrTitle"/>
          </p:nvPr>
        </p:nvSpPr>
        <p:spPr>
          <a:xfrm>
            <a:off x="1446362" y="2663155"/>
            <a:ext cx="9144000" cy="786809"/>
          </a:xfrm>
        </p:spPr>
        <p:txBody>
          <a:bodyPr>
            <a:noAutofit/>
          </a:bodyPr>
          <a:lstStyle/>
          <a:p>
            <a:r>
              <a:rPr lang="en-US" sz="5400" dirty="0">
                <a:solidFill>
                  <a:srgbClr val="FF0000"/>
                </a:solidFill>
              </a:rPr>
              <a:t>Hot Topics! </a:t>
            </a:r>
          </a:p>
        </p:txBody>
      </p:sp>
      <p:sp>
        <p:nvSpPr>
          <p:cNvPr id="2" name="Slide Number Placeholder 1">
            <a:extLst>
              <a:ext uri="{FF2B5EF4-FFF2-40B4-BE49-F238E27FC236}">
                <a16:creationId xmlns:a16="http://schemas.microsoft.com/office/drawing/2014/main" id="{0D63898F-1D1C-4D0D-9CF6-919342816274}"/>
              </a:ext>
            </a:extLst>
          </p:cNvPr>
          <p:cNvSpPr>
            <a:spLocks noGrp="1"/>
          </p:cNvSpPr>
          <p:nvPr>
            <p:ph type="sldNum" sz="quarter" idx="4294967295"/>
          </p:nvPr>
        </p:nvSpPr>
        <p:spPr>
          <a:xfrm>
            <a:off x="9448800" y="61166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700672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54744"/>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Hot Topic!: </a:t>
            </a:r>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Noncredit Streamlining for Local Approval</a:t>
            </a:r>
          </a:p>
        </p:txBody>
      </p:sp>
      <p:sp>
        <p:nvSpPr>
          <p:cNvPr id="3" name="Content Placeholder 2"/>
          <p:cNvSpPr>
            <a:spLocks noGrp="1"/>
          </p:cNvSpPr>
          <p:nvPr>
            <p:ph idx="1"/>
          </p:nvPr>
        </p:nvSpPr>
        <p:spPr>
          <a:xfrm>
            <a:off x="838200" y="2019869"/>
            <a:ext cx="10515600" cy="3654512"/>
          </a:xfrm>
        </p:spPr>
        <p:txBody>
          <a:bodyPr>
            <a:no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March 2019:</a:t>
            </a:r>
            <a:r>
              <a:rPr lang="en-US" sz="2400" dirty="0">
                <a:latin typeface="Tahoma" panose="020B0604030504040204" pitchFamily="34" charset="0"/>
                <a:ea typeface="Tahoma" panose="020B0604030504040204" pitchFamily="34" charset="0"/>
                <a:cs typeface="Tahoma" panose="020B0604030504040204" pitchFamily="34" charset="0"/>
              </a:rPr>
              <a:t> 5C recommended amendments to Title 5</a:t>
            </a:r>
          </a:p>
          <a:p>
            <a:r>
              <a:rPr lang="en-US" sz="2400" b="1" dirty="0">
                <a:latin typeface="Tahoma" panose="020B0604030504040204" pitchFamily="34" charset="0"/>
                <a:ea typeface="Tahoma" panose="020B0604030504040204" pitchFamily="34" charset="0"/>
                <a:cs typeface="Tahoma" panose="020B0604030504040204" pitchFamily="34" charset="0"/>
              </a:rPr>
              <a:t>July 2019: </a:t>
            </a:r>
            <a:r>
              <a:rPr lang="en-US" sz="2400" dirty="0">
                <a:latin typeface="Tahoma" panose="020B0604030504040204" pitchFamily="34" charset="0"/>
                <a:ea typeface="Tahoma" panose="020B0604030504040204" pitchFamily="34" charset="0"/>
                <a:cs typeface="Tahoma" panose="020B0604030504040204" pitchFamily="34" charset="0"/>
              </a:rPr>
              <a:t>Board of Governors (BOG) approved</a:t>
            </a:r>
          </a:p>
          <a:p>
            <a:r>
              <a:rPr lang="en-US" sz="2400" b="1" dirty="0">
                <a:latin typeface="Tahoma" panose="020B0604030504040204" pitchFamily="34" charset="0"/>
                <a:ea typeface="Tahoma" panose="020B0604030504040204" pitchFamily="34" charset="0"/>
                <a:cs typeface="Tahoma" panose="020B0604030504040204" pitchFamily="34" charset="0"/>
              </a:rPr>
              <a:t>Sept 2019: </a:t>
            </a:r>
            <a:r>
              <a:rPr lang="en-US" sz="2400" dirty="0">
                <a:latin typeface="Tahoma" panose="020B0604030504040204" pitchFamily="34" charset="0"/>
                <a:ea typeface="Tahoma" panose="020B0604030504040204" pitchFamily="34" charset="0"/>
                <a:cs typeface="Tahoma" panose="020B0604030504040204" pitchFamily="34" charset="0"/>
              </a:rPr>
              <a:t>Memo AA 19-34</a:t>
            </a:r>
          </a:p>
          <a:p>
            <a:pPr lvl="1"/>
            <a:r>
              <a:rPr lang="en-US" b="1" dirty="0">
                <a:latin typeface="Tahoma" panose="020B0604030504040204" pitchFamily="34" charset="0"/>
                <a:ea typeface="Tahoma" panose="020B0604030504040204" pitchFamily="34" charset="0"/>
                <a:cs typeface="Tahoma" panose="020B0604030504040204" pitchFamily="34" charset="0"/>
              </a:rPr>
              <a:t>TO:</a:t>
            </a:r>
            <a:r>
              <a:rPr lang="en-US" dirty="0">
                <a:latin typeface="Tahoma" panose="020B0604030504040204" pitchFamily="34" charset="0"/>
                <a:ea typeface="Tahoma" panose="020B0604030504040204" pitchFamily="34" charset="0"/>
                <a:cs typeface="Tahoma" panose="020B0604030504040204" pitchFamily="34" charset="0"/>
              </a:rPr>
              <a:t> CEOs, CIOs, Senate Presidents, Curriculum Chairs, ASCCC, Curriculum Specialists</a:t>
            </a: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53575A"/>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5532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Curriculum Streamlining – Chancellor’s Office (CO) Responsibilities </a:t>
            </a:r>
          </a:p>
        </p:txBody>
      </p:sp>
      <p:sp>
        <p:nvSpPr>
          <p:cNvPr id="3" name="Content Placeholder 2"/>
          <p:cNvSpPr>
            <a:spLocks noGrp="1"/>
          </p:cNvSpPr>
          <p:nvPr>
            <p:ph idx="1"/>
          </p:nvPr>
        </p:nvSpPr>
        <p:spPr/>
        <p:txBody>
          <a:bodyPr>
            <a:normAutofit lnSpcReduction="10000"/>
          </a:bodyPr>
          <a:lstStyle/>
          <a:p>
            <a:r>
              <a:rPr lang="en-US" sz="24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Credit courses are </a:t>
            </a: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locally</a:t>
            </a:r>
            <a:r>
              <a:rPr lang="en-US" sz="24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approved: </a:t>
            </a:r>
          </a:p>
          <a:p>
            <a:pPr lvl="1"/>
            <a:r>
              <a:rPr lang="en-US"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July 2017</a:t>
            </a:r>
          </a:p>
          <a:p>
            <a:r>
              <a:rPr lang="en-US" sz="24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Cooperative Work Experience courses are </a:t>
            </a: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locally</a:t>
            </a:r>
            <a:r>
              <a:rPr lang="en-US" sz="24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approved: </a:t>
            </a:r>
          </a:p>
          <a:p>
            <a:pPr lvl="1"/>
            <a:r>
              <a:rPr lang="en-US"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April 2018</a:t>
            </a:r>
          </a:p>
          <a:p>
            <a:r>
              <a:rPr lang="en-US" sz="24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CO - reviews curriculum that is not part of the streamlining.</a:t>
            </a:r>
          </a:p>
          <a:p>
            <a:pPr lvl="1"/>
            <a:r>
              <a:rPr lang="en-US"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CTE Certificates </a:t>
            </a:r>
            <a:r>
              <a:rPr lang="en-US"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of Achievement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New)</a:t>
            </a:r>
            <a:endParaRPr lang="en-US"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lvl="1"/>
            <a:r>
              <a:rPr lang="en-US"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CTE AS/AA </a:t>
            </a:r>
            <a:r>
              <a:rPr lang="en-US"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Degree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New)</a:t>
            </a:r>
            <a:endParaRPr lang="en-US"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lvl="1"/>
            <a:r>
              <a:rPr lang="en-US"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ADTs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New/Sub/Modified)</a:t>
            </a:r>
            <a:endParaRPr lang="en-US"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lvl="1"/>
            <a:r>
              <a:rPr lang="en-US"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CDCP Noncredit (short term vocational) </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(New)</a:t>
            </a:r>
            <a:endParaRPr lang="en-US" dirty="0">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934E7AA-586C-4B13-A389-1429762DA247}" type="slidenum">
              <a:rPr lang="en-US" smtClean="0">
                <a:latin typeface="Tahoma" panose="020B0604030504040204" pitchFamily="34" charset="0"/>
                <a:ea typeface="Tahoma" panose="020B0604030504040204" pitchFamily="34" charset="0"/>
                <a:cs typeface="Tahoma" panose="020B0604030504040204" pitchFamily="34" charset="0"/>
              </a:rPr>
              <a:pPr/>
              <a:t>5</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0590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68391"/>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Hot Topic!: </a:t>
            </a:r>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Noncredit Streamlining for Local Approval</a:t>
            </a:r>
          </a:p>
        </p:txBody>
      </p:sp>
      <p:sp>
        <p:nvSpPr>
          <p:cNvPr id="3" name="Content Placeholder 2"/>
          <p:cNvSpPr>
            <a:spLocks noGrp="1"/>
          </p:cNvSpPr>
          <p:nvPr>
            <p:ph idx="1"/>
          </p:nvPr>
        </p:nvSpPr>
        <p:spPr>
          <a:xfrm>
            <a:off x="838199" y="2033515"/>
            <a:ext cx="10748749" cy="3446621"/>
          </a:xfrm>
        </p:spPr>
        <p:txBody>
          <a:bodyPr>
            <a:no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Next Steps: </a:t>
            </a:r>
            <a:r>
              <a:rPr lang="en-US" sz="2400" dirty="0">
                <a:latin typeface="Tahoma" panose="020B0604030504040204" pitchFamily="34" charset="0"/>
                <a:ea typeface="Tahoma" panose="020B0604030504040204" pitchFamily="34" charset="0"/>
                <a:cs typeface="Tahoma" panose="020B0604030504040204" pitchFamily="34" charset="0"/>
              </a:rPr>
              <a:t>Amended regulations must be officially codified and “chaptered” into Title 5 </a:t>
            </a:r>
            <a:r>
              <a:rPr lang="en-US" sz="2000" dirty="0">
                <a:latin typeface="Tahoma" panose="020B0604030504040204" pitchFamily="34" charset="0"/>
                <a:ea typeface="Tahoma" panose="020B0604030504040204" pitchFamily="34" charset="0"/>
                <a:cs typeface="Tahoma" panose="020B0604030504040204" pitchFamily="34" charset="0"/>
              </a:rPr>
              <a:t>(pending review by Dept. of Finance, Secretary of State, etc.,)</a:t>
            </a:r>
          </a:p>
          <a:p>
            <a:pPr lvl="1"/>
            <a:r>
              <a:rPr lang="en-US" u="sng" dirty="0">
                <a:latin typeface="Tahoma" panose="020B0604030504040204" pitchFamily="34" charset="0"/>
                <a:ea typeface="Tahoma" panose="020B0604030504040204" pitchFamily="34" charset="0"/>
                <a:cs typeface="Tahoma" panose="020B0604030504040204" pitchFamily="34" charset="0"/>
              </a:rPr>
              <a:t>The timeframe for these actions to occur are </a:t>
            </a:r>
            <a:r>
              <a:rPr lang="en-US" b="1" u="sng" dirty="0">
                <a:latin typeface="Tahoma" panose="020B0604030504040204" pitchFamily="34" charset="0"/>
                <a:ea typeface="Tahoma" panose="020B0604030504040204" pitchFamily="34" charset="0"/>
                <a:cs typeface="Tahoma" panose="020B0604030504040204" pitchFamily="34" charset="0"/>
              </a:rPr>
              <a:t>not</a:t>
            </a:r>
            <a:r>
              <a:rPr lang="en-US" u="sng" dirty="0">
                <a:latin typeface="Tahoma" panose="020B0604030504040204" pitchFamily="34" charset="0"/>
                <a:ea typeface="Tahoma" panose="020B0604030504040204" pitchFamily="34" charset="0"/>
                <a:cs typeface="Tahoma" panose="020B0604030504040204" pitchFamily="34" charset="0"/>
              </a:rPr>
              <a:t> determined by Chancellor’s Office </a:t>
            </a:r>
          </a:p>
          <a:p>
            <a:r>
              <a:rPr lang="en-US" sz="2400" dirty="0">
                <a:latin typeface="Tahoma" panose="020B0604030504040204" pitchFamily="34" charset="0"/>
                <a:ea typeface="Tahoma" panose="020B0604030504040204" pitchFamily="34" charset="0"/>
                <a:cs typeface="Tahoma" panose="020B0604030504040204" pitchFamily="34" charset="0"/>
              </a:rPr>
              <a:t>CO General Counsel (Legal Office) will announce and post to CO web page once regulations are adopted and filed with Secretary of State </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53575A"/>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4282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68391"/>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Hot Topic!: </a:t>
            </a:r>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Noncredit Streamlining for Local Approval</a:t>
            </a:r>
          </a:p>
        </p:txBody>
      </p:sp>
      <p:sp>
        <p:nvSpPr>
          <p:cNvPr id="4" name="Content Placeholder 3"/>
          <p:cNvSpPr>
            <a:spLocks noGrp="1"/>
          </p:cNvSpPr>
          <p:nvPr>
            <p:ph idx="1"/>
          </p:nvPr>
        </p:nvSpPr>
        <p:spPr>
          <a:xfrm>
            <a:off x="838200" y="2033516"/>
            <a:ext cx="10515600" cy="3671247"/>
          </a:xfr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Educational Services will announce to constituents (CIOs, CSSOs, ASCCC, Curriculum Specialists, etc.) </a:t>
            </a:r>
          </a:p>
          <a:p>
            <a:r>
              <a:rPr lang="en-US" sz="2400" dirty="0">
                <a:latin typeface="Tahoma" panose="020B0604030504040204" pitchFamily="34" charset="0"/>
                <a:ea typeface="Tahoma" panose="020B0604030504040204" pitchFamily="34" charset="0"/>
                <a:cs typeface="Tahoma" panose="020B0604030504040204" pitchFamily="34" charset="0"/>
              </a:rPr>
              <a:t>Noncredit Curriculum Authorized for Local Approval:</a:t>
            </a:r>
          </a:p>
          <a:p>
            <a:pPr lvl="1"/>
            <a:r>
              <a:rPr lang="en-US" dirty="0">
                <a:latin typeface="Tahoma" panose="020B0604030504040204" pitchFamily="34" charset="0"/>
                <a:ea typeface="Tahoma" panose="020B0604030504040204" pitchFamily="34" charset="0"/>
                <a:cs typeface="Tahoma" panose="020B0604030504040204" pitchFamily="34" charset="0"/>
              </a:rPr>
              <a:t>Noncredit Courses (all categories EC 84757)</a:t>
            </a:r>
          </a:p>
          <a:p>
            <a:pPr lvl="1"/>
            <a:r>
              <a:rPr lang="en-US" dirty="0">
                <a:latin typeface="Tahoma" panose="020B0604030504040204" pitchFamily="34" charset="0"/>
                <a:ea typeface="Tahoma" panose="020B0604030504040204" pitchFamily="34" charset="0"/>
                <a:cs typeface="Tahoma" panose="020B0604030504040204" pitchFamily="34" charset="0"/>
              </a:rPr>
              <a:t>Noncredit Certificates and Programs</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lvl="2"/>
            <a:r>
              <a:rPr lang="en-US" sz="2400" dirty="0">
                <a:latin typeface="Tahoma" panose="020B0604030504040204" pitchFamily="34" charset="0"/>
                <a:ea typeface="Tahoma" panose="020B0604030504040204" pitchFamily="34" charset="0"/>
                <a:cs typeface="Tahoma" panose="020B0604030504040204" pitchFamily="34" charset="0"/>
              </a:rPr>
              <a:t>Career Development and College Preparation (CDCP) </a:t>
            </a:r>
          </a:p>
          <a:p>
            <a:pPr marL="914400" lvl="2" indent="0">
              <a:buNone/>
            </a:pPr>
            <a:r>
              <a:rPr lang="en-US" sz="2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i="1" dirty="0">
                <a:latin typeface="Tahoma" panose="020B0604030504040204" pitchFamily="34" charset="0"/>
                <a:ea typeface="Tahoma" panose="020B0604030504040204" pitchFamily="34" charset="0"/>
                <a:cs typeface="Tahoma" panose="020B0604030504040204" pitchFamily="34" charset="0"/>
              </a:rPr>
              <a:t>Does not include Short-term Vocational certificates</a:t>
            </a:r>
          </a:p>
          <a:p>
            <a:pPr lvl="2"/>
            <a:r>
              <a:rPr lang="en-US" sz="2400" dirty="0">
                <a:latin typeface="Tahoma" panose="020B0604030504040204" pitchFamily="34" charset="0"/>
                <a:ea typeface="Tahoma" panose="020B0604030504040204" pitchFamily="34" charset="0"/>
                <a:cs typeface="Tahoma" panose="020B0604030504040204" pitchFamily="34" charset="0"/>
              </a:rPr>
              <a:t>Adult High School Diploma Program (AHSD)</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53575A"/>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3164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43F99-9D34-4B5C-B57F-9F7A8961EBCC}"/>
              </a:ext>
            </a:extLst>
          </p:cNvPr>
          <p:cNvSpPr>
            <a:spLocks noGrp="1"/>
          </p:cNvSpPr>
          <p:nvPr>
            <p:ph type="title"/>
          </p:nvPr>
        </p:nvSpPr>
        <p:spPr>
          <a:xfrm>
            <a:off x="838199" y="365125"/>
            <a:ext cx="11008057" cy="1325563"/>
          </a:xfrm>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Hot Topic!: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Advanced and Specialized Public Safety Courses </a:t>
            </a:r>
          </a:p>
        </p:txBody>
      </p:sp>
      <p:sp>
        <p:nvSpPr>
          <p:cNvPr id="6" name="Text Placeholder 5">
            <a:extLst>
              <a:ext uri="{FF2B5EF4-FFF2-40B4-BE49-F238E27FC236}">
                <a16:creationId xmlns:a16="http://schemas.microsoft.com/office/drawing/2014/main" id="{5B93F90D-4CC3-4EBE-9F00-4BD32B8CFB36}"/>
              </a:ext>
            </a:extLst>
          </p:cNvPr>
          <p:cNvSpPr>
            <a:spLocks noGrp="1"/>
          </p:cNvSpPr>
          <p:nvPr>
            <p:ph type="body" sz="quarter" idx="11"/>
          </p:nvPr>
        </p:nvSpPr>
        <p:spPr>
          <a:xfrm>
            <a:off x="838199" y="1849437"/>
            <a:ext cx="6994586" cy="4011179"/>
          </a:xfr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April 12, 2019…</a:t>
            </a:r>
          </a:p>
          <a:p>
            <a:r>
              <a:rPr lang="en-US" sz="2400" dirty="0">
                <a:latin typeface="Tahoma" panose="020B0604030504040204" pitchFamily="34" charset="0"/>
                <a:ea typeface="Tahoma" panose="020B0604030504040204" pitchFamily="34" charset="0"/>
                <a:cs typeface="Tahoma" panose="020B0604030504040204" pitchFamily="34" charset="0"/>
              </a:rPr>
              <a:t>CO Memorandum AA 19-18: </a:t>
            </a:r>
            <a:r>
              <a:rPr lang="en-US" sz="2400" i="1" dirty="0">
                <a:latin typeface="Tahoma" panose="020B0604030504040204" pitchFamily="34" charset="0"/>
                <a:ea typeface="Tahoma" panose="020B0604030504040204" pitchFamily="34" charset="0"/>
                <a:cs typeface="Tahoma" panose="020B0604030504040204" pitchFamily="34" charset="0"/>
              </a:rPr>
              <a:t>Noncredit Advanced and Specialized Public Safety Curriculum Proposals </a:t>
            </a:r>
          </a:p>
          <a:p>
            <a:r>
              <a:rPr lang="en-US" sz="2400" dirty="0">
                <a:latin typeface="Tahoma" panose="020B0604030504040204" pitchFamily="34" charset="0"/>
                <a:ea typeface="Tahoma" panose="020B0604030504040204" pitchFamily="34" charset="0"/>
                <a:cs typeface="Tahoma" panose="020B0604030504040204" pitchFamily="34" charset="0"/>
              </a:rPr>
              <a:t>Sent to: CEOs, CIOs, Senate Presidents, Curriculum Chairs, ASCCC, Curriculum Specialists</a:t>
            </a:r>
          </a:p>
          <a:p>
            <a:r>
              <a:rPr lang="en-US" sz="2400" dirty="0">
                <a:latin typeface="Tahoma" panose="020B0604030504040204" pitchFamily="34" charset="0"/>
                <a:ea typeface="Tahoma" panose="020B0604030504040204" pitchFamily="34" charset="0"/>
                <a:cs typeface="Tahoma" panose="020B0604030504040204" pitchFamily="34" charset="0"/>
              </a:rPr>
              <a:t>Education Code § 84757; noncredit legislative Intent; equity framework </a:t>
            </a:r>
          </a:p>
        </p:txBody>
      </p:sp>
      <p:sp>
        <p:nvSpPr>
          <p:cNvPr id="2" name="Slide Number Placeholder 1">
            <a:extLst>
              <a:ext uri="{FF2B5EF4-FFF2-40B4-BE49-F238E27FC236}">
                <a16:creationId xmlns:a16="http://schemas.microsoft.com/office/drawing/2014/main" id="{0D63898F-1D1C-4D0D-9CF6-919342816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pic>
        <p:nvPicPr>
          <p:cNvPr id="3" name="Picture 2"/>
          <p:cNvPicPr>
            <a:picLocks noChangeAspect="1"/>
          </p:cNvPicPr>
          <p:nvPr/>
        </p:nvPicPr>
        <p:blipFill>
          <a:blip r:embed="rId2"/>
          <a:stretch>
            <a:fillRect/>
          </a:stretch>
        </p:blipFill>
        <p:spPr>
          <a:xfrm>
            <a:off x="8610600" y="1775987"/>
            <a:ext cx="3097917" cy="4011179"/>
          </a:xfrm>
          <a:prstGeom prst="rect">
            <a:avLst/>
          </a:prstGeom>
          <a:ln>
            <a:solidFill>
              <a:srgbClr val="000000"/>
            </a:solidFill>
          </a:ln>
        </p:spPr>
      </p:pic>
    </p:spTree>
    <p:extLst>
      <p:ext uri="{BB962C8B-B14F-4D97-AF65-F5344CB8AC3E}">
        <p14:creationId xmlns:p14="http://schemas.microsoft.com/office/powerpoint/2010/main" val="1976376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43F99-9D34-4B5C-B57F-9F7A8961EBCC}"/>
              </a:ext>
            </a:extLst>
          </p:cNvPr>
          <p:cNvSpPr>
            <a:spLocks noGrp="1"/>
          </p:cNvSpPr>
          <p:nvPr>
            <p:ph type="title"/>
          </p:nvPr>
        </p:nvSpPr>
        <p:spPr>
          <a:xfrm>
            <a:off x="838199" y="365125"/>
            <a:ext cx="11008057" cy="1325563"/>
          </a:xfrm>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Hot Topic!: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Advanced and Specialized Public Safety Courses </a:t>
            </a:r>
          </a:p>
        </p:txBody>
      </p:sp>
      <p:sp>
        <p:nvSpPr>
          <p:cNvPr id="6" name="Text Placeholder 5">
            <a:extLst>
              <a:ext uri="{FF2B5EF4-FFF2-40B4-BE49-F238E27FC236}">
                <a16:creationId xmlns:a16="http://schemas.microsoft.com/office/drawing/2014/main" id="{5B93F90D-4CC3-4EBE-9F00-4BD32B8CFB36}"/>
              </a:ext>
            </a:extLst>
          </p:cNvPr>
          <p:cNvSpPr>
            <a:spLocks noGrp="1"/>
          </p:cNvSpPr>
          <p:nvPr>
            <p:ph type="body" sz="quarter" idx="11"/>
          </p:nvPr>
        </p:nvSpPr>
        <p:spPr>
          <a:xfrm>
            <a:off x="838199" y="1849437"/>
            <a:ext cx="6994586" cy="4011179"/>
          </a:xfr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Increase in noncredit advanced public safety course proposal submissions</a:t>
            </a:r>
          </a:p>
          <a:p>
            <a:r>
              <a:rPr lang="en-US" sz="2400" dirty="0">
                <a:latin typeface="Tahoma" panose="020B0604030504040204" pitchFamily="34" charset="0"/>
                <a:ea typeface="Tahoma" panose="020B0604030504040204" pitchFamily="34" charset="0"/>
                <a:cs typeface="Tahoma" panose="020B0604030504040204" pitchFamily="34" charset="0"/>
              </a:rPr>
              <a:t>Why the increasing trend? Funding implications? </a:t>
            </a:r>
          </a:p>
          <a:p>
            <a:r>
              <a:rPr lang="en-US" sz="2400" dirty="0">
                <a:latin typeface="Tahoma" panose="020B0604030504040204" pitchFamily="34" charset="0"/>
                <a:ea typeface="Tahoma" panose="020B0604030504040204" pitchFamily="34" charset="0"/>
                <a:cs typeface="Tahoma" panose="020B0604030504040204" pitchFamily="34" charset="0"/>
              </a:rPr>
              <a:t>Options? </a:t>
            </a:r>
          </a:p>
          <a:p>
            <a:pPr marL="457200" lvl="1" indent="0">
              <a:buNone/>
            </a:pPr>
            <a:r>
              <a:rPr lang="en-US" dirty="0">
                <a:latin typeface="Tahoma" panose="020B0604030504040204" pitchFamily="34" charset="0"/>
                <a:ea typeface="Tahoma" panose="020B0604030504040204" pitchFamily="34" charset="0"/>
                <a:cs typeface="Tahoma" panose="020B0604030504040204" pitchFamily="34" charset="0"/>
              </a:rPr>
              <a:t>Credit course, if required for Legally Mandated Training; Title 5, sec. 55040 (b)(8)(9):  District Policy for Course Repetition</a:t>
            </a:r>
          </a:p>
        </p:txBody>
      </p:sp>
      <p:sp>
        <p:nvSpPr>
          <p:cNvPr id="2" name="Slide Number Placeholder 1">
            <a:extLst>
              <a:ext uri="{FF2B5EF4-FFF2-40B4-BE49-F238E27FC236}">
                <a16:creationId xmlns:a16="http://schemas.microsoft.com/office/drawing/2014/main" id="{0D63898F-1D1C-4D0D-9CF6-919342816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pic>
        <p:nvPicPr>
          <p:cNvPr id="3" name="Picture 2"/>
          <p:cNvPicPr>
            <a:picLocks noChangeAspect="1"/>
          </p:cNvPicPr>
          <p:nvPr/>
        </p:nvPicPr>
        <p:blipFill>
          <a:blip r:embed="rId2"/>
          <a:stretch>
            <a:fillRect/>
          </a:stretch>
        </p:blipFill>
        <p:spPr>
          <a:xfrm>
            <a:off x="8610600" y="1690688"/>
            <a:ext cx="3097917" cy="4011179"/>
          </a:xfrm>
          <a:prstGeom prst="rect">
            <a:avLst/>
          </a:prstGeom>
          <a:ln>
            <a:solidFill>
              <a:srgbClr val="000000"/>
            </a:solidFill>
          </a:ln>
        </p:spPr>
      </p:pic>
    </p:spTree>
    <p:extLst>
      <p:ext uri="{BB962C8B-B14F-4D97-AF65-F5344CB8AC3E}">
        <p14:creationId xmlns:p14="http://schemas.microsoft.com/office/powerpoint/2010/main" val="67383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49000" cy="1325563"/>
          </a:xfrm>
        </p:spPr>
        <p:txBody>
          <a:bodyPr>
            <a:norm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Curriculum Streamlining – Chancellor’s Office (CO) Responsibilities </a:t>
            </a:r>
          </a:p>
        </p:txBody>
      </p:sp>
      <p:sp>
        <p:nvSpPr>
          <p:cNvPr id="3" name="Content Placeholder 2"/>
          <p:cNvSpPr>
            <a:spLocks noGrp="1"/>
          </p:cNvSpPr>
          <p:nvPr>
            <p:ph idx="1"/>
          </p:nvPr>
        </p:nvSpPr>
        <p:spPr/>
        <p:txBody>
          <a:bodyPr>
            <a:normAutofit/>
          </a:bodyPr>
          <a:lstStyle/>
          <a:p>
            <a:r>
              <a:rPr lang="en-US" sz="24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CO conducts Periodic Review </a:t>
            </a:r>
          </a:p>
          <a:p>
            <a:r>
              <a:rPr lang="en-US" sz="24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CO provides technical assistance and training</a:t>
            </a:r>
          </a:p>
          <a:p>
            <a:r>
              <a:rPr lang="en-US" sz="24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CO Curriculum staff are assigned to specific colleges: </a:t>
            </a:r>
          </a:p>
          <a:p>
            <a:pPr lvl="1"/>
            <a:r>
              <a:rPr lang="en-US"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colleges can be served holistically </a:t>
            </a:r>
          </a:p>
          <a:p>
            <a:pPr lvl="1"/>
            <a:r>
              <a:rPr lang="en-US"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one point of contact.</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934E7AA-586C-4B13-A389-1429762DA247}" type="slidenum">
              <a:rPr lang="en-US" smtClean="0">
                <a:latin typeface="Tahoma" panose="020B0604030504040204" pitchFamily="34" charset="0"/>
                <a:ea typeface="Tahoma" panose="020B0604030504040204" pitchFamily="34" charset="0"/>
                <a:cs typeface="Tahoma" panose="020B0604030504040204" pitchFamily="34" charset="0"/>
              </a:rPr>
              <a:pPr/>
              <a:t>6</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1442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Standard Formula for </a:t>
            </a:r>
            <a:br>
              <a:rPr lang="en-US" dirty="0"/>
            </a:br>
            <a:r>
              <a:rPr lang="en-US" dirty="0"/>
              <a:t>Credit Hour Calculations</a:t>
            </a:r>
          </a:p>
        </p:txBody>
      </p:sp>
      <p:graphicFrame>
        <p:nvGraphicFramePr>
          <p:cNvPr id="5" name="Content Placeholder 4"/>
          <p:cNvGraphicFramePr>
            <a:graphicFrameLocks noGrp="1"/>
          </p:cNvGraphicFramePr>
          <p:nvPr>
            <p:ph idx="1"/>
            <p:extLst/>
          </p:nvPr>
        </p:nvGraphicFramePr>
        <p:xfrm>
          <a:off x="2206387" y="1651379"/>
          <a:ext cx="7519916" cy="2136840"/>
        </p:xfrm>
        <a:graphic>
          <a:graphicData uri="http://schemas.openxmlformats.org/drawingml/2006/table">
            <a:tbl>
              <a:tblPr firstRow="1" firstCol="1" bandRow="1">
                <a:tableStyleId>{5C22544A-7EE6-4342-B048-85BDC9FD1C3A}</a:tableStyleId>
              </a:tblPr>
              <a:tblGrid>
                <a:gridCol w="5172502">
                  <a:extLst>
                    <a:ext uri="{9D8B030D-6E8A-4147-A177-3AD203B41FA5}">
                      <a16:colId xmlns:a16="http://schemas.microsoft.com/office/drawing/2014/main" val="20000"/>
                    </a:ext>
                  </a:extLst>
                </a:gridCol>
                <a:gridCol w="559559">
                  <a:extLst>
                    <a:ext uri="{9D8B030D-6E8A-4147-A177-3AD203B41FA5}">
                      <a16:colId xmlns:a16="http://schemas.microsoft.com/office/drawing/2014/main" val="20001"/>
                    </a:ext>
                  </a:extLst>
                </a:gridCol>
                <a:gridCol w="1787855">
                  <a:extLst>
                    <a:ext uri="{9D8B030D-6E8A-4147-A177-3AD203B41FA5}">
                      <a16:colId xmlns:a16="http://schemas.microsoft.com/office/drawing/2014/main" val="20002"/>
                    </a:ext>
                  </a:extLst>
                </a:gridCol>
              </a:tblGrid>
              <a:tr h="2136840">
                <a:tc>
                  <a:txBody>
                    <a:bodyPr/>
                    <a:lstStyle/>
                    <a:p>
                      <a:pPr marL="0" marR="0">
                        <a:lnSpc>
                          <a:spcPct val="115000"/>
                        </a:lnSpc>
                        <a:spcBef>
                          <a:spcPts val="0"/>
                        </a:spcBef>
                        <a:spcAft>
                          <a:spcPts val="0"/>
                        </a:spcAft>
                      </a:pPr>
                      <a:r>
                        <a:rPr lang="en-US" sz="1200" u="sng" dirty="0">
                          <a:effectLst/>
                        </a:rPr>
                        <a:t>[</a:t>
                      </a:r>
                      <a:r>
                        <a:rPr lang="en-US" sz="2000" u="sng" dirty="0">
                          <a:effectLst/>
                        </a:rPr>
                        <a:t>Total Contact Hours + Outside-of-class Hours]</a:t>
                      </a:r>
                      <a:br>
                        <a:rPr lang="en-US" sz="2000" u="sng" dirty="0">
                          <a:effectLst/>
                        </a:rPr>
                      </a:br>
                      <a:r>
                        <a:rPr lang="en-US" sz="2000" dirty="0">
                          <a:effectLst/>
                        </a:rPr>
                        <a:t>                      Hours-per-unit Divisor</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5400" dirty="0">
                          <a:effectLst/>
                        </a:rPr>
                        <a:t>=</a:t>
                      </a:r>
                      <a:endParaRPr lang="en-US" sz="5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600"/>
                        </a:spcAft>
                      </a:pPr>
                      <a:r>
                        <a:rPr lang="en-US" sz="2000" dirty="0">
                          <a:effectLst/>
                        </a:rPr>
                        <a:t>Units of Credit</a:t>
                      </a:r>
                      <a:endParaRPr lang="en-US"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4294967295"/>
          </p:nvPr>
        </p:nvSpPr>
        <p:spPr/>
        <p:txBody>
          <a:bodyPr/>
          <a:lstStyle/>
          <a:p>
            <a:fld id="{E5E507D8-6DC6-4D2C-8233-08C18F3EF4D6}" type="slidenum">
              <a:rPr lang="en-US" smtClean="0"/>
              <a:t>7</a:t>
            </a:fld>
            <a:endParaRPr lang="en-US"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358" y="3432412"/>
            <a:ext cx="1666660" cy="285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06162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Outside-of-Class Hours</a:t>
            </a:r>
            <a:endParaRPr lang="en-US" dirty="0"/>
          </a:p>
        </p:txBody>
      </p:sp>
      <p:graphicFrame>
        <p:nvGraphicFramePr>
          <p:cNvPr id="5" name="Content Placeholder 4"/>
          <p:cNvGraphicFramePr>
            <a:graphicFrameLocks noGrp="1"/>
          </p:cNvGraphicFramePr>
          <p:nvPr>
            <p:ph idx="1"/>
            <p:extLst/>
          </p:nvPr>
        </p:nvGraphicFramePr>
        <p:xfrm>
          <a:off x="2028967" y="1651377"/>
          <a:ext cx="8352430" cy="3905624"/>
        </p:xfrm>
        <a:graphic>
          <a:graphicData uri="http://schemas.openxmlformats.org/drawingml/2006/table">
            <a:tbl>
              <a:tblPr firstRow="1" firstCol="1" bandRow="1">
                <a:tableStyleId>{5C22544A-7EE6-4342-B048-85BDC9FD1C3A}</a:tableStyleId>
              </a:tblPr>
              <a:tblGrid>
                <a:gridCol w="5311066">
                  <a:extLst>
                    <a:ext uri="{9D8B030D-6E8A-4147-A177-3AD203B41FA5}">
                      <a16:colId xmlns:a16="http://schemas.microsoft.com/office/drawing/2014/main" val="20000"/>
                    </a:ext>
                  </a:extLst>
                </a:gridCol>
                <a:gridCol w="1278705">
                  <a:extLst>
                    <a:ext uri="{9D8B030D-6E8A-4147-A177-3AD203B41FA5}">
                      <a16:colId xmlns:a16="http://schemas.microsoft.com/office/drawing/2014/main" val="20001"/>
                    </a:ext>
                  </a:extLst>
                </a:gridCol>
                <a:gridCol w="1762659">
                  <a:extLst>
                    <a:ext uri="{9D8B030D-6E8A-4147-A177-3AD203B41FA5}">
                      <a16:colId xmlns:a16="http://schemas.microsoft.com/office/drawing/2014/main" val="20002"/>
                    </a:ext>
                  </a:extLst>
                </a:gridCol>
              </a:tblGrid>
              <a:tr h="750944">
                <a:tc>
                  <a:txBody>
                    <a:bodyPr/>
                    <a:lstStyle/>
                    <a:p>
                      <a:pPr marL="0" marR="0">
                        <a:lnSpc>
                          <a:spcPct val="115000"/>
                        </a:lnSpc>
                        <a:spcBef>
                          <a:spcPts val="0"/>
                        </a:spcBef>
                        <a:spcAft>
                          <a:spcPts val="0"/>
                        </a:spcAft>
                      </a:pPr>
                      <a:r>
                        <a:rPr lang="en-US" sz="2000" dirty="0">
                          <a:effectLst/>
                        </a:rPr>
                        <a:t>Instructional Category</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In-class Hours</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Outside-of-class Hours</a:t>
                      </a:r>
                      <a:endParaRPr lang="en-US"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750944">
                <a:tc>
                  <a:txBody>
                    <a:bodyPr/>
                    <a:lstStyle/>
                    <a:p>
                      <a:pPr marL="0" marR="0">
                        <a:lnSpc>
                          <a:spcPct val="115000"/>
                        </a:lnSpc>
                        <a:spcBef>
                          <a:spcPts val="0"/>
                        </a:spcBef>
                        <a:spcAft>
                          <a:spcPts val="0"/>
                        </a:spcAft>
                      </a:pPr>
                      <a:r>
                        <a:rPr lang="en-US" sz="2000" dirty="0">
                          <a:effectLst/>
                        </a:rPr>
                        <a:t>Lecture</a:t>
                      </a:r>
                    </a:p>
                    <a:p>
                      <a:pPr marL="0" marR="0">
                        <a:lnSpc>
                          <a:spcPct val="115000"/>
                        </a:lnSpc>
                        <a:spcBef>
                          <a:spcPts val="0"/>
                        </a:spcBef>
                        <a:spcAft>
                          <a:spcPts val="0"/>
                        </a:spcAft>
                      </a:pPr>
                      <a:r>
                        <a:rPr lang="en-US" sz="2000" dirty="0">
                          <a:effectLst/>
                        </a:rPr>
                        <a:t>(Lecture, Discussion, Seminar and Related Work)</a:t>
                      </a:r>
                      <a:endParaRPr lang="en-US" sz="20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1</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2</a:t>
                      </a:r>
                      <a:endParaRPr lang="en-US"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750944">
                <a:tc>
                  <a:txBody>
                    <a:bodyPr/>
                    <a:lstStyle/>
                    <a:p>
                      <a:pPr marL="0" marR="0">
                        <a:lnSpc>
                          <a:spcPct val="115000"/>
                        </a:lnSpc>
                        <a:spcBef>
                          <a:spcPts val="0"/>
                        </a:spcBef>
                        <a:spcAft>
                          <a:spcPts val="0"/>
                        </a:spcAft>
                      </a:pPr>
                      <a:r>
                        <a:rPr lang="en-US" sz="2000" dirty="0">
                          <a:effectLst/>
                        </a:rPr>
                        <a:t>Activity</a:t>
                      </a:r>
                    </a:p>
                    <a:p>
                      <a:pPr marL="0" marR="0">
                        <a:lnSpc>
                          <a:spcPct val="115000"/>
                        </a:lnSpc>
                        <a:spcBef>
                          <a:spcPts val="0"/>
                        </a:spcBef>
                        <a:spcAft>
                          <a:spcPts val="0"/>
                        </a:spcAft>
                      </a:pPr>
                      <a:r>
                        <a:rPr lang="en-US" sz="2000" dirty="0">
                          <a:effectLst/>
                        </a:rPr>
                        <a:t>(Activity, Lab w/ Homework, Studio, and Similar)</a:t>
                      </a:r>
                      <a:endParaRPr lang="en-US" sz="20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2</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1</a:t>
                      </a:r>
                      <a:endParaRPr lang="en-US"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750944">
                <a:tc>
                  <a:txBody>
                    <a:bodyPr/>
                    <a:lstStyle/>
                    <a:p>
                      <a:pPr marL="0" marR="0">
                        <a:lnSpc>
                          <a:spcPct val="115000"/>
                        </a:lnSpc>
                        <a:spcBef>
                          <a:spcPts val="0"/>
                        </a:spcBef>
                        <a:spcAft>
                          <a:spcPts val="0"/>
                        </a:spcAft>
                      </a:pPr>
                      <a:r>
                        <a:rPr lang="en-US" sz="2000" dirty="0">
                          <a:effectLst/>
                        </a:rPr>
                        <a:t>Laboratory</a:t>
                      </a:r>
                    </a:p>
                    <a:p>
                      <a:pPr marL="0" marR="0">
                        <a:lnSpc>
                          <a:spcPct val="115000"/>
                        </a:lnSpc>
                        <a:spcBef>
                          <a:spcPts val="0"/>
                        </a:spcBef>
                        <a:spcAft>
                          <a:spcPts val="0"/>
                        </a:spcAft>
                      </a:pPr>
                      <a:r>
                        <a:rPr lang="en-US" sz="2000" dirty="0">
                          <a:effectLst/>
                        </a:rPr>
                        <a:t>(Traditional Lab, Natural Science Lab, Clinical, and Similar)</a:t>
                      </a:r>
                      <a:endParaRPr lang="en-US" sz="20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3</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0</a:t>
                      </a:r>
                      <a:endParaRPr lang="en-US"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4294967295"/>
          </p:nvPr>
        </p:nvSpPr>
        <p:spPr/>
        <p:txBody>
          <a:bodyPr/>
          <a:lstStyle/>
          <a:p>
            <a:fld id="{E5E507D8-6DC6-4D2C-8233-08C18F3EF4D6}" type="slidenum">
              <a:rPr lang="en-US" smtClean="0"/>
              <a:t>8</a:t>
            </a:fld>
            <a:endParaRPr lang="en-US" dirty="0"/>
          </a:p>
        </p:txBody>
      </p:sp>
    </p:spTree>
    <p:extLst>
      <p:ext uri="{BB962C8B-B14F-4D97-AF65-F5344CB8AC3E}">
        <p14:creationId xmlns:p14="http://schemas.microsoft.com/office/powerpoint/2010/main" val="25583909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a:t>
            </a:r>
            <a:endParaRPr lang="en-US" dirty="0"/>
          </a:p>
        </p:txBody>
      </p:sp>
      <p:sp>
        <p:nvSpPr>
          <p:cNvPr id="3" name="Content Placeholder 2"/>
          <p:cNvSpPr>
            <a:spLocks noGrp="1"/>
          </p:cNvSpPr>
          <p:nvPr>
            <p:ph idx="1"/>
          </p:nvPr>
        </p:nvSpPr>
        <p:spPr/>
        <p:txBody>
          <a:bodyPr/>
          <a:lstStyle/>
          <a:p>
            <a:pPr marL="0" indent="0">
              <a:buNone/>
            </a:pPr>
            <a:r>
              <a:rPr lang="en-US" b="1" dirty="0" smtClean="0"/>
              <a:t>36 Lecture</a:t>
            </a:r>
          </a:p>
          <a:p>
            <a:pPr marL="0" indent="0">
              <a:buNone/>
            </a:pPr>
            <a:r>
              <a:rPr lang="en-US" b="1" dirty="0" smtClean="0"/>
              <a:t>72 Lab</a:t>
            </a:r>
          </a:p>
          <a:p>
            <a:pPr marL="0" indent="0">
              <a:buNone/>
            </a:pPr>
            <a:r>
              <a:rPr lang="en-US" b="1" dirty="0" smtClean="0"/>
              <a:t>72 Outside-of-class hours</a:t>
            </a:r>
          </a:p>
          <a:p>
            <a:pPr marL="0" indent="0">
              <a:buNone/>
            </a:pPr>
            <a:r>
              <a:rPr lang="en-US" b="1" dirty="0" smtClean="0"/>
              <a:t>=180 </a:t>
            </a:r>
            <a:r>
              <a:rPr lang="en-US" b="1" dirty="0"/>
              <a:t>total student learning hours </a:t>
            </a:r>
            <a:endParaRPr lang="en-US" b="1" dirty="0" smtClean="0"/>
          </a:p>
          <a:p>
            <a:pPr marL="0" indent="0">
              <a:buNone/>
            </a:pPr>
            <a:endParaRPr lang="en-US" dirty="0" smtClean="0"/>
          </a:p>
          <a:p>
            <a:pPr marL="0" indent="0" algn="ctr">
              <a:buNone/>
            </a:pPr>
            <a:r>
              <a:rPr lang="en-US" b="1" dirty="0" smtClean="0">
                <a:solidFill>
                  <a:schemeClr val="accent2"/>
                </a:solidFill>
              </a:rPr>
              <a:t>180 </a:t>
            </a:r>
            <a:r>
              <a:rPr lang="en-US" b="1" dirty="0">
                <a:solidFill>
                  <a:schemeClr val="accent2"/>
                </a:solidFill>
              </a:rPr>
              <a:t>/ 54 = </a:t>
            </a:r>
            <a:r>
              <a:rPr lang="en-US" b="1" dirty="0" smtClean="0">
                <a:solidFill>
                  <a:schemeClr val="accent2"/>
                </a:solidFill>
              </a:rPr>
              <a:t>3.33; therefore, 3 </a:t>
            </a:r>
            <a:r>
              <a:rPr lang="en-US" b="1" dirty="0">
                <a:solidFill>
                  <a:schemeClr val="accent2"/>
                </a:solidFill>
              </a:rPr>
              <a:t>units of credit</a:t>
            </a:r>
          </a:p>
          <a:p>
            <a:endParaRPr lang="en-US" dirty="0"/>
          </a:p>
        </p:txBody>
      </p:sp>
      <p:sp>
        <p:nvSpPr>
          <p:cNvPr id="4" name="Slide Number Placeholder 3"/>
          <p:cNvSpPr>
            <a:spLocks noGrp="1"/>
          </p:cNvSpPr>
          <p:nvPr>
            <p:ph type="sldNum" sz="quarter" idx="4294967295"/>
          </p:nvPr>
        </p:nvSpPr>
        <p:spPr/>
        <p:txBody>
          <a:bodyPr/>
          <a:lstStyle/>
          <a:p>
            <a:fld id="{E5E507D8-6DC6-4D2C-8233-08C18F3EF4D6}" type="slidenum">
              <a:rPr lang="en-US" smtClean="0"/>
              <a:t>9</a:t>
            </a:fld>
            <a:endParaRPr lang="en-US" dirty="0"/>
          </a:p>
        </p:txBody>
      </p:sp>
    </p:spTree>
    <p:extLst>
      <p:ext uri="{BB962C8B-B14F-4D97-AF65-F5344CB8AC3E}">
        <p14:creationId xmlns:p14="http://schemas.microsoft.com/office/powerpoint/2010/main" val="13473961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theme/theme1.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E4BCF4D8983C40A36124FC3310ACB6" ma:contentTypeVersion="10" ma:contentTypeDescription="Create a new document." ma:contentTypeScope="" ma:versionID="258e96ad8cb731e4ccb62865278f21aa">
  <xsd:schema xmlns:xsd="http://www.w3.org/2001/XMLSchema" xmlns:xs="http://www.w3.org/2001/XMLSchema" xmlns:p="http://schemas.microsoft.com/office/2006/metadata/properties" xmlns:ns3="c879b346-0b7d-453e-989e-4db3ade23c72" targetNamespace="http://schemas.microsoft.com/office/2006/metadata/properties" ma:root="true" ma:fieldsID="f86b0d07b44aafad8a2a47ade4a45940" ns3:_="">
    <xsd:import namespace="c879b346-0b7d-453e-989e-4db3ade23c7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9b346-0b7d-453e-989e-4db3ade23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2021B0-3850-4E6D-9360-601FE044E40E}">
  <ds:schemaRefs>
    <ds:schemaRef ds:uri="c879b346-0b7d-453e-989e-4db3ade23c72"/>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http://purl.org/dc/terms/"/>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4C960B02-1D5C-4EA0-9A0A-CC24521396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79b346-0b7d-453e-989e-4db3ade23c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206199-E1AB-4594-8F26-100B4AA03F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Digital_Futures_Webinar_Template</Template>
  <TotalTime>1268</TotalTime>
  <Words>3032</Words>
  <Application>Microsoft Office PowerPoint</Application>
  <PresentationFormat>Widescreen</PresentationFormat>
  <Paragraphs>414</Paragraphs>
  <Slides>53</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53</vt:i4>
      </vt:variant>
    </vt:vector>
  </HeadingPairs>
  <TitlesOfParts>
    <vt:vector size="62" baseType="lpstr">
      <vt:lpstr>Calibri</vt:lpstr>
      <vt:lpstr>Arial</vt:lpstr>
      <vt:lpstr>Wingdings</vt:lpstr>
      <vt:lpstr>Courier New</vt:lpstr>
      <vt:lpstr>Times New Roman</vt:lpstr>
      <vt:lpstr>Tahoma</vt:lpstr>
      <vt:lpstr>Source Sans Pro</vt:lpstr>
      <vt:lpstr>California Community Colleges - Blue</vt:lpstr>
      <vt:lpstr>California Community Colleges - Primary (White)</vt:lpstr>
      <vt:lpstr>Chancellor’s Office Update</vt:lpstr>
      <vt:lpstr>COCI Submission Requirements</vt:lpstr>
      <vt:lpstr>Overview</vt:lpstr>
      <vt:lpstr>Curriculum Process</vt:lpstr>
      <vt:lpstr>Curriculum Streamlining – Chancellor’s Office (CO) Responsibilities </vt:lpstr>
      <vt:lpstr>Curriculum Streamlining – Chancellor’s Office (CO) Responsibilities </vt:lpstr>
      <vt:lpstr>Standard Formula for  Credit Hour Calculations</vt:lpstr>
      <vt:lpstr>Outside-of-Class Hours</vt:lpstr>
      <vt:lpstr>Example</vt:lpstr>
      <vt:lpstr>Sample Calculation Tables Semester Calculations</vt:lpstr>
      <vt:lpstr>Credit Courses</vt:lpstr>
      <vt:lpstr>Credit Course Review</vt:lpstr>
      <vt:lpstr>Modified &amp; Substantial Changes to Credit Courses</vt:lpstr>
      <vt:lpstr>Credit Course Submission</vt:lpstr>
      <vt:lpstr>Cooperative Work experience</vt:lpstr>
      <vt:lpstr>Cooperative Work Experience (CWE)</vt:lpstr>
      <vt:lpstr>Relationship: CB03 – CB09</vt:lpstr>
      <vt:lpstr>Repeatable Courses</vt:lpstr>
      <vt:lpstr>Programs</vt:lpstr>
      <vt:lpstr>Chancellor’s Office Review: Certificate of Achievement </vt:lpstr>
      <vt:lpstr>Chancellor’s Office Review for CTE</vt:lpstr>
      <vt:lpstr>Noteworthy</vt:lpstr>
      <vt:lpstr>Chancellor’s Office Review: Associate Degrees</vt:lpstr>
      <vt:lpstr>Common Errors</vt:lpstr>
      <vt:lpstr>Common Errors</vt:lpstr>
      <vt:lpstr>Program Goals for non-ADT Degrees</vt:lpstr>
      <vt:lpstr>LMI for CTE COAs &amp; Degrees</vt:lpstr>
      <vt:lpstr>Associate Degrees for Transfer</vt:lpstr>
      <vt:lpstr>Associate Degrees for Transfer</vt:lpstr>
      <vt:lpstr>Associate Degrees for Transfer</vt:lpstr>
      <vt:lpstr>ICW Policies (SB 1440/SB 440):  TMC Review and Revision Criteria and Processes During 5-year Review</vt:lpstr>
      <vt:lpstr>ICW Policies (SB 1440/SB 440):  TMC Review and Revision Criteria and Processes During 5-year Review</vt:lpstr>
      <vt:lpstr>ICW Policies (SB 1440/SB 440):  TMC Review and Revision Criteria and Processes During 5-year Review</vt:lpstr>
      <vt:lpstr>Associate Degrees for Transfer</vt:lpstr>
      <vt:lpstr>Associate Degrees for Transfer</vt:lpstr>
      <vt:lpstr>Associate Degrees for Transfer</vt:lpstr>
      <vt:lpstr>Associate Degrees for Transfer</vt:lpstr>
      <vt:lpstr>Distance Education</vt:lpstr>
      <vt:lpstr>Instructor Contact</vt:lpstr>
      <vt:lpstr>Noncredit Philosophy and  Founding Legislation</vt:lpstr>
      <vt:lpstr>Noncredit Legal Authority</vt:lpstr>
      <vt:lpstr>Noncredit Curriculum Categories </vt:lpstr>
      <vt:lpstr>Noncredit Curriculum Categories </vt:lpstr>
      <vt:lpstr>Noncredit Course Outline of Record (COR) </vt:lpstr>
      <vt:lpstr>Noncredit Course Outline of Record (COR) </vt:lpstr>
      <vt:lpstr>Leveraging Noncredit to Promote and  Sustain Equity </vt:lpstr>
      <vt:lpstr>Equity in the Vision Keeping Equity at the Core of Noncredit Planning!</vt:lpstr>
      <vt:lpstr>Hot Topics! </vt:lpstr>
      <vt:lpstr>Hot Topic!:  Noncredit Streamlining for Local Approval</vt:lpstr>
      <vt:lpstr>Hot Topic!:  Noncredit Streamlining for Local Approval</vt:lpstr>
      <vt:lpstr>Hot Topic!:  Noncredit Streamlining for Local Approval</vt:lpstr>
      <vt:lpstr>Hot Topic!:  Advanced and Specialized Public Safety Courses </vt:lpstr>
      <vt:lpstr>Hot Topic!:  Advanced and Specialized Public Safety Courses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Galucki</dc:creator>
  <cp:lastModifiedBy>Arambula, Raul</cp:lastModifiedBy>
  <cp:revision>74</cp:revision>
  <dcterms:created xsi:type="dcterms:W3CDTF">2018-04-10T19:34:47Z</dcterms:created>
  <dcterms:modified xsi:type="dcterms:W3CDTF">2020-02-28T17:23:59Z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0x0101009AE4BCF4D8983C40A36124FC3310ACB6</vt:lpwstr>
  </property>
</Properties>
</file>