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408" r:id="rId4"/>
    <p:sldId id="263" r:id="rId5"/>
    <p:sldId id="362" r:id="rId6"/>
    <p:sldId id="264" r:id="rId7"/>
    <p:sldId id="361" r:id="rId8"/>
    <p:sldId id="272" r:id="rId9"/>
    <p:sldId id="385" r:id="rId10"/>
    <p:sldId id="386" r:id="rId11"/>
    <p:sldId id="411" r:id="rId12"/>
    <p:sldId id="387" r:id="rId13"/>
    <p:sldId id="257" r:id="rId14"/>
    <p:sldId id="258" r:id="rId15"/>
    <p:sldId id="259" r:id="rId16"/>
    <p:sldId id="260" r:id="rId17"/>
    <p:sldId id="285" r:id="rId18"/>
    <p:sldId id="409" r:id="rId19"/>
    <p:sldId id="412" r:id="rId20"/>
    <p:sldId id="277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90E4F"/>
    <a:srgbClr val="374A9C"/>
    <a:srgbClr val="7280BB"/>
    <a:srgbClr val="8390CA"/>
    <a:srgbClr val="96A3DD"/>
    <a:srgbClr val="C1CAF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DADED-AA25-42B3-8F1A-18B367430D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7697FFA-5A31-4183-AB3E-572026F2D940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Report</a:t>
          </a:r>
        </a:p>
      </dgm:t>
    </dgm:pt>
    <dgm:pt modelId="{BA2CC201-5B40-4779-825F-9BE741DEE006}" type="parTrans" cxnId="{150D7A7C-23AB-4177-90AA-E39F4CE4C4B5}">
      <dgm:prSet/>
      <dgm:spPr/>
      <dgm:t>
        <a:bodyPr/>
        <a:lstStyle/>
        <a:p>
          <a:endParaRPr lang="en-US"/>
        </a:p>
      </dgm:t>
    </dgm:pt>
    <dgm:pt modelId="{4D39EC4D-84BD-4A32-BE53-677CE1FCD564}" type="sibTrans" cxnId="{150D7A7C-23AB-4177-90AA-E39F4CE4C4B5}">
      <dgm:prSet/>
      <dgm:spPr/>
      <dgm:t>
        <a:bodyPr/>
        <a:lstStyle/>
        <a:p>
          <a:endParaRPr lang="en-US"/>
        </a:p>
      </dgm:t>
    </dgm:pt>
    <dgm:pt modelId="{FD196622-D154-4943-AAF6-E8F513C0E945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/>
            <a:t>Advocate</a:t>
          </a:r>
        </a:p>
      </dgm:t>
    </dgm:pt>
    <dgm:pt modelId="{A327E68C-FB1A-4B15-9847-95F2B138DECA}" type="parTrans" cxnId="{F2781E70-48AB-4CE9-A900-0C190A53C4C6}">
      <dgm:prSet/>
      <dgm:spPr/>
      <dgm:t>
        <a:bodyPr/>
        <a:lstStyle/>
        <a:p>
          <a:endParaRPr lang="en-US"/>
        </a:p>
      </dgm:t>
    </dgm:pt>
    <dgm:pt modelId="{F9F9196C-E001-491D-A76B-31118C0BF4BA}" type="sibTrans" cxnId="{F2781E70-48AB-4CE9-A900-0C190A53C4C6}">
      <dgm:prSet/>
      <dgm:spPr/>
      <dgm:t>
        <a:bodyPr/>
        <a:lstStyle/>
        <a:p>
          <a:endParaRPr lang="en-US"/>
        </a:p>
      </dgm:t>
    </dgm:pt>
    <dgm:pt modelId="{72B2B6A1-00FF-4DFF-A1A9-2F9BB0FD8A03}">
      <dgm:prSet phldrT="[Text]"/>
      <dgm:spPr/>
      <dgm:t>
        <a:bodyPr/>
        <a:lstStyle/>
        <a:p>
          <a:r>
            <a:rPr lang="en-US" dirty="0"/>
            <a:t>Improve</a:t>
          </a:r>
        </a:p>
      </dgm:t>
    </dgm:pt>
    <dgm:pt modelId="{34D5739D-B917-4B3C-9261-8CD881C58529}" type="parTrans" cxnId="{D0B3553A-B741-4559-B52E-E194F6832E63}">
      <dgm:prSet/>
      <dgm:spPr/>
      <dgm:t>
        <a:bodyPr/>
        <a:lstStyle/>
        <a:p>
          <a:endParaRPr lang="en-US"/>
        </a:p>
      </dgm:t>
    </dgm:pt>
    <dgm:pt modelId="{5C11A2A6-6137-449E-8A48-24B528F29DB0}" type="sibTrans" cxnId="{D0B3553A-B741-4559-B52E-E194F6832E63}">
      <dgm:prSet/>
      <dgm:spPr/>
      <dgm:t>
        <a:bodyPr/>
        <a:lstStyle/>
        <a:p>
          <a:endParaRPr lang="en-US"/>
        </a:p>
      </dgm:t>
    </dgm:pt>
    <dgm:pt modelId="{FAF9D264-6705-4897-9ADF-A3DDC000B1CF}" type="pres">
      <dgm:prSet presAssocID="{842DADED-AA25-42B3-8F1A-18B367430DF5}" presName="compositeShape" presStyleCnt="0">
        <dgm:presLayoutVars>
          <dgm:chMax val="7"/>
          <dgm:dir/>
          <dgm:resizeHandles val="exact"/>
        </dgm:presLayoutVars>
      </dgm:prSet>
      <dgm:spPr/>
    </dgm:pt>
    <dgm:pt modelId="{8D6A20C0-845D-436F-84E8-6699DFF1AB86}" type="pres">
      <dgm:prSet presAssocID="{E7697FFA-5A31-4183-AB3E-572026F2D940}" presName="circ1" presStyleLbl="vennNode1" presStyleIdx="0" presStyleCnt="3"/>
      <dgm:spPr/>
    </dgm:pt>
    <dgm:pt modelId="{E1180B7E-3004-48FA-B48B-1E58EFBD2B11}" type="pres">
      <dgm:prSet presAssocID="{E7697FFA-5A31-4183-AB3E-572026F2D9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0145FB-7996-4F01-B9C4-35816018E6C0}" type="pres">
      <dgm:prSet presAssocID="{FD196622-D154-4943-AAF6-E8F513C0E945}" presName="circ2" presStyleLbl="vennNode1" presStyleIdx="1" presStyleCnt="3"/>
      <dgm:spPr/>
    </dgm:pt>
    <dgm:pt modelId="{975D94C5-7F11-4DD4-A9B3-A11D1168AD07}" type="pres">
      <dgm:prSet presAssocID="{FD196622-D154-4943-AAF6-E8F513C0E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42258D-BA8C-4056-B3CE-623286243178}" type="pres">
      <dgm:prSet presAssocID="{72B2B6A1-00FF-4DFF-A1A9-2F9BB0FD8A03}" presName="circ3" presStyleLbl="vennNode1" presStyleIdx="2" presStyleCnt="3"/>
      <dgm:spPr/>
    </dgm:pt>
    <dgm:pt modelId="{A665D1A0-C81C-43FC-860E-EABD846F04F1}" type="pres">
      <dgm:prSet presAssocID="{72B2B6A1-00FF-4DFF-A1A9-2F9BB0FD8A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D611B0D-91A6-4680-B2D4-00E23EA0B881}" type="presOf" srcId="{E7697FFA-5A31-4183-AB3E-572026F2D940}" destId="{E1180B7E-3004-48FA-B48B-1E58EFBD2B11}" srcOrd="1" destOrd="0" presId="urn:microsoft.com/office/officeart/2005/8/layout/venn1"/>
    <dgm:cxn modelId="{7662FC25-EC89-4BE2-8FC9-D50025FF928E}" type="presOf" srcId="{FD196622-D154-4943-AAF6-E8F513C0E945}" destId="{975D94C5-7F11-4DD4-A9B3-A11D1168AD07}" srcOrd="1" destOrd="0" presId="urn:microsoft.com/office/officeart/2005/8/layout/venn1"/>
    <dgm:cxn modelId="{3E4AA230-801F-4E16-B6E7-A295143D9B2D}" type="presOf" srcId="{842DADED-AA25-42B3-8F1A-18B367430DF5}" destId="{FAF9D264-6705-4897-9ADF-A3DDC000B1CF}" srcOrd="0" destOrd="0" presId="urn:microsoft.com/office/officeart/2005/8/layout/venn1"/>
    <dgm:cxn modelId="{D0B3553A-B741-4559-B52E-E194F6832E63}" srcId="{842DADED-AA25-42B3-8F1A-18B367430DF5}" destId="{72B2B6A1-00FF-4DFF-A1A9-2F9BB0FD8A03}" srcOrd="2" destOrd="0" parTransId="{34D5739D-B917-4B3C-9261-8CD881C58529}" sibTransId="{5C11A2A6-6137-449E-8A48-24B528F29DB0}"/>
    <dgm:cxn modelId="{2DA85E4B-D537-4C1A-9820-6D9815043ED6}" type="presOf" srcId="{72B2B6A1-00FF-4DFF-A1A9-2F9BB0FD8A03}" destId="{A665D1A0-C81C-43FC-860E-EABD846F04F1}" srcOrd="1" destOrd="0" presId="urn:microsoft.com/office/officeart/2005/8/layout/venn1"/>
    <dgm:cxn modelId="{F2781E70-48AB-4CE9-A900-0C190A53C4C6}" srcId="{842DADED-AA25-42B3-8F1A-18B367430DF5}" destId="{FD196622-D154-4943-AAF6-E8F513C0E945}" srcOrd="1" destOrd="0" parTransId="{A327E68C-FB1A-4B15-9847-95F2B138DECA}" sibTransId="{F9F9196C-E001-491D-A76B-31118C0BF4BA}"/>
    <dgm:cxn modelId="{150D7A7C-23AB-4177-90AA-E39F4CE4C4B5}" srcId="{842DADED-AA25-42B3-8F1A-18B367430DF5}" destId="{E7697FFA-5A31-4183-AB3E-572026F2D940}" srcOrd="0" destOrd="0" parTransId="{BA2CC201-5B40-4779-825F-9BE741DEE006}" sibTransId="{4D39EC4D-84BD-4A32-BE53-677CE1FCD564}"/>
    <dgm:cxn modelId="{1B6ABEB0-3FCE-40F3-8F2F-5DB18F4AD09D}" type="presOf" srcId="{72B2B6A1-00FF-4DFF-A1A9-2F9BB0FD8A03}" destId="{1742258D-BA8C-4056-B3CE-623286243178}" srcOrd="0" destOrd="0" presId="urn:microsoft.com/office/officeart/2005/8/layout/venn1"/>
    <dgm:cxn modelId="{F1DBD8BA-A710-4164-BD9C-F502A7A8BA95}" type="presOf" srcId="{E7697FFA-5A31-4183-AB3E-572026F2D940}" destId="{8D6A20C0-845D-436F-84E8-6699DFF1AB86}" srcOrd="0" destOrd="0" presId="urn:microsoft.com/office/officeart/2005/8/layout/venn1"/>
    <dgm:cxn modelId="{BB256CCF-5AF1-4F3C-95C7-A62A4EFBC858}" type="presOf" srcId="{FD196622-D154-4943-AAF6-E8F513C0E945}" destId="{380145FB-7996-4F01-B9C4-35816018E6C0}" srcOrd="0" destOrd="0" presId="urn:microsoft.com/office/officeart/2005/8/layout/venn1"/>
    <dgm:cxn modelId="{D1E70CB5-4DB5-4ACE-84BD-02AC31D5B293}" type="presParOf" srcId="{FAF9D264-6705-4897-9ADF-A3DDC000B1CF}" destId="{8D6A20C0-845D-436F-84E8-6699DFF1AB86}" srcOrd="0" destOrd="0" presId="urn:microsoft.com/office/officeart/2005/8/layout/venn1"/>
    <dgm:cxn modelId="{232D16BE-D279-4FBB-82EA-A16978241D5D}" type="presParOf" srcId="{FAF9D264-6705-4897-9ADF-A3DDC000B1CF}" destId="{E1180B7E-3004-48FA-B48B-1E58EFBD2B11}" srcOrd="1" destOrd="0" presId="urn:microsoft.com/office/officeart/2005/8/layout/venn1"/>
    <dgm:cxn modelId="{A095C917-0F6E-4BC2-B700-2CED5642EFCA}" type="presParOf" srcId="{FAF9D264-6705-4897-9ADF-A3DDC000B1CF}" destId="{380145FB-7996-4F01-B9C4-35816018E6C0}" srcOrd="2" destOrd="0" presId="urn:microsoft.com/office/officeart/2005/8/layout/venn1"/>
    <dgm:cxn modelId="{9F569008-C142-4A88-8EDA-2580DF8CD202}" type="presParOf" srcId="{FAF9D264-6705-4897-9ADF-A3DDC000B1CF}" destId="{975D94C5-7F11-4DD4-A9B3-A11D1168AD07}" srcOrd="3" destOrd="0" presId="urn:microsoft.com/office/officeart/2005/8/layout/venn1"/>
    <dgm:cxn modelId="{637E71A3-AAAA-4FE8-AC07-3E4FB431B64C}" type="presParOf" srcId="{FAF9D264-6705-4897-9ADF-A3DDC000B1CF}" destId="{1742258D-BA8C-4056-B3CE-623286243178}" srcOrd="4" destOrd="0" presId="urn:microsoft.com/office/officeart/2005/8/layout/venn1"/>
    <dgm:cxn modelId="{280DC74C-FD26-4B92-983D-FA0BB242FD8A}" type="presParOf" srcId="{FAF9D264-6705-4897-9ADF-A3DDC000B1CF}" destId="{A665D1A0-C81C-43FC-860E-EABD846F04F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DADED-AA25-42B3-8F1A-18B367430D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7697FFA-5A31-4183-AB3E-572026F2D940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3200" dirty="0"/>
            <a:t>Report</a:t>
          </a:r>
        </a:p>
      </dgm:t>
    </dgm:pt>
    <dgm:pt modelId="{BA2CC201-5B40-4779-825F-9BE741DEE006}" type="parTrans" cxnId="{150D7A7C-23AB-4177-90AA-E39F4CE4C4B5}">
      <dgm:prSet/>
      <dgm:spPr/>
      <dgm:t>
        <a:bodyPr/>
        <a:lstStyle/>
        <a:p>
          <a:endParaRPr lang="en-US"/>
        </a:p>
      </dgm:t>
    </dgm:pt>
    <dgm:pt modelId="{4D39EC4D-84BD-4A32-BE53-677CE1FCD564}" type="sibTrans" cxnId="{150D7A7C-23AB-4177-90AA-E39F4CE4C4B5}">
      <dgm:prSet/>
      <dgm:spPr/>
      <dgm:t>
        <a:bodyPr/>
        <a:lstStyle/>
        <a:p>
          <a:endParaRPr lang="en-US"/>
        </a:p>
      </dgm:t>
    </dgm:pt>
    <dgm:pt modelId="{FD196622-D154-4943-AAF6-E8F513C0E945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/>
            <a:t>Advocate</a:t>
          </a:r>
        </a:p>
      </dgm:t>
    </dgm:pt>
    <dgm:pt modelId="{A327E68C-FB1A-4B15-9847-95F2B138DECA}" type="parTrans" cxnId="{F2781E70-48AB-4CE9-A900-0C190A53C4C6}">
      <dgm:prSet/>
      <dgm:spPr/>
      <dgm:t>
        <a:bodyPr/>
        <a:lstStyle/>
        <a:p>
          <a:endParaRPr lang="en-US"/>
        </a:p>
      </dgm:t>
    </dgm:pt>
    <dgm:pt modelId="{F9F9196C-E001-491D-A76B-31118C0BF4BA}" type="sibTrans" cxnId="{F2781E70-48AB-4CE9-A900-0C190A53C4C6}">
      <dgm:prSet/>
      <dgm:spPr/>
      <dgm:t>
        <a:bodyPr/>
        <a:lstStyle/>
        <a:p>
          <a:endParaRPr lang="en-US"/>
        </a:p>
      </dgm:t>
    </dgm:pt>
    <dgm:pt modelId="{72B2B6A1-00FF-4DFF-A1A9-2F9BB0FD8A03}">
      <dgm:prSet phldrT="[Text]" custT="1"/>
      <dgm:spPr/>
      <dgm:t>
        <a:bodyPr/>
        <a:lstStyle/>
        <a:p>
          <a:r>
            <a:rPr lang="en-US" sz="1200" dirty="0"/>
            <a:t>Improve</a:t>
          </a:r>
        </a:p>
      </dgm:t>
    </dgm:pt>
    <dgm:pt modelId="{34D5739D-B917-4B3C-9261-8CD881C58529}" type="parTrans" cxnId="{D0B3553A-B741-4559-B52E-E194F6832E63}">
      <dgm:prSet/>
      <dgm:spPr/>
      <dgm:t>
        <a:bodyPr/>
        <a:lstStyle/>
        <a:p>
          <a:endParaRPr lang="en-US"/>
        </a:p>
      </dgm:t>
    </dgm:pt>
    <dgm:pt modelId="{5C11A2A6-6137-449E-8A48-24B528F29DB0}" type="sibTrans" cxnId="{D0B3553A-B741-4559-B52E-E194F6832E63}">
      <dgm:prSet/>
      <dgm:spPr/>
      <dgm:t>
        <a:bodyPr/>
        <a:lstStyle/>
        <a:p>
          <a:endParaRPr lang="en-US"/>
        </a:p>
      </dgm:t>
    </dgm:pt>
    <dgm:pt modelId="{FAF9D264-6705-4897-9ADF-A3DDC000B1CF}" type="pres">
      <dgm:prSet presAssocID="{842DADED-AA25-42B3-8F1A-18B367430DF5}" presName="compositeShape" presStyleCnt="0">
        <dgm:presLayoutVars>
          <dgm:chMax val="7"/>
          <dgm:dir/>
          <dgm:resizeHandles val="exact"/>
        </dgm:presLayoutVars>
      </dgm:prSet>
      <dgm:spPr/>
    </dgm:pt>
    <dgm:pt modelId="{8D6A20C0-845D-436F-84E8-6699DFF1AB86}" type="pres">
      <dgm:prSet presAssocID="{E7697FFA-5A31-4183-AB3E-572026F2D940}" presName="circ1" presStyleLbl="vennNode1" presStyleIdx="0" presStyleCnt="3" custScaleX="127806" custScaleY="119245"/>
      <dgm:spPr/>
    </dgm:pt>
    <dgm:pt modelId="{E1180B7E-3004-48FA-B48B-1E58EFBD2B11}" type="pres">
      <dgm:prSet presAssocID="{E7697FFA-5A31-4183-AB3E-572026F2D9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0145FB-7996-4F01-B9C4-35816018E6C0}" type="pres">
      <dgm:prSet presAssocID="{FD196622-D154-4943-AAF6-E8F513C0E945}" presName="circ2" presStyleLbl="vennNode1" presStyleIdx="1" presStyleCnt="3" custScaleX="88586" custScaleY="86231" custLinFactNeighborX="-11510"/>
      <dgm:spPr/>
    </dgm:pt>
    <dgm:pt modelId="{975D94C5-7F11-4DD4-A9B3-A11D1168AD07}" type="pres">
      <dgm:prSet presAssocID="{FD196622-D154-4943-AAF6-E8F513C0E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42258D-BA8C-4056-B3CE-623286243178}" type="pres">
      <dgm:prSet presAssocID="{72B2B6A1-00FF-4DFF-A1A9-2F9BB0FD8A03}" presName="circ3" presStyleLbl="vennNode1" presStyleIdx="2" presStyleCnt="3" custScaleX="53178" custScaleY="54842" custLinFactNeighborX="11565" custLinFactNeighborY="7710"/>
      <dgm:spPr/>
    </dgm:pt>
    <dgm:pt modelId="{A665D1A0-C81C-43FC-860E-EABD846F04F1}" type="pres">
      <dgm:prSet presAssocID="{72B2B6A1-00FF-4DFF-A1A9-2F9BB0FD8A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B3553A-B741-4559-B52E-E194F6832E63}" srcId="{842DADED-AA25-42B3-8F1A-18B367430DF5}" destId="{72B2B6A1-00FF-4DFF-A1A9-2F9BB0FD8A03}" srcOrd="2" destOrd="0" parTransId="{34D5739D-B917-4B3C-9261-8CD881C58529}" sibTransId="{5C11A2A6-6137-449E-8A48-24B528F29DB0}"/>
    <dgm:cxn modelId="{F2781E70-48AB-4CE9-A900-0C190A53C4C6}" srcId="{842DADED-AA25-42B3-8F1A-18B367430DF5}" destId="{FD196622-D154-4943-AAF6-E8F513C0E945}" srcOrd="1" destOrd="0" parTransId="{A327E68C-FB1A-4B15-9847-95F2B138DECA}" sibTransId="{F9F9196C-E001-491D-A76B-31118C0BF4BA}"/>
    <dgm:cxn modelId="{6C35F670-5FB9-49CE-A241-5A412E069DBB}" type="presOf" srcId="{72B2B6A1-00FF-4DFF-A1A9-2F9BB0FD8A03}" destId="{1742258D-BA8C-4056-B3CE-623286243178}" srcOrd="0" destOrd="0" presId="urn:microsoft.com/office/officeart/2005/8/layout/venn1"/>
    <dgm:cxn modelId="{150D7A7C-23AB-4177-90AA-E39F4CE4C4B5}" srcId="{842DADED-AA25-42B3-8F1A-18B367430DF5}" destId="{E7697FFA-5A31-4183-AB3E-572026F2D940}" srcOrd="0" destOrd="0" parTransId="{BA2CC201-5B40-4779-825F-9BE741DEE006}" sibTransId="{4D39EC4D-84BD-4A32-BE53-677CE1FCD564}"/>
    <dgm:cxn modelId="{8DC5A98D-F8A6-4C04-8810-6D5A3E1F1F15}" type="presOf" srcId="{E7697FFA-5A31-4183-AB3E-572026F2D940}" destId="{8D6A20C0-845D-436F-84E8-6699DFF1AB86}" srcOrd="0" destOrd="0" presId="urn:microsoft.com/office/officeart/2005/8/layout/venn1"/>
    <dgm:cxn modelId="{CA48599A-E3FE-4510-AFC7-76B3816DC89A}" type="presOf" srcId="{72B2B6A1-00FF-4DFF-A1A9-2F9BB0FD8A03}" destId="{A665D1A0-C81C-43FC-860E-EABD846F04F1}" srcOrd="1" destOrd="0" presId="urn:microsoft.com/office/officeart/2005/8/layout/venn1"/>
    <dgm:cxn modelId="{0A0079AF-BDDE-4954-B824-06853D10AE7A}" type="presOf" srcId="{842DADED-AA25-42B3-8F1A-18B367430DF5}" destId="{FAF9D264-6705-4897-9ADF-A3DDC000B1CF}" srcOrd="0" destOrd="0" presId="urn:microsoft.com/office/officeart/2005/8/layout/venn1"/>
    <dgm:cxn modelId="{0E4FFEC7-8D0B-4FB8-8C90-1D383B001912}" type="presOf" srcId="{E7697FFA-5A31-4183-AB3E-572026F2D940}" destId="{E1180B7E-3004-48FA-B48B-1E58EFBD2B11}" srcOrd="1" destOrd="0" presId="urn:microsoft.com/office/officeart/2005/8/layout/venn1"/>
    <dgm:cxn modelId="{5DE1C3E6-9313-4EAB-BDC2-1ACBBF97017F}" type="presOf" srcId="{FD196622-D154-4943-AAF6-E8F513C0E945}" destId="{975D94C5-7F11-4DD4-A9B3-A11D1168AD07}" srcOrd="1" destOrd="0" presId="urn:microsoft.com/office/officeart/2005/8/layout/venn1"/>
    <dgm:cxn modelId="{C5BB13F1-1670-4740-8F24-8D12FE90116D}" type="presOf" srcId="{FD196622-D154-4943-AAF6-E8F513C0E945}" destId="{380145FB-7996-4F01-B9C4-35816018E6C0}" srcOrd="0" destOrd="0" presId="urn:microsoft.com/office/officeart/2005/8/layout/venn1"/>
    <dgm:cxn modelId="{6676500E-7D5D-449E-9B19-5EAA438F649A}" type="presParOf" srcId="{FAF9D264-6705-4897-9ADF-A3DDC000B1CF}" destId="{8D6A20C0-845D-436F-84E8-6699DFF1AB86}" srcOrd="0" destOrd="0" presId="urn:microsoft.com/office/officeart/2005/8/layout/venn1"/>
    <dgm:cxn modelId="{1D990F29-D94E-4D22-9591-DD670BA4E6E0}" type="presParOf" srcId="{FAF9D264-6705-4897-9ADF-A3DDC000B1CF}" destId="{E1180B7E-3004-48FA-B48B-1E58EFBD2B11}" srcOrd="1" destOrd="0" presId="urn:microsoft.com/office/officeart/2005/8/layout/venn1"/>
    <dgm:cxn modelId="{295729A5-045B-4A3F-955F-2EDF28460C46}" type="presParOf" srcId="{FAF9D264-6705-4897-9ADF-A3DDC000B1CF}" destId="{380145FB-7996-4F01-B9C4-35816018E6C0}" srcOrd="2" destOrd="0" presId="urn:microsoft.com/office/officeart/2005/8/layout/venn1"/>
    <dgm:cxn modelId="{E6F1433D-7EDF-485C-887F-F743761EE23D}" type="presParOf" srcId="{FAF9D264-6705-4897-9ADF-A3DDC000B1CF}" destId="{975D94C5-7F11-4DD4-A9B3-A11D1168AD07}" srcOrd="3" destOrd="0" presId="urn:microsoft.com/office/officeart/2005/8/layout/venn1"/>
    <dgm:cxn modelId="{02713658-F7D2-49A1-AA24-815192AFF01C}" type="presParOf" srcId="{FAF9D264-6705-4897-9ADF-A3DDC000B1CF}" destId="{1742258D-BA8C-4056-B3CE-623286243178}" srcOrd="4" destOrd="0" presId="urn:microsoft.com/office/officeart/2005/8/layout/venn1"/>
    <dgm:cxn modelId="{1D462F2B-FE46-4339-BFA9-E9810E69DB93}" type="presParOf" srcId="{FAF9D264-6705-4897-9ADF-A3DDC000B1CF}" destId="{A665D1A0-C81C-43FC-860E-EABD846F04F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DADED-AA25-42B3-8F1A-18B367430D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7697FFA-5A31-4183-AB3E-572026F2D940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Report</a:t>
          </a:r>
        </a:p>
      </dgm:t>
    </dgm:pt>
    <dgm:pt modelId="{BA2CC201-5B40-4779-825F-9BE741DEE006}" type="parTrans" cxnId="{150D7A7C-23AB-4177-90AA-E39F4CE4C4B5}">
      <dgm:prSet/>
      <dgm:spPr/>
      <dgm:t>
        <a:bodyPr/>
        <a:lstStyle/>
        <a:p>
          <a:endParaRPr lang="en-US"/>
        </a:p>
      </dgm:t>
    </dgm:pt>
    <dgm:pt modelId="{4D39EC4D-84BD-4A32-BE53-677CE1FCD564}" type="sibTrans" cxnId="{150D7A7C-23AB-4177-90AA-E39F4CE4C4B5}">
      <dgm:prSet/>
      <dgm:spPr/>
      <dgm:t>
        <a:bodyPr/>
        <a:lstStyle/>
        <a:p>
          <a:endParaRPr lang="en-US"/>
        </a:p>
      </dgm:t>
    </dgm:pt>
    <dgm:pt modelId="{FD196622-D154-4943-AAF6-E8F513C0E945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/>
            <a:t>Advocate</a:t>
          </a:r>
        </a:p>
      </dgm:t>
    </dgm:pt>
    <dgm:pt modelId="{A327E68C-FB1A-4B15-9847-95F2B138DECA}" type="parTrans" cxnId="{F2781E70-48AB-4CE9-A900-0C190A53C4C6}">
      <dgm:prSet/>
      <dgm:spPr/>
      <dgm:t>
        <a:bodyPr/>
        <a:lstStyle/>
        <a:p>
          <a:endParaRPr lang="en-US"/>
        </a:p>
      </dgm:t>
    </dgm:pt>
    <dgm:pt modelId="{F9F9196C-E001-491D-A76B-31118C0BF4BA}" type="sibTrans" cxnId="{F2781E70-48AB-4CE9-A900-0C190A53C4C6}">
      <dgm:prSet/>
      <dgm:spPr/>
      <dgm:t>
        <a:bodyPr/>
        <a:lstStyle/>
        <a:p>
          <a:endParaRPr lang="en-US"/>
        </a:p>
      </dgm:t>
    </dgm:pt>
    <dgm:pt modelId="{72B2B6A1-00FF-4DFF-A1A9-2F9BB0FD8A03}">
      <dgm:prSet phldrT="[Text]"/>
      <dgm:spPr/>
      <dgm:t>
        <a:bodyPr/>
        <a:lstStyle/>
        <a:p>
          <a:r>
            <a:rPr lang="en-US" dirty="0"/>
            <a:t>Improve</a:t>
          </a:r>
        </a:p>
      </dgm:t>
    </dgm:pt>
    <dgm:pt modelId="{34D5739D-B917-4B3C-9261-8CD881C58529}" type="parTrans" cxnId="{D0B3553A-B741-4559-B52E-E194F6832E63}">
      <dgm:prSet/>
      <dgm:spPr/>
      <dgm:t>
        <a:bodyPr/>
        <a:lstStyle/>
        <a:p>
          <a:endParaRPr lang="en-US"/>
        </a:p>
      </dgm:t>
    </dgm:pt>
    <dgm:pt modelId="{5C11A2A6-6137-449E-8A48-24B528F29DB0}" type="sibTrans" cxnId="{D0B3553A-B741-4559-B52E-E194F6832E63}">
      <dgm:prSet/>
      <dgm:spPr/>
      <dgm:t>
        <a:bodyPr/>
        <a:lstStyle/>
        <a:p>
          <a:endParaRPr lang="en-US"/>
        </a:p>
      </dgm:t>
    </dgm:pt>
    <dgm:pt modelId="{FAF9D264-6705-4897-9ADF-A3DDC000B1CF}" type="pres">
      <dgm:prSet presAssocID="{842DADED-AA25-42B3-8F1A-18B367430DF5}" presName="compositeShape" presStyleCnt="0">
        <dgm:presLayoutVars>
          <dgm:chMax val="7"/>
          <dgm:dir/>
          <dgm:resizeHandles val="exact"/>
        </dgm:presLayoutVars>
      </dgm:prSet>
      <dgm:spPr/>
    </dgm:pt>
    <dgm:pt modelId="{8D6A20C0-845D-436F-84E8-6699DFF1AB86}" type="pres">
      <dgm:prSet presAssocID="{E7697FFA-5A31-4183-AB3E-572026F2D940}" presName="circ1" presStyleLbl="vennNode1" presStyleIdx="0" presStyleCnt="3"/>
      <dgm:spPr/>
    </dgm:pt>
    <dgm:pt modelId="{E1180B7E-3004-48FA-B48B-1E58EFBD2B11}" type="pres">
      <dgm:prSet presAssocID="{E7697FFA-5A31-4183-AB3E-572026F2D9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0145FB-7996-4F01-B9C4-35816018E6C0}" type="pres">
      <dgm:prSet presAssocID="{FD196622-D154-4943-AAF6-E8F513C0E945}" presName="circ2" presStyleLbl="vennNode1" presStyleIdx="1" presStyleCnt="3"/>
      <dgm:spPr/>
    </dgm:pt>
    <dgm:pt modelId="{975D94C5-7F11-4DD4-A9B3-A11D1168AD07}" type="pres">
      <dgm:prSet presAssocID="{FD196622-D154-4943-AAF6-E8F513C0E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42258D-BA8C-4056-B3CE-623286243178}" type="pres">
      <dgm:prSet presAssocID="{72B2B6A1-00FF-4DFF-A1A9-2F9BB0FD8A03}" presName="circ3" presStyleLbl="vennNode1" presStyleIdx="2" presStyleCnt="3"/>
      <dgm:spPr/>
    </dgm:pt>
    <dgm:pt modelId="{A665D1A0-C81C-43FC-860E-EABD846F04F1}" type="pres">
      <dgm:prSet presAssocID="{72B2B6A1-00FF-4DFF-A1A9-2F9BB0FD8A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3734209-259E-4A53-8BC1-A58B33DC142F}" type="presOf" srcId="{FD196622-D154-4943-AAF6-E8F513C0E945}" destId="{975D94C5-7F11-4DD4-A9B3-A11D1168AD07}" srcOrd="1" destOrd="0" presId="urn:microsoft.com/office/officeart/2005/8/layout/venn1"/>
    <dgm:cxn modelId="{40817112-E15A-4D7B-8B4D-F44C27C5C29C}" type="presOf" srcId="{E7697FFA-5A31-4183-AB3E-572026F2D940}" destId="{E1180B7E-3004-48FA-B48B-1E58EFBD2B11}" srcOrd="1" destOrd="0" presId="urn:microsoft.com/office/officeart/2005/8/layout/venn1"/>
    <dgm:cxn modelId="{D0B3553A-B741-4559-B52E-E194F6832E63}" srcId="{842DADED-AA25-42B3-8F1A-18B367430DF5}" destId="{72B2B6A1-00FF-4DFF-A1A9-2F9BB0FD8A03}" srcOrd="2" destOrd="0" parTransId="{34D5739D-B917-4B3C-9261-8CD881C58529}" sibTransId="{5C11A2A6-6137-449E-8A48-24B528F29DB0}"/>
    <dgm:cxn modelId="{D937693E-178F-4586-B256-072DD024566A}" type="presOf" srcId="{72B2B6A1-00FF-4DFF-A1A9-2F9BB0FD8A03}" destId="{A665D1A0-C81C-43FC-860E-EABD846F04F1}" srcOrd="1" destOrd="0" presId="urn:microsoft.com/office/officeart/2005/8/layout/venn1"/>
    <dgm:cxn modelId="{F2781E70-48AB-4CE9-A900-0C190A53C4C6}" srcId="{842DADED-AA25-42B3-8F1A-18B367430DF5}" destId="{FD196622-D154-4943-AAF6-E8F513C0E945}" srcOrd="1" destOrd="0" parTransId="{A327E68C-FB1A-4B15-9847-95F2B138DECA}" sibTransId="{F9F9196C-E001-491D-A76B-31118C0BF4BA}"/>
    <dgm:cxn modelId="{0CE28471-1800-4EFC-A7AE-DD9441932F58}" type="presOf" srcId="{72B2B6A1-00FF-4DFF-A1A9-2F9BB0FD8A03}" destId="{1742258D-BA8C-4056-B3CE-623286243178}" srcOrd="0" destOrd="0" presId="urn:microsoft.com/office/officeart/2005/8/layout/venn1"/>
    <dgm:cxn modelId="{2BB2BC54-68FD-4CFD-BD72-CBA921E3D737}" type="presOf" srcId="{FD196622-D154-4943-AAF6-E8F513C0E945}" destId="{380145FB-7996-4F01-B9C4-35816018E6C0}" srcOrd="0" destOrd="0" presId="urn:microsoft.com/office/officeart/2005/8/layout/venn1"/>
    <dgm:cxn modelId="{150D7A7C-23AB-4177-90AA-E39F4CE4C4B5}" srcId="{842DADED-AA25-42B3-8F1A-18B367430DF5}" destId="{E7697FFA-5A31-4183-AB3E-572026F2D940}" srcOrd="0" destOrd="0" parTransId="{BA2CC201-5B40-4779-825F-9BE741DEE006}" sibTransId="{4D39EC4D-84BD-4A32-BE53-677CE1FCD564}"/>
    <dgm:cxn modelId="{ECD177AB-7583-4023-80E6-BDD36239A10C}" type="presOf" srcId="{842DADED-AA25-42B3-8F1A-18B367430DF5}" destId="{FAF9D264-6705-4897-9ADF-A3DDC000B1CF}" srcOrd="0" destOrd="0" presId="urn:microsoft.com/office/officeart/2005/8/layout/venn1"/>
    <dgm:cxn modelId="{2A94F8FE-F2A3-4023-846A-D89A2F962F59}" type="presOf" srcId="{E7697FFA-5A31-4183-AB3E-572026F2D940}" destId="{8D6A20C0-845D-436F-84E8-6699DFF1AB86}" srcOrd="0" destOrd="0" presId="urn:microsoft.com/office/officeart/2005/8/layout/venn1"/>
    <dgm:cxn modelId="{711ECE48-04F8-4114-87E1-E6A3EBF658BE}" type="presParOf" srcId="{FAF9D264-6705-4897-9ADF-A3DDC000B1CF}" destId="{8D6A20C0-845D-436F-84E8-6699DFF1AB86}" srcOrd="0" destOrd="0" presId="urn:microsoft.com/office/officeart/2005/8/layout/venn1"/>
    <dgm:cxn modelId="{59A91C48-5B39-4673-90C5-360CF655E64D}" type="presParOf" srcId="{FAF9D264-6705-4897-9ADF-A3DDC000B1CF}" destId="{E1180B7E-3004-48FA-B48B-1E58EFBD2B11}" srcOrd="1" destOrd="0" presId="urn:microsoft.com/office/officeart/2005/8/layout/venn1"/>
    <dgm:cxn modelId="{BCFBD7DD-3AE6-409C-9979-8E84A41726AA}" type="presParOf" srcId="{FAF9D264-6705-4897-9ADF-A3DDC000B1CF}" destId="{380145FB-7996-4F01-B9C4-35816018E6C0}" srcOrd="2" destOrd="0" presId="urn:microsoft.com/office/officeart/2005/8/layout/venn1"/>
    <dgm:cxn modelId="{B5F60FC1-708C-4CDE-8095-C198925C3761}" type="presParOf" srcId="{FAF9D264-6705-4897-9ADF-A3DDC000B1CF}" destId="{975D94C5-7F11-4DD4-A9B3-A11D1168AD07}" srcOrd="3" destOrd="0" presId="urn:microsoft.com/office/officeart/2005/8/layout/venn1"/>
    <dgm:cxn modelId="{D7A0275C-BCB4-44E9-B69E-EC4FF5866A42}" type="presParOf" srcId="{FAF9D264-6705-4897-9ADF-A3DDC000B1CF}" destId="{1742258D-BA8C-4056-B3CE-623286243178}" srcOrd="4" destOrd="0" presId="urn:microsoft.com/office/officeart/2005/8/layout/venn1"/>
    <dgm:cxn modelId="{94CC6DDD-1DF6-430A-AD37-8BAA3D7E2B9F}" type="presParOf" srcId="{FAF9D264-6705-4897-9ADF-A3DDC000B1CF}" destId="{A665D1A0-C81C-43FC-860E-EABD846F04F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DADED-AA25-42B3-8F1A-18B367430D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2B2B6A1-00FF-4DFF-A1A9-2F9BB0FD8A03}">
      <dgm:prSet phldrT="[Text]"/>
      <dgm:spPr/>
      <dgm:t>
        <a:bodyPr/>
        <a:lstStyle/>
        <a:p>
          <a:pPr marL="0" indent="0">
            <a:tabLst/>
          </a:pPr>
          <a:r>
            <a:rPr lang="en-US" dirty="0"/>
            <a:t>Improve</a:t>
          </a:r>
        </a:p>
      </dgm:t>
    </dgm:pt>
    <dgm:pt modelId="{34D5739D-B917-4B3C-9261-8CD881C58529}" type="parTrans" cxnId="{D0B3553A-B741-4559-B52E-E194F6832E63}">
      <dgm:prSet/>
      <dgm:spPr/>
      <dgm:t>
        <a:bodyPr/>
        <a:lstStyle/>
        <a:p>
          <a:endParaRPr lang="en-US"/>
        </a:p>
      </dgm:t>
    </dgm:pt>
    <dgm:pt modelId="{5C11A2A6-6137-449E-8A48-24B528F29DB0}" type="sibTrans" cxnId="{D0B3553A-B741-4559-B52E-E194F6832E63}">
      <dgm:prSet/>
      <dgm:spPr/>
      <dgm:t>
        <a:bodyPr/>
        <a:lstStyle/>
        <a:p>
          <a:endParaRPr lang="en-US"/>
        </a:p>
      </dgm:t>
    </dgm:pt>
    <dgm:pt modelId="{FAF9D264-6705-4897-9ADF-A3DDC000B1CF}" type="pres">
      <dgm:prSet presAssocID="{842DADED-AA25-42B3-8F1A-18B367430DF5}" presName="compositeShape" presStyleCnt="0">
        <dgm:presLayoutVars>
          <dgm:chMax val="7"/>
          <dgm:dir/>
          <dgm:resizeHandles val="exact"/>
        </dgm:presLayoutVars>
      </dgm:prSet>
      <dgm:spPr/>
    </dgm:pt>
    <dgm:pt modelId="{6440C7BB-2CE8-40CE-AE59-139893E43043}" type="pres">
      <dgm:prSet presAssocID="{72B2B6A1-00FF-4DFF-A1A9-2F9BB0FD8A03}" presName="circ1TxSh" presStyleLbl="vennNode1" presStyleIdx="0" presStyleCnt="1" custLinFactNeighborY="-7091"/>
      <dgm:spPr/>
    </dgm:pt>
  </dgm:ptLst>
  <dgm:cxnLst>
    <dgm:cxn modelId="{FA1D1423-3BE0-4566-AFB3-F1D91AE5095A}" type="presOf" srcId="{842DADED-AA25-42B3-8F1A-18B367430DF5}" destId="{FAF9D264-6705-4897-9ADF-A3DDC000B1CF}" srcOrd="0" destOrd="0" presId="urn:microsoft.com/office/officeart/2005/8/layout/venn1"/>
    <dgm:cxn modelId="{4049E129-C549-4049-B14E-819A79A48DDF}" type="presOf" srcId="{72B2B6A1-00FF-4DFF-A1A9-2F9BB0FD8A03}" destId="{6440C7BB-2CE8-40CE-AE59-139893E43043}" srcOrd="0" destOrd="0" presId="urn:microsoft.com/office/officeart/2005/8/layout/venn1"/>
    <dgm:cxn modelId="{D0B3553A-B741-4559-B52E-E194F6832E63}" srcId="{842DADED-AA25-42B3-8F1A-18B367430DF5}" destId="{72B2B6A1-00FF-4DFF-A1A9-2F9BB0FD8A03}" srcOrd="0" destOrd="0" parTransId="{34D5739D-B917-4B3C-9261-8CD881C58529}" sibTransId="{5C11A2A6-6137-449E-8A48-24B528F29DB0}"/>
    <dgm:cxn modelId="{9E5402FE-E2A5-4FF2-B10F-575C13594A8B}" type="presParOf" srcId="{FAF9D264-6705-4897-9ADF-A3DDC000B1CF}" destId="{6440C7BB-2CE8-40CE-AE59-139893E4304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20C0-845D-436F-84E8-6699DFF1AB8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Report</a:t>
          </a:r>
        </a:p>
      </dsp:txBody>
      <dsp:txXfrm>
        <a:off x="2153920" y="477519"/>
        <a:ext cx="1788160" cy="1097280"/>
      </dsp:txXfrm>
    </dsp:sp>
    <dsp:sp modelId="{380145FB-7996-4F01-B9C4-35816018E6C0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Advocate</a:t>
          </a:r>
        </a:p>
      </dsp:txBody>
      <dsp:txXfrm>
        <a:off x="3454400" y="2204720"/>
        <a:ext cx="1463040" cy="1341120"/>
      </dsp:txXfrm>
    </dsp:sp>
    <dsp:sp modelId="{1742258D-BA8C-4056-B3CE-62328624317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Improve</a:t>
          </a:r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20C0-845D-436F-84E8-6699DFF1AB86}">
      <dsp:nvSpPr>
        <dsp:cNvPr id="0" name=""/>
        <dsp:cNvSpPr/>
      </dsp:nvSpPr>
      <dsp:spPr>
        <a:xfrm>
          <a:off x="1288946" y="17418"/>
          <a:ext cx="3116421" cy="2907670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Report</a:t>
          </a:r>
        </a:p>
      </dsp:txBody>
      <dsp:txXfrm>
        <a:off x="1704469" y="526260"/>
        <a:ext cx="2285375" cy="1308451"/>
      </dsp:txXfrm>
    </dsp:sp>
    <dsp:sp modelId="{380145FB-7996-4F01-B9C4-35816018E6C0}">
      <dsp:nvSpPr>
        <dsp:cNvPr id="0" name=""/>
        <dsp:cNvSpPr/>
      </dsp:nvSpPr>
      <dsp:spPr>
        <a:xfrm>
          <a:off x="2366312" y="1943924"/>
          <a:ext cx="2160081" cy="2102656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Advocate</a:t>
          </a:r>
        </a:p>
      </dsp:txBody>
      <dsp:txXfrm>
        <a:off x="3026937" y="2487111"/>
        <a:ext cx="1296048" cy="1156461"/>
      </dsp:txXfrm>
    </dsp:sp>
    <dsp:sp modelId="{1742258D-BA8C-4056-B3CE-623286243178}">
      <dsp:nvSpPr>
        <dsp:cNvPr id="0" name=""/>
        <dsp:cNvSpPr/>
      </dsp:nvSpPr>
      <dsp:spPr>
        <a:xfrm>
          <a:off x="1600955" y="2514620"/>
          <a:ext cx="1296692" cy="13372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Improve</a:t>
          </a:r>
        </a:p>
      </dsp:txBody>
      <dsp:txXfrm>
        <a:off x="1723061" y="2860081"/>
        <a:ext cx="778015" cy="735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20C0-845D-436F-84E8-6699DFF1AB8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Report</a:t>
          </a:r>
        </a:p>
      </dsp:txBody>
      <dsp:txXfrm>
        <a:off x="2153920" y="477519"/>
        <a:ext cx="1788160" cy="1097280"/>
      </dsp:txXfrm>
    </dsp:sp>
    <dsp:sp modelId="{380145FB-7996-4F01-B9C4-35816018E6C0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Advocate</a:t>
          </a:r>
        </a:p>
      </dsp:txBody>
      <dsp:txXfrm>
        <a:off x="3454400" y="2204720"/>
        <a:ext cx="1463040" cy="1341120"/>
      </dsp:txXfrm>
    </dsp:sp>
    <dsp:sp modelId="{1742258D-BA8C-4056-B3CE-62328624317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Improve</a:t>
          </a:r>
        </a:p>
      </dsp:txBody>
      <dsp:txXfrm>
        <a:off x="1178560" y="2204720"/>
        <a:ext cx="1463040" cy="134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C7BB-2CE8-40CE-AE59-139893E43043}">
      <dsp:nvSpPr>
        <dsp:cNvPr id="0" name=""/>
        <dsp:cNvSpPr/>
      </dsp:nvSpPr>
      <dsp:spPr>
        <a:xfrm>
          <a:off x="38100" y="0"/>
          <a:ext cx="2362199" cy="2362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3600" kern="1200" dirty="0"/>
            <a:t>Improve</a:t>
          </a:r>
        </a:p>
      </dsp:txBody>
      <dsp:txXfrm>
        <a:off x="384036" y="345936"/>
        <a:ext cx="1670327" cy="167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459B7F-B94A-401A-BA64-D8087EF33B94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26CD6-5BF7-4930-85D5-6DFDE9071E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4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579637-E12C-4839-87B8-5FF6F32E8273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399D7-D9DD-4014-9B44-094733F87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6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99D7-D9DD-4014-9B44-094733F874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8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99D7-D9DD-4014-9B44-094733F874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9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99D7-D9DD-4014-9B44-094733F874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8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99CAE-CD3E-4A13-B95A-FB77752AE1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089" lvl="1" indent="-466089"/>
            <a:r>
              <a:rPr lang="en-US" dirty="0">
                <a:latin typeface="Trebuchet MS" panose="020B0603020202020204" pitchFamily="34" charset="0"/>
              </a:rPr>
              <a:t>People care about: </a:t>
            </a:r>
          </a:p>
          <a:p>
            <a:pPr marL="1223484" lvl="2" indent="-291306"/>
            <a:r>
              <a:rPr lang="en-US" dirty="0">
                <a:solidFill>
                  <a:srgbClr val="2F7091"/>
                </a:solidFill>
                <a:latin typeface="Trebuchet MS" panose="020B0603020202020204" pitchFamily="34" charset="0"/>
                <a:sym typeface="Wingdings"/>
              </a:rPr>
              <a:t>	</a:t>
            </a:r>
            <a:r>
              <a:rPr lang="en-US" dirty="0">
                <a:latin typeface="Trebuchet MS" panose="020B0603020202020204" pitchFamily="34" charset="0"/>
              </a:rPr>
              <a:t>What they have some influence over</a:t>
            </a:r>
          </a:p>
          <a:p>
            <a:pPr marL="1223484" lvl="2" indent="-291306"/>
            <a:r>
              <a:rPr lang="en-US" dirty="0">
                <a:solidFill>
                  <a:srgbClr val="2F7091"/>
                </a:solidFill>
                <a:latin typeface="Trebuchet MS" panose="020B0603020202020204" pitchFamily="34" charset="0"/>
                <a:sym typeface="Wingdings"/>
              </a:rPr>
              <a:t>	</a:t>
            </a:r>
            <a:r>
              <a:rPr lang="en-US" dirty="0">
                <a:latin typeface="Trebuchet MS" panose="020B0603020202020204" pitchFamily="34" charset="0"/>
              </a:rPr>
              <a:t>What they are accountable for</a:t>
            </a:r>
          </a:p>
          <a:p>
            <a:pPr marL="932180" lvl="2"/>
            <a:endParaRPr lang="en-US" dirty="0">
              <a:latin typeface="Trebuchet MS" panose="020B0603020202020204" pitchFamily="34" charset="0"/>
            </a:endParaRPr>
          </a:p>
          <a:p>
            <a:pPr marL="466089" lvl="1" indent="-466089"/>
            <a:r>
              <a:rPr lang="en-US" b="1" dirty="0">
                <a:solidFill>
                  <a:srgbClr val="2F7091"/>
                </a:solidFill>
                <a:latin typeface="Trebuchet MS" panose="020B0603020202020204" pitchFamily="34" charset="0"/>
                <a:sym typeface="Wingdings"/>
              </a:rPr>
              <a:t>	</a:t>
            </a:r>
            <a:r>
              <a:rPr lang="en-US" dirty="0">
                <a:latin typeface="Trebuchet MS" panose="020B0603020202020204" pitchFamily="34" charset="0"/>
              </a:rPr>
              <a:t>They do not care about what they cannot influence</a:t>
            </a:r>
          </a:p>
          <a:p>
            <a:pPr marL="1223484" lvl="2" indent="-291306"/>
            <a:r>
              <a:rPr lang="en-US" dirty="0">
                <a:solidFill>
                  <a:srgbClr val="2F7091"/>
                </a:solidFill>
                <a:latin typeface="Trebuchet MS" panose="020B0603020202020204" pitchFamily="34" charset="0"/>
                <a:sym typeface="Wingdings"/>
              </a:rPr>
              <a:t>	</a:t>
            </a:r>
            <a:r>
              <a:rPr lang="en-US" dirty="0">
                <a:latin typeface="Trebuchet MS" panose="020B0603020202020204" pitchFamily="34" charset="0"/>
              </a:rPr>
              <a:t>If they are made responsible for outcomes they cannot influence, they shut down, sabotage, fake data,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B4F89-7E73-4967-8AB4-C794F8F717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99D7-D9DD-4014-9B44-094733F8749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796925" indent="-569913"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5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D47C-EB31-498B-9884-01F0F87F4A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904B-65D9-4FE6-8FBD-5E321A2A4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D47C-EB31-498B-9884-01F0F87F4A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904B-65D9-4FE6-8FBD-5E321A2A4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B90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96925" indent="-569913"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267200"/>
            <a:ext cx="9144000" cy="1752600"/>
          </a:xfrm>
          <a:prstGeom prst="rect">
            <a:avLst/>
          </a:prstGeom>
          <a:solidFill>
            <a:srgbClr val="B90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362075"/>
          </a:xfrm>
        </p:spPr>
        <p:txBody>
          <a:bodyPr anchor="t"/>
          <a:lstStyle>
            <a:lvl1pPr algn="l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384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B90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B90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B90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796925" indent="-569913"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6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796925" indent="-569913"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5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B90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>
            <a:lvl1pPr marL="796905" indent="-569899"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2971" indent="-22859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160" indent="-22859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349" indent="-22859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537" indent="-22859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3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MASTER STYLE SHEET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A591-B729-4643-8E61-0CC158E0A4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914400" y="6324600"/>
            <a:ext cx="502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Summit October 2019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6248400"/>
            <a:ext cx="3413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sosenko@compto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600" y="1600200"/>
            <a:ext cx="9144000" cy="3048000"/>
          </a:xfrm>
        </p:spPr>
        <p:txBody>
          <a:bodyPr/>
          <a:lstStyle/>
          <a:p>
            <a:r>
              <a:rPr lang="en-US" dirty="0"/>
              <a:t>Measuring our Success for Improvement</a:t>
            </a:r>
            <a:br>
              <a:rPr lang="en-US" dirty="0"/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90" y="4724400"/>
            <a:ext cx="870421" cy="11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1CCE-6C94-401C-BD71-B3A4F75C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Set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7676A-D209-4302-92B1-656D484A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C548C7-5DEE-49E3-B050-3EE758186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85516"/>
              </p:ext>
            </p:extLst>
          </p:nvPr>
        </p:nvGraphicFramePr>
        <p:xfrm>
          <a:off x="2135777" y="1372394"/>
          <a:ext cx="655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434456259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558878279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404708247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26592429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277477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Measure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2016-17</a:t>
                      </a:r>
                    </a:p>
                    <a:p>
                      <a:pPr algn="ctr"/>
                      <a:r>
                        <a:rPr lang="en-US" sz="1200" dirty="0"/>
                        <a:t>Baseline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2017-18 </a:t>
                      </a:r>
                    </a:p>
                    <a:p>
                      <a:pPr algn="ctr"/>
                      <a:r>
                        <a:rPr lang="en-US" sz="1200" dirty="0"/>
                        <a:t>Most Recent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2018-19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2021-22 Goal</a:t>
                      </a:r>
                    </a:p>
                    <a:p>
                      <a:pPr algn="ctr"/>
                      <a:r>
                        <a:rPr lang="en-US" sz="1200" dirty="0"/>
                        <a:t>(Assessed Annually)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Dual Enrollment Students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16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Readiness Rate</a:t>
                      </a:r>
                      <a:b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(Core Service Completion)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25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Students’ Fall-to-Spring Persistence 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57.5%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3,747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3,652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53.1%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3,600 Students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57.3%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3,899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96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First-Time Full-Time Students Returning after One Academic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57.4%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05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Transfer-Level English in First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Students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5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27.0%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1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Transfer-Level Math in First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11.0%</a:t>
                      </a:r>
                      <a:r>
                        <a:rPr lang="en-US" sz="12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4192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2B3664-C4E4-4135-A068-FFECDF2C62CA}"/>
              </a:ext>
            </a:extLst>
          </p:cNvPr>
          <p:cNvSpPr txBox="1"/>
          <p:nvPr/>
        </p:nvSpPr>
        <p:spPr>
          <a:xfrm>
            <a:off x="331693" y="4262311"/>
            <a:ext cx="165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ENTRY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Enrollment through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Completion of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“Gatekeeper” Courses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483BD-0107-46F8-B058-032FE8398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2514600"/>
            <a:ext cx="1650037" cy="16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1CCE-6C94-401C-BD71-B3A4F75C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Set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7676A-D209-4302-92B1-656D484A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B3664-C4E4-4135-A068-FFECDF2C62CA}"/>
              </a:ext>
            </a:extLst>
          </p:cNvPr>
          <p:cNvSpPr txBox="1"/>
          <p:nvPr/>
        </p:nvSpPr>
        <p:spPr>
          <a:xfrm>
            <a:off x="331693" y="4563070"/>
            <a:ext cx="165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ENTRY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Enrollment through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Completion of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“Gatekeeper” Courses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483BD-0107-46F8-B058-032FE8398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2815359"/>
            <a:ext cx="1650037" cy="165003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876C12-6E6C-44E4-812B-58A025513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60296"/>
              </p:ext>
            </p:extLst>
          </p:nvPr>
        </p:nvGraphicFramePr>
        <p:xfrm>
          <a:off x="3124200" y="2945812"/>
          <a:ext cx="4794251" cy="27964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62919">
                  <a:extLst>
                    <a:ext uri="{9D8B030D-6E8A-4147-A177-3AD203B41FA5}">
                      <a16:colId xmlns:a16="http://schemas.microsoft.com/office/drawing/2014/main" val="3481839234"/>
                    </a:ext>
                  </a:extLst>
                </a:gridCol>
                <a:gridCol w="1215666">
                  <a:extLst>
                    <a:ext uri="{9D8B030D-6E8A-4147-A177-3AD203B41FA5}">
                      <a16:colId xmlns:a16="http://schemas.microsoft.com/office/drawing/2014/main" val="3002105972"/>
                    </a:ext>
                  </a:extLst>
                </a:gridCol>
                <a:gridCol w="1215666">
                  <a:extLst>
                    <a:ext uri="{9D8B030D-6E8A-4147-A177-3AD203B41FA5}">
                      <a16:colId xmlns:a16="http://schemas.microsoft.com/office/drawing/2014/main" val="29986736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Current Baseline (2017-18)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Disp. Impacted Students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9309212"/>
                  </a:ext>
                </a:extLst>
              </a:tr>
              <a:tr h="210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 or African American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2913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Generation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5627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Foster Youth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4843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Veteran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9031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20 to 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0342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25 to 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6286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35 to 39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080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Asian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3984907"/>
                  </a:ext>
                </a:extLst>
              </a:tr>
              <a:tr h="241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Black or African American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1302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White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7002176"/>
                  </a:ext>
                </a:extLst>
              </a:tr>
              <a:tr h="107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First Generation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9003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&amp; Foster Youth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239073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78D4A4-6C19-4BF1-89E4-CE9559EE5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57445"/>
              </p:ext>
            </p:extLst>
          </p:nvPr>
        </p:nvGraphicFramePr>
        <p:xfrm>
          <a:off x="1295400" y="1665971"/>
          <a:ext cx="737325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651">
                  <a:extLst>
                    <a:ext uri="{9D8B030D-6E8A-4147-A177-3AD203B41FA5}">
                      <a16:colId xmlns:a16="http://schemas.microsoft.com/office/drawing/2014/main" val="532906283"/>
                    </a:ext>
                  </a:extLst>
                </a:gridCol>
                <a:gridCol w="1474651">
                  <a:extLst>
                    <a:ext uri="{9D8B030D-6E8A-4147-A177-3AD203B41FA5}">
                      <a16:colId xmlns:a16="http://schemas.microsoft.com/office/drawing/2014/main" val="2284613919"/>
                    </a:ext>
                  </a:extLst>
                </a:gridCol>
                <a:gridCol w="1474651">
                  <a:extLst>
                    <a:ext uri="{9D8B030D-6E8A-4147-A177-3AD203B41FA5}">
                      <a16:colId xmlns:a16="http://schemas.microsoft.com/office/drawing/2014/main" val="331392687"/>
                    </a:ext>
                  </a:extLst>
                </a:gridCol>
                <a:gridCol w="1474651">
                  <a:extLst>
                    <a:ext uri="{9D8B030D-6E8A-4147-A177-3AD203B41FA5}">
                      <a16:colId xmlns:a16="http://schemas.microsoft.com/office/drawing/2014/main" val="3564162269"/>
                    </a:ext>
                  </a:extLst>
                </a:gridCol>
                <a:gridCol w="1474651">
                  <a:extLst>
                    <a:ext uri="{9D8B030D-6E8A-4147-A177-3AD203B41FA5}">
                      <a16:colId xmlns:a16="http://schemas.microsoft.com/office/drawing/2014/main" val="817987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Students’ Fall-to-Spring Persistence Rate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57.5%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3,747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3,652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53.1%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3,600 Students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57.3%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3,899 Students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52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1CCE-6C94-401C-BD71-B3A4F75C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Set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7676A-D209-4302-92B1-656D484A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C548C7-5DEE-49E3-B050-3EE758186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06022"/>
              </p:ext>
            </p:extLst>
          </p:nvPr>
        </p:nvGraphicFramePr>
        <p:xfrm>
          <a:off x="2133600" y="1994370"/>
          <a:ext cx="674164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082">
                  <a:extLst>
                    <a:ext uri="{9D8B030D-6E8A-4147-A177-3AD203B41FA5}">
                      <a16:colId xmlns:a16="http://schemas.microsoft.com/office/drawing/2014/main" val="434456259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558878279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404708247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070832086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277477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Measure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2016-17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Baseline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2017-18 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Most Recent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2018-19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2021-22 Goal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(Assessed Annually)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Success Rate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(Institution-Set Standard = 62.6%)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68.1%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26,023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68.9%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24,474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23,156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73.5%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26,108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16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On-Campus Success Rate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68.8%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23,978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21,860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18,515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23,256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10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Ed. Course Success Rate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61.3%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3,337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63.1%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4,066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66.1%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4,641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67.3%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4,335 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0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Units Completed per Academic Year (Part-Time)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25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Units Completed per Academic Year (Full-Time)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9686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3A9F84-A3B5-4ED0-8BFD-15EFDDC58186}"/>
              </a:ext>
            </a:extLst>
          </p:cNvPr>
          <p:cNvSpPr txBox="1"/>
          <p:nvPr/>
        </p:nvSpPr>
        <p:spPr>
          <a:xfrm>
            <a:off x="250829" y="4129200"/>
            <a:ext cx="1833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PROGRESS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Entry into Course of Study through Completion of 75% of Requirements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46133-EA59-4B2F-926C-A2118A787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2362200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832" y="256374"/>
            <a:ext cx="834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Purposes of data use</a:t>
            </a:r>
          </a:p>
        </p:txBody>
      </p:sp>
    </p:spTree>
    <p:extLst>
      <p:ext uri="{BB962C8B-B14F-4D97-AF65-F5344CB8AC3E}">
        <p14:creationId xmlns:p14="http://schemas.microsoft.com/office/powerpoint/2010/main" val="92541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88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98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3320269"/>
              </p:ext>
            </p:extLst>
          </p:nvPr>
        </p:nvGraphicFramePr>
        <p:xfrm>
          <a:off x="6676571" y="163896"/>
          <a:ext cx="2438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381" y="196553"/>
            <a:ext cx="851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key ways you want to improve?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647E0C-A87E-4C8E-8F6B-395646FF3019}"/>
              </a:ext>
            </a:extLst>
          </p:cNvPr>
          <p:cNvGrpSpPr/>
          <p:nvPr/>
        </p:nvGrpSpPr>
        <p:grpSpPr>
          <a:xfrm>
            <a:off x="842288" y="1178912"/>
            <a:ext cx="5436376" cy="2694367"/>
            <a:chOff x="126224" y="3249233"/>
            <a:chExt cx="5436376" cy="26943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BA735D-4DDE-4E50-B7BC-A2C5657614EC}"/>
                </a:ext>
              </a:extLst>
            </p:cNvPr>
            <p:cNvSpPr txBox="1"/>
            <p:nvPr/>
          </p:nvSpPr>
          <p:spPr>
            <a:xfrm>
              <a:off x="126224" y="5020270"/>
              <a:ext cx="177877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CONNECTION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Initial Interest through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Submission of Application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05A541-679D-4B07-AF78-982C9E4FB1C5}"/>
                </a:ext>
              </a:extLst>
            </p:cNvPr>
            <p:cNvSpPr txBox="1"/>
            <p:nvPr/>
          </p:nvSpPr>
          <p:spPr>
            <a:xfrm>
              <a:off x="3729135" y="5016233"/>
              <a:ext cx="1833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PROGRESS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Entry into Course of Study through Completion of 75% of Requirements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C6DE6C-548F-482F-A064-0475D4F458DE}"/>
                </a:ext>
              </a:extLst>
            </p:cNvPr>
            <p:cNvSpPr txBox="1"/>
            <p:nvPr/>
          </p:nvSpPr>
          <p:spPr>
            <a:xfrm>
              <a:off x="1981199" y="5020270"/>
              <a:ext cx="1650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ENTRY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Enrollment through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Completion of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“Gatekeeper” Courses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2286CF-484B-4745-85CF-3DE77BA2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" y="3298150"/>
              <a:ext cx="1645920" cy="16459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656C5B-D216-48E5-AB9D-BD496C4F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249233"/>
              <a:ext cx="1647825" cy="16478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44BDFE-122C-459D-8E59-2B89E72C7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272559"/>
              <a:ext cx="1650037" cy="1650037"/>
            </a:xfrm>
            <a:prstGeom prst="rect">
              <a:avLst/>
            </a:prstGeom>
          </p:spPr>
        </p:pic>
        <p:sp>
          <p:nvSpPr>
            <p:cNvPr id="16" name="Right Arrow 10">
              <a:extLst>
                <a:ext uri="{FF2B5EF4-FFF2-40B4-BE49-F238E27FC236}">
                  <a16:creationId xmlns:a16="http://schemas.microsoft.com/office/drawing/2014/main" id="{12118A58-40B1-4030-AB96-99CE2D0351F8}"/>
                </a:ext>
              </a:extLst>
            </p:cNvPr>
            <p:cNvSpPr/>
            <p:nvPr/>
          </p:nvSpPr>
          <p:spPr>
            <a:xfrm>
              <a:off x="1596390" y="4182070"/>
              <a:ext cx="5334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B16624E3-2258-436F-BCBD-8A9591AA353E}"/>
                </a:ext>
              </a:extLst>
            </p:cNvPr>
            <p:cNvSpPr/>
            <p:nvPr/>
          </p:nvSpPr>
          <p:spPr>
            <a:xfrm>
              <a:off x="3417360" y="4182070"/>
              <a:ext cx="5334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F103AE1-6109-471C-BFA2-3866C3DEF12A}"/>
              </a:ext>
            </a:extLst>
          </p:cNvPr>
          <p:cNvSpPr txBox="1"/>
          <p:nvPr/>
        </p:nvSpPr>
        <p:spPr>
          <a:xfrm>
            <a:off x="361978" y="4394978"/>
            <a:ext cx="778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we make any progress in 2018-19?</a:t>
            </a:r>
          </a:p>
          <a:p>
            <a:r>
              <a:rPr lang="en-US" dirty="0"/>
              <a:t>How are departments doing this work measuring success? </a:t>
            </a:r>
          </a:p>
          <a:p>
            <a:r>
              <a:rPr lang="en-US" dirty="0"/>
              <a:t>How can we link department measures to these measures?</a:t>
            </a:r>
          </a:p>
        </p:txBody>
      </p:sp>
    </p:spTree>
    <p:extLst>
      <p:ext uri="{BB962C8B-B14F-4D97-AF65-F5344CB8AC3E}">
        <p14:creationId xmlns:p14="http://schemas.microsoft.com/office/powerpoint/2010/main" val="284633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logic model?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408" y="1422775"/>
            <a:ext cx="4019739" cy="4663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C36B0E-BAD3-48E2-95A0-932AD7C786E9}"/>
              </a:ext>
            </a:extLst>
          </p:cNvPr>
          <p:cNvSpPr/>
          <p:nvPr/>
        </p:nvSpPr>
        <p:spPr>
          <a:xfrm>
            <a:off x="1836510" y="1905000"/>
            <a:ext cx="1059242" cy="4186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1656" y="1432394"/>
            <a:ext cx="4023360" cy="4663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A5B4A-1EB5-4AAA-9671-4D68BBD7048F}"/>
              </a:ext>
            </a:extLst>
          </p:cNvPr>
          <p:cNvSpPr/>
          <p:nvPr/>
        </p:nvSpPr>
        <p:spPr>
          <a:xfrm>
            <a:off x="568119" y="1905000"/>
            <a:ext cx="1059242" cy="4176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C68146-969B-4E77-89F6-D35C3EE31C3B}"/>
              </a:ext>
            </a:extLst>
          </p:cNvPr>
          <p:cNvSpPr/>
          <p:nvPr/>
        </p:nvSpPr>
        <p:spPr>
          <a:xfrm>
            <a:off x="4871491" y="1905000"/>
            <a:ext cx="1619848" cy="412721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9EFCCA-F77C-471C-9F97-BA29302153ED}"/>
              </a:ext>
            </a:extLst>
          </p:cNvPr>
          <p:cNvSpPr/>
          <p:nvPr/>
        </p:nvSpPr>
        <p:spPr>
          <a:xfrm>
            <a:off x="3117305" y="1905000"/>
            <a:ext cx="1059242" cy="4186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192657-A2F5-4BC6-AF44-C91F74B73340}"/>
              </a:ext>
            </a:extLst>
          </p:cNvPr>
          <p:cNvSpPr/>
          <p:nvPr/>
        </p:nvSpPr>
        <p:spPr>
          <a:xfrm>
            <a:off x="6981433" y="1905000"/>
            <a:ext cx="1619848" cy="416531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4E369C-0A07-42DA-9DA0-DFC14D233FF2}"/>
              </a:ext>
            </a:extLst>
          </p:cNvPr>
          <p:cNvGrpSpPr/>
          <p:nvPr/>
        </p:nvGrpSpPr>
        <p:grpSpPr>
          <a:xfrm>
            <a:off x="733331" y="1447800"/>
            <a:ext cx="7660362" cy="1038899"/>
            <a:chOff x="733331" y="2357049"/>
            <a:chExt cx="7660362" cy="1038899"/>
          </a:xfrm>
        </p:grpSpPr>
        <p:sp>
          <p:nvSpPr>
            <p:cNvPr id="5" name="TextBox 4"/>
            <p:cNvSpPr txBox="1"/>
            <p:nvPr/>
          </p:nvSpPr>
          <p:spPr>
            <a:xfrm>
              <a:off x="1846907" y="2357049"/>
              <a:ext cx="106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Process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3331" y="3014804"/>
              <a:ext cx="1113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6375" y="3026616"/>
              <a:ext cx="1113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Activities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73653" y="3026616"/>
              <a:ext cx="1113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Outputs</a:t>
              </a:r>
            </a:p>
          </p:txBody>
        </p:sp>
        <p:cxnSp>
          <p:nvCxnSpPr>
            <p:cNvPr id="10" name="Straight Arrow Connector 9"/>
            <p:cNvCxnSpPr>
              <a:endCxn id="7" idx="1"/>
            </p:cNvCxnSpPr>
            <p:nvPr/>
          </p:nvCxnSpPr>
          <p:spPr>
            <a:xfrm>
              <a:off x="1493822" y="3211282"/>
              <a:ext cx="262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811100" y="3211282"/>
              <a:ext cx="262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09462" y="2879881"/>
              <a:ext cx="2942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2094" y="2879880"/>
              <a:ext cx="2942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4109" y="2891693"/>
              <a:ext cx="2942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4801" y="2983168"/>
              <a:ext cx="4277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then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9257" y="2983167"/>
              <a:ext cx="4277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then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98220" y="2357049"/>
              <a:ext cx="1226746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Outcomes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4644" y="3014804"/>
              <a:ext cx="1113576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Leading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80117" y="3026616"/>
              <a:ext cx="1113576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Lagging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491339" y="3254693"/>
              <a:ext cx="403995" cy="0"/>
            </a:xfrm>
            <a:prstGeom prst="straightConnector1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60775" y="2879881"/>
              <a:ext cx="294237" cy="24622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if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91339" y="2928850"/>
              <a:ext cx="427773" cy="24622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then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915215" y="2532662"/>
              <a:ext cx="3168714" cy="23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384707" y="2940557"/>
              <a:ext cx="4277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1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037"/>
            <a:ext cx="8458200" cy="639763"/>
          </a:xfrm>
        </p:spPr>
        <p:txBody>
          <a:bodyPr>
            <a:noAutofit/>
          </a:bodyPr>
          <a:lstStyle/>
          <a:p>
            <a:r>
              <a:rPr lang="en-US" sz="3400" dirty="0"/>
              <a:t>Leading and Lagging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595"/>
            <a:ext cx="8229600" cy="3489505"/>
          </a:xfrm>
        </p:spPr>
        <p:txBody>
          <a:bodyPr>
            <a:normAutofit fontScale="92500" lnSpcReduction="20000"/>
          </a:bodyPr>
          <a:lstStyle/>
          <a:p>
            <a:pPr marL="227012" indent="0">
              <a:buNone/>
            </a:pPr>
            <a:r>
              <a:rPr lang="en-US" dirty="0"/>
              <a:t>Leading indicators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Reflect students’ current needs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Can predict future success/failure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Are relatively in one’s control</a:t>
            </a:r>
          </a:p>
          <a:p>
            <a:pPr lvl="1"/>
            <a:endParaRPr lang="en-US" dirty="0"/>
          </a:p>
          <a:p>
            <a:pPr marL="227012" indent="0">
              <a:buNone/>
            </a:pPr>
            <a:r>
              <a:rPr lang="en-US" dirty="0"/>
              <a:t>Lagging indicators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Reflect how things ended 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Tracking trends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30" y="1210599"/>
            <a:ext cx="288417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319A-3A20-49C2-AC64-DE530E46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pic>
        <p:nvPicPr>
          <p:cNvPr id="6" name="Content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8D87987-BB8B-4928-8F1F-276E87DE5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672556"/>
            <a:ext cx="2381250" cy="2381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24DD2-5DA8-4D75-A74D-017150FB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90" y="129736"/>
            <a:ext cx="8451976" cy="1325563"/>
          </a:xfrm>
        </p:spPr>
        <p:txBody>
          <a:bodyPr/>
          <a:lstStyle/>
          <a:p>
            <a:r>
              <a:rPr lang="en-US" dirty="0"/>
              <a:t>“You are such a data nerd.” </a:t>
            </a:r>
            <a:br>
              <a:rPr lang="en-US" dirty="0"/>
            </a:br>
            <a:r>
              <a:rPr lang="en-US" sz="2400" i="1" dirty="0"/>
              <a:t>–Mike Sosenko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2" y="1834836"/>
            <a:ext cx="9059448" cy="46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9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28" y="1219200"/>
            <a:ext cx="4382726" cy="6278563"/>
          </a:xfrm>
        </p:spPr>
      </p:pic>
      <p:sp>
        <p:nvSpPr>
          <p:cNvPr id="5" name="TextBox 4"/>
          <p:cNvSpPr txBox="1"/>
          <p:nvPr/>
        </p:nvSpPr>
        <p:spPr>
          <a:xfrm>
            <a:off x="762000" y="1533465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QUESTIONS?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Lauren Sosenko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Director, Institutional Effectiveness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lsosenko@compton.edu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dirty="0"/>
          </a:p>
          <a:p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56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8B53D-F9CD-4871-988C-0EB0C198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904B-65D9-4FE6-8FBD-5E321A2A470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7183742-D553-4A7B-B005-F8B12D7C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6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3" y="893275"/>
            <a:ext cx="864950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9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8" y="457200"/>
            <a:ext cx="8991600" cy="857250"/>
          </a:xfrm>
        </p:spPr>
        <p:txBody>
          <a:bodyPr/>
          <a:lstStyle/>
          <a:p>
            <a:r>
              <a:rPr lang="en-US" sz="3600" dirty="0"/>
              <a:t>Pair Share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667000"/>
            <a:ext cx="8305800" cy="3068759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b="1" dirty="0"/>
              <a:t>What is your data language?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07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32" y="374180"/>
            <a:ext cx="8655113" cy="1325563"/>
          </a:xfrm>
        </p:spPr>
        <p:txBody>
          <a:bodyPr/>
          <a:lstStyle/>
          <a:p>
            <a:r>
              <a:rPr lang="en-US" dirty="0"/>
              <a:t>What will we accomplish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Institutional Set Goals, Targets</a:t>
            </a:r>
          </a:p>
          <a:p>
            <a:r>
              <a:rPr lang="en-US" dirty="0"/>
              <a:t>Brainstorm stronger leading measures for these outcomes</a:t>
            </a:r>
          </a:p>
          <a:p>
            <a:r>
              <a:rPr lang="en-US" dirty="0"/>
              <a:t>Link to next year’s plan</a:t>
            </a:r>
          </a:p>
        </p:txBody>
      </p:sp>
    </p:spTree>
    <p:extLst>
      <p:ext uri="{BB962C8B-B14F-4D97-AF65-F5344CB8AC3E}">
        <p14:creationId xmlns:p14="http://schemas.microsoft.com/office/powerpoint/2010/main" val="29974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19601"/>
            <a:ext cx="8686800" cy="914400"/>
          </a:xfrm>
        </p:spPr>
        <p:txBody>
          <a:bodyPr/>
          <a:lstStyle/>
          <a:p>
            <a:r>
              <a:rPr lang="en-US" sz="4000" dirty="0"/>
              <a:t>How are we using data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17500"/>
          <a:stretch/>
        </p:blipFill>
        <p:spPr>
          <a:xfrm>
            <a:off x="0" y="762000"/>
            <a:ext cx="91440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365763"/>
            <a:ext cx="7905750" cy="1325563"/>
          </a:xfrm>
        </p:spPr>
        <p:txBody>
          <a:bodyPr/>
          <a:lstStyle/>
          <a:p>
            <a:r>
              <a:rPr lang="en-US" sz="3200" dirty="0"/>
              <a:t>Tartar Completion by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6226" y="3477835"/>
            <a:ext cx="9130521" cy="2694367"/>
            <a:chOff x="126224" y="3249233"/>
            <a:chExt cx="9130521" cy="2694367"/>
          </a:xfrm>
        </p:grpSpPr>
        <p:sp>
          <p:nvSpPr>
            <p:cNvPr id="6" name="TextBox 5"/>
            <p:cNvSpPr txBox="1"/>
            <p:nvPr/>
          </p:nvSpPr>
          <p:spPr>
            <a:xfrm>
              <a:off x="126224" y="5020270"/>
              <a:ext cx="177877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CONNECTION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Initial Interest through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Submission of Application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55370" y="5016233"/>
              <a:ext cx="1924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COMPLETION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Complete Course of Study through Earning a Credential with Labor Market Value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9135" y="5016233"/>
              <a:ext cx="1833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PROGRESS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Entry into Course of Study through Completion of 75% of Requirements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199" y="5020270"/>
              <a:ext cx="1650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ENTRY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Enrollment through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Completion of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“Gatekeeper” Courses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4335" y="5016233"/>
              <a:ext cx="20224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TRANSITION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Movement to Four-Year University or to Workplace</a:t>
              </a:r>
            </a:p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with Living Wage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940" y="3269449"/>
              <a:ext cx="1645920" cy="16459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970" y="3269449"/>
              <a:ext cx="1645920" cy="1645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" y="3298150"/>
              <a:ext cx="1645920" cy="16459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249233"/>
              <a:ext cx="1647825" cy="1647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272559"/>
              <a:ext cx="1650037" cy="1650037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596390" y="4182070"/>
              <a:ext cx="5334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417360" y="4182070"/>
              <a:ext cx="5334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255903" y="4211238"/>
              <a:ext cx="5334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995160" y="4211238"/>
              <a:ext cx="5334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9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1CCE-6C94-401C-BD71-B3A4F75C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Set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7676A-D209-4302-92B1-656D484A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A591-B729-4643-8E61-0CC158E0A4A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EE858-4828-4588-A825-051ACCE26344}"/>
              </a:ext>
            </a:extLst>
          </p:cNvPr>
          <p:cNvSpPr txBox="1"/>
          <p:nvPr/>
        </p:nvSpPr>
        <p:spPr>
          <a:xfrm>
            <a:off x="239486" y="3794442"/>
            <a:ext cx="17787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CONNECTION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Initial Interest through</a:t>
            </a:r>
          </a:p>
          <a:p>
            <a:pPr algn="ctr"/>
            <a:r>
              <a:rPr lang="en-US" sz="1300" dirty="0">
                <a:latin typeface="Arial Narrow" panose="020B0606020202030204" pitchFamily="34" charset="0"/>
              </a:rPr>
              <a:t>Submission of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4443A-9804-4D62-944C-3A94E23A9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2" y="1783080"/>
            <a:ext cx="1645920" cy="164592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C548C7-5DEE-49E3-B050-3EE758186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9038"/>
              </p:ext>
            </p:extLst>
          </p:nvPr>
        </p:nvGraphicFramePr>
        <p:xfrm>
          <a:off x="2260988" y="1808480"/>
          <a:ext cx="6553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43445625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55887827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4047082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277477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2016-17</a:t>
                      </a:r>
                    </a:p>
                    <a:p>
                      <a:pPr algn="ctr"/>
                      <a:r>
                        <a:rPr lang="en-US" sz="1400" dirty="0"/>
                        <a:t>Baseline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2017-18 </a:t>
                      </a:r>
                    </a:p>
                    <a:p>
                      <a:pPr algn="ctr"/>
                      <a:r>
                        <a:rPr lang="en-US" sz="1400" dirty="0"/>
                        <a:t>Most Recent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2021-22 Goal</a:t>
                      </a:r>
                    </a:p>
                    <a:p>
                      <a:pPr algn="ctr"/>
                      <a:r>
                        <a:rPr lang="en-US" sz="1400" dirty="0"/>
                        <a:t>(Assessed Annually)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Successful Enrollment</a:t>
                      </a:r>
                    </a:p>
                    <a:p>
                      <a:r>
                        <a:rPr lang="en-US" sz="1200" dirty="0"/>
                        <a:t>(Applicant yield rate)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42.3%</a:t>
                      </a:r>
                    </a:p>
                    <a:p>
                      <a:pPr algn="ctr"/>
                      <a:r>
                        <a:rPr lang="en-US" sz="1500" dirty="0"/>
                        <a:t>8,320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42.0%</a:t>
                      </a:r>
                    </a:p>
                    <a:p>
                      <a:pPr algn="ctr"/>
                      <a:r>
                        <a:rPr lang="en-US" sz="1500" dirty="0"/>
                        <a:t>8,151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44.8%</a:t>
                      </a:r>
                    </a:p>
                    <a:p>
                      <a:pPr algn="ctr"/>
                      <a:r>
                        <a:rPr lang="en-US" sz="1500" dirty="0"/>
                        <a:t>8,702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0712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59FF46-C909-4EE1-AAEC-E709E0F0B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24753"/>
              </p:ext>
            </p:extLst>
          </p:nvPr>
        </p:nvGraphicFramePr>
        <p:xfrm>
          <a:off x="3657600" y="3827934"/>
          <a:ext cx="4794251" cy="192462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62919">
                  <a:extLst>
                    <a:ext uri="{9D8B030D-6E8A-4147-A177-3AD203B41FA5}">
                      <a16:colId xmlns:a16="http://schemas.microsoft.com/office/drawing/2014/main" val="149931531"/>
                    </a:ext>
                  </a:extLst>
                </a:gridCol>
                <a:gridCol w="1215666">
                  <a:extLst>
                    <a:ext uri="{9D8B030D-6E8A-4147-A177-3AD203B41FA5}">
                      <a16:colId xmlns:a16="http://schemas.microsoft.com/office/drawing/2014/main" val="183618715"/>
                    </a:ext>
                  </a:extLst>
                </a:gridCol>
                <a:gridCol w="1215666">
                  <a:extLst>
                    <a:ext uri="{9D8B030D-6E8A-4147-A177-3AD203B41FA5}">
                      <a16:colId xmlns:a16="http://schemas.microsoft.com/office/drawing/2014/main" val="391075257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Current Baseline (2017-18)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Disp. Impacted Students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154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American Indian / Alaskan Native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2073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Black or African American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5076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Islander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5736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9969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Disabled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3870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Foster Youth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7555142"/>
                  </a:ext>
                </a:extLst>
              </a:tr>
              <a:tr h="241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LGBT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9540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Veteran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039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7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PRODUCTNAME" val="DataPoint"/>
  <p:tag name="PRESENTATIONPOINT DATAPOINT VERSION" val="2"/>
  <p:tag name="PRESENTATIONPOINT DATAPOINT PRODUCTCODE" val="DP16STD"/>
  <p:tag name="PRESENTATIONPOINT DATAPOINT LICENSEDSAV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755</Words>
  <Application>Microsoft Office PowerPoint</Application>
  <PresentationFormat>On-screen Show (4:3)</PresentationFormat>
  <Paragraphs>304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Segoe UI</vt:lpstr>
      <vt:lpstr>Times New Roman</vt:lpstr>
      <vt:lpstr>Trebuchet MS</vt:lpstr>
      <vt:lpstr>Wingdings</vt:lpstr>
      <vt:lpstr>Office Theme</vt:lpstr>
      <vt:lpstr>Measuring our Success for Improvement  </vt:lpstr>
      <vt:lpstr>“You are such a data nerd.”  –Mike Sosenko</vt:lpstr>
      <vt:lpstr>PowerPoint Presentation</vt:lpstr>
      <vt:lpstr>PowerPoint Presentation</vt:lpstr>
      <vt:lpstr>Pair Share</vt:lpstr>
      <vt:lpstr>What will we accomplish today?</vt:lpstr>
      <vt:lpstr>How are we using data now?</vt:lpstr>
      <vt:lpstr>Tartar Completion by Design</vt:lpstr>
      <vt:lpstr>Institutional Set Goals</vt:lpstr>
      <vt:lpstr>Institutional Set Goals</vt:lpstr>
      <vt:lpstr>Institutional Set Goals</vt:lpstr>
      <vt:lpstr>Institutional Set Goals</vt:lpstr>
      <vt:lpstr>PowerPoint Presentation</vt:lpstr>
      <vt:lpstr>PowerPoint Presentation</vt:lpstr>
      <vt:lpstr>PowerPoint Presentation</vt:lpstr>
      <vt:lpstr>PowerPoint Presentation</vt:lpstr>
      <vt:lpstr>What is a logic model?</vt:lpstr>
      <vt:lpstr>Leading and Lagging Indicators</vt:lpstr>
      <vt:lpstr>Survey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our Success for Improvement  </dc:title>
  <dc:creator>Lauren Sosenko</dc:creator>
  <cp:lastModifiedBy>Lauren Sosenko</cp:lastModifiedBy>
  <cp:revision>9</cp:revision>
  <cp:lastPrinted>2019-10-29T19:10:10Z</cp:lastPrinted>
  <dcterms:created xsi:type="dcterms:W3CDTF">2019-10-11T13:31:26Z</dcterms:created>
  <dcterms:modified xsi:type="dcterms:W3CDTF">2019-11-08T22:25:06Z</dcterms:modified>
</cp:coreProperties>
</file>